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76" r:id="rId5"/>
    <p:sldId id="263" r:id="rId6"/>
    <p:sldId id="277" r:id="rId7"/>
    <p:sldId id="278" r:id="rId8"/>
    <p:sldId id="362" r:id="rId9"/>
    <p:sldId id="352" r:id="rId10"/>
    <p:sldId id="353" r:id="rId11"/>
    <p:sldId id="344" r:id="rId12"/>
    <p:sldId id="345" r:id="rId13"/>
    <p:sldId id="354" r:id="rId14"/>
    <p:sldId id="355" r:id="rId15"/>
    <p:sldId id="356" r:id="rId16"/>
    <p:sldId id="363" r:id="rId17"/>
    <p:sldId id="346" r:id="rId18"/>
    <p:sldId id="347" r:id="rId19"/>
    <p:sldId id="357" r:id="rId20"/>
    <p:sldId id="358" r:id="rId21"/>
    <p:sldId id="359" r:id="rId22"/>
    <p:sldId id="348" r:id="rId23"/>
    <p:sldId id="349" r:id="rId24"/>
    <p:sldId id="360" r:id="rId25"/>
    <p:sldId id="350" r:id="rId26"/>
    <p:sldId id="351" r:id="rId27"/>
    <p:sldId id="361" r:id="rId28"/>
    <p:sldId id="307" r:id="rId29"/>
    <p:sldId id="259" r:id="rId30"/>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85FBC-5C96-45A1-C96E-505F9DD3EBBA}" name="Dora Csillag" initials="DC" userId="S::dcsillag@nvidia.com::0620853e-b4a9-48e4-ab89-464dac053f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3C3C3C"/>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2BC52-1817-73CC-5702-A710DE25AAB5}" v="1" dt="2025-02-07T18:43:49.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20" autoAdjust="0"/>
    <p:restoredTop sz="95185" autoAdjust="0"/>
  </p:normalViewPr>
  <p:slideViewPr>
    <p:cSldViewPr snapToGrid="0">
      <p:cViewPr>
        <p:scale>
          <a:sx n="85" d="100"/>
          <a:sy n="85" d="100"/>
        </p:scale>
        <p:origin x="1584" y="656"/>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93A2BC52-1817-73CC-5702-A710DE25AAB5}"/>
    <pc:docChg chg="modSld">
      <pc:chgData name="Joe Bungo" userId="S::jbungo@nvidia.com::68c73667-b054-4751-86c2-2fef667112d9" providerId="AD" clId="Web-{93A2BC52-1817-73CC-5702-A710DE25AAB5}" dt="2025-02-07T18:43:49.010" v="0" actId="20577"/>
      <pc:docMkLst>
        <pc:docMk/>
      </pc:docMkLst>
      <pc:sldChg chg="modSp">
        <pc:chgData name="Joe Bungo" userId="S::jbungo@nvidia.com::68c73667-b054-4751-86c2-2fef667112d9" providerId="AD" clId="Web-{93A2BC52-1817-73CC-5702-A710DE25AAB5}" dt="2025-02-07T18:43:49.010" v="0" actId="20577"/>
        <pc:sldMkLst>
          <pc:docMk/>
          <pc:sldMk cId="809099762" sldId="276"/>
        </pc:sldMkLst>
        <pc:spChg chg="mod">
          <ac:chgData name="Joe Bungo" userId="S::jbungo@nvidia.com::68c73667-b054-4751-86c2-2fef667112d9" providerId="AD" clId="Web-{93A2BC52-1817-73CC-5702-A710DE25AAB5}" dt="2025-02-07T18:43:49.010"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13C1-8CFB-F05B-37F9-E7D54E7D1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942DF-DA34-018B-7A51-F703ACA25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F27FF-3F1C-BF84-1A46-2B26C3A74E99}"/>
              </a:ext>
            </a:extLst>
          </p:cNvPr>
          <p:cNvSpPr>
            <a:spLocks noGrp="1"/>
          </p:cNvSpPr>
          <p:nvPr>
            <p:ph type="body" idx="1"/>
          </p:nvPr>
        </p:nvSpPr>
        <p:spPr/>
        <p:txBody>
          <a:bodyPr/>
          <a:lstStyle/>
          <a:p>
            <a:r>
              <a:rPr lang="en-US" dirty="0"/>
              <a:t>https://arxiv.org/abs/1907.11692</a:t>
            </a:r>
          </a:p>
          <a:p>
            <a:r>
              <a:rPr lang="en-US" dirty="0"/>
              <a:t>https://</a:t>
            </a:r>
            <a:r>
              <a:rPr lang="en-US" dirty="0" err="1"/>
              <a:t>zilliz.com</a:t>
            </a:r>
            <a:r>
              <a:rPr lang="en-US" dirty="0"/>
              <a:t>/learn/</a:t>
            </a:r>
            <a:r>
              <a:rPr lang="en-US" dirty="0" err="1"/>
              <a:t>distilbert</a:t>
            </a:r>
            <a:r>
              <a:rPr lang="en-US" dirty="0"/>
              <a:t>-distilled-version-of-</a:t>
            </a:r>
            <a:r>
              <a:rPr lang="en-US" dirty="0" err="1"/>
              <a:t>bert</a:t>
            </a:r>
            <a:endParaRPr lang="en-US" dirty="0"/>
          </a:p>
        </p:txBody>
      </p:sp>
      <p:sp>
        <p:nvSpPr>
          <p:cNvPr id="4" name="Slide Number Placeholder 3">
            <a:extLst>
              <a:ext uri="{FF2B5EF4-FFF2-40B4-BE49-F238E27FC236}">
                <a16:creationId xmlns:a16="http://schemas.microsoft.com/office/drawing/2014/main" id="{F07C47CE-365F-C580-4830-E5DB277E90E5}"/>
              </a:ext>
            </a:extLst>
          </p:cNvPr>
          <p:cNvSpPr>
            <a:spLocks noGrp="1"/>
          </p:cNvSpPr>
          <p:nvPr>
            <p:ph type="sldNum" sz="quarter" idx="5"/>
          </p:nvPr>
        </p:nvSpPr>
        <p:spPr/>
        <p:txBody>
          <a:bodyPr/>
          <a:lstStyle/>
          <a:p>
            <a:fld id="{DAC5F5F8-CF2F-46BA-81DC-1E28D791687C}" type="slidenum">
              <a:rPr lang="en-US" smtClean="0"/>
              <a:pPr/>
              <a:t>11</a:t>
            </a:fld>
            <a:endParaRPr lang="en-US"/>
          </a:p>
        </p:txBody>
      </p:sp>
    </p:spTree>
    <p:extLst>
      <p:ext uri="{BB962C8B-B14F-4D97-AF65-F5344CB8AC3E}">
        <p14:creationId xmlns:p14="http://schemas.microsoft.com/office/powerpoint/2010/main" val="281137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444EB-42FC-D901-32C4-F0DBFDD2A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92E76-6564-DDDA-8CB6-B56ED4BF1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A8C7-E55F-97AE-B456-43A0B7AD22D7}"/>
              </a:ext>
            </a:extLst>
          </p:cNvPr>
          <p:cNvSpPr>
            <a:spLocks noGrp="1"/>
          </p:cNvSpPr>
          <p:nvPr>
            <p:ph type="body" idx="1"/>
          </p:nvPr>
        </p:nvSpPr>
        <p:spPr/>
        <p:txBody>
          <a:bodyPr/>
          <a:lstStyle/>
          <a:p>
            <a:r>
              <a:rPr lang="en-US" dirty="0"/>
              <a:t>https://</a:t>
            </a:r>
            <a:r>
              <a:rPr lang="en-US" dirty="0" err="1"/>
              <a:t>arxiv.org</a:t>
            </a:r>
            <a:r>
              <a:rPr lang="en-US" dirty="0"/>
              <a:t>/abs/1908.10084</a:t>
            </a:r>
          </a:p>
        </p:txBody>
      </p:sp>
      <p:sp>
        <p:nvSpPr>
          <p:cNvPr id="4" name="Slide Number Placeholder 3">
            <a:extLst>
              <a:ext uri="{FF2B5EF4-FFF2-40B4-BE49-F238E27FC236}">
                <a16:creationId xmlns:a16="http://schemas.microsoft.com/office/drawing/2014/main" id="{0BA74E99-EF3F-048C-EAE2-ED82493FFCC1}"/>
              </a:ext>
            </a:extLst>
          </p:cNvPr>
          <p:cNvSpPr>
            <a:spLocks noGrp="1"/>
          </p:cNvSpPr>
          <p:nvPr>
            <p:ph type="sldNum" sz="quarter" idx="5"/>
          </p:nvPr>
        </p:nvSpPr>
        <p:spPr/>
        <p:txBody>
          <a:bodyPr/>
          <a:lstStyle/>
          <a:p>
            <a:fld id="{DAC5F5F8-CF2F-46BA-81DC-1E28D791687C}" type="slidenum">
              <a:rPr lang="en-US" smtClean="0"/>
              <a:pPr/>
              <a:t>12</a:t>
            </a:fld>
            <a:endParaRPr lang="en-US"/>
          </a:p>
        </p:txBody>
      </p:sp>
    </p:spTree>
    <p:extLst>
      <p:ext uri="{BB962C8B-B14F-4D97-AF65-F5344CB8AC3E}">
        <p14:creationId xmlns:p14="http://schemas.microsoft.com/office/powerpoint/2010/main" val="150765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66F2-CD83-F62F-CD65-C2F93872B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3B3EA-5E81-E439-1ED7-E74B2A880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9AD91-3018-B1FE-A535-FA260A20D907}"/>
              </a:ext>
            </a:extLst>
          </p:cNvPr>
          <p:cNvSpPr>
            <a:spLocks noGrp="1"/>
          </p:cNvSpPr>
          <p:nvPr>
            <p:ph type="body" idx="1"/>
          </p:nvPr>
        </p:nvSpPr>
        <p:spPr/>
        <p:txBody>
          <a:bodyPr/>
          <a:lstStyle/>
          <a:p>
            <a:r>
              <a:rPr lang="en-US" dirty="0"/>
              <a:t>https://</a:t>
            </a:r>
            <a:r>
              <a:rPr lang="en-US" dirty="0" err="1"/>
              <a:t>www.sbert.net</a:t>
            </a:r>
            <a:r>
              <a:rPr lang="en-US" dirty="0"/>
              <a:t>/examples/applications/cross-encoder/</a:t>
            </a:r>
            <a:r>
              <a:rPr lang="en-US" dirty="0" err="1"/>
              <a:t>README.html</a:t>
            </a:r>
            <a:endParaRPr lang="en-US" dirty="0"/>
          </a:p>
        </p:txBody>
      </p:sp>
      <p:sp>
        <p:nvSpPr>
          <p:cNvPr id="4" name="Slide Number Placeholder 3">
            <a:extLst>
              <a:ext uri="{FF2B5EF4-FFF2-40B4-BE49-F238E27FC236}">
                <a16:creationId xmlns:a16="http://schemas.microsoft.com/office/drawing/2014/main" id="{C9455A4F-057A-C91A-37C2-4F7EB517228D}"/>
              </a:ext>
            </a:extLst>
          </p:cNvPr>
          <p:cNvSpPr>
            <a:spLocks noGrp="1"/>
          </p:cNvSpPr>
          <p:nvPr>
            <p:ph type="sldNum" sz="quarter" idx="5"/>
          </p:nvPr>
        </p:nvSpPr>
        <p:spPr/>
        <p:txBody>
          <a:bodyPr/>
          <a:lstStyle/>
          <a:p>
            <a:fld id="{DAC5F5F8-CF2F-46BA-81DC-1E28D791687C}" type="slidenum">
              <a:rPr lang="en-US" smtClean="0"/>
              <a:pPr/>
              <a:t>13</a:t>
            </a:fld>
            <a:endParaRPr lang="en-US"/>
          </a:p>
        </p:txBody>
      </p:sp>
    </p:spTree>
    <p:extLst>
      <p:ext uri="{BB962C8B-B14F-4D97-AF65-F5344CB8AC3E}">
        <p14:creationId xmlns:p14="http://schemas.microsoft.com/office/powerpoint/2010/main" val="61615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92F64B0-EF2C-1615-E31F-E36BB3D2CCE7}"/>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37BDC1D-974E-6725-1311-524F979BCAD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EA32F6D8-A53D-D10B-6845-5E3D00100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60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EAB11-EA85-A87D-E5CF-D4656074B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848F8-1A61-2B72-950D-5208A7C51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07D6B-92D8-DF67-16A9-296293B59217}"/>
              </a:ext>
            </a:extLst>
          </p:cNvPr>
          <p:cNvSpPr>
            <a:spLocks noGrp="1"/>
          </p:cNvSpPr>
          <p:nvPr>
            <p:ph type="body" idx="1"/>
          </p:nvPr>
        </p:nvSpPr>
        <p:spPr/>
        <p:txBody>
          <a:bodyPr/>
          <a:lstStyle/>
          <a:p>
            <a:r>
              <a:rPr lang="en-US" dirty="0"/>
              <a:t>https://</a:t>
            </a:r>
            <a:r>
              <a:rPr lang="en-US" dirty="0" err="1"/>
              <a:t>cdn.openai.com</a:t>
            </a:r>
            <a:r>
              <a:rPr lang="en-US" dirty="0"/>
              <a:t>/research-covers/language-unsupervised/</a:t>
            </a:r>
            <a:r>
              <a:rPr lang="en-US" dirty="0" err="1"/>
              <a:t>language_understanding_paper.pdf</a:t>
            </a:r>
            <a:r>
              <a:rPr lang="en-US" dirty="0"/>
              <a:t>	</a:t>
            </a:r>
          </a:p>
        </p:txBody>
      </p:sp>
      <p:sp>
        <p:nvSpPr>
          <p:cNvPr id="4" name="Slide Number Placeholder 3">
            <a:extLst>
              <a:ext uri="{FF2B5EF4-FFF2-40B4-BE49-F238E27FC236}">
                <a16:creationId xmlns:a16="http://schemas.microsoft.com/office/drawing/2014/main" id="{6CE86951-833D-DAAE-3398-289579E605CA}"/>
              </a:ext>
            </a:extLst>
          </p:cNvPr>
          <p:cNvSpPr>
            <a:spLocks noGrp="1"/>
          </p:cNvSpPr>
          <p:nvPr>
            <p:ph type="sldNum" sz="quarter" idx="5"/>
          </p:nvPr>
        </p:nvSpPr>
        <p:spPr/>
        <p:txBody>
          <a:bodyPr/>
          <a:lstStyle/>
          <a:p>
            <a:fld id="{DAC5F5F8-CF2F-46BA-81DC-1E28D791687C}" type="slidenum">
              <a:rPr lang="en-US" smtClean="0"/>
              <a:pPr/>
              <a:t>15</a:t>
            </a:fld>
            <a:endParaRPr lang="en-US"/>
          </a:p>
        </p:txBody>
      </p:sp>
    </p:spTree>
    <p:extLst>
      <p:ext uri="{BB962C8B-B14F-4D97-AF65-F5344CB8AC3E}">
        <p14:creationId xmlns:p14="http://schemas.microsoft.com/office/powerpoint/2010/main" val="422790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0982-1DA9-F1A3-3EEB-B7DB21160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F8695-139D-6850-0BED-43FA33016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D9AC0-344A-2F1C-FD13-167EBEFD8D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9C3077-7134-9833-0110-860C17241FB7}"/>
              </a:ext>
            </a:extLst>
          </p:cNvPr>
          <p:cNvSpPr>
            <a:spLocks noGrp="1"/>
          </p:cNvSpPr>
          <p:nvPr>
            <p:ph type="sldNum" sz="quarter" idx="5"/>
          </p:nvPr>
        </p:nvSpPr>
        <p:spPr/>
        <p:txBody>
          <a:bodyPr/>
          <a:lstStyle/>
          <a:p>
            <a:fld id="{DAC5F5F8-CF2F-46BA-81DC-1E28D791687C}" type="slidenum">
              <a:rPr lang="en-US" smtClean="0"/>
              <a:pPr/>
              <a:t>16</a:t>
            </a:fld>
            <a:endParaRPr lang="en-US"/>
          </a:p>
        </p:txBody>
      </p:sp>
    </p:spTree>
    <p:extLst>
      <p:ext uri="{BB962C8B-B14F-4D97-AF65-F5344CB8AC3E}">
        <p14:creationId xmlns:p14="http://schemas.microsoft.com/office/powerpoint/2010/main" val="2468155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6B03-A551-AFA0-DF55-55604B4C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1B2A-F210-6463-985A-6E5079F25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E1A3B-EE93-AE80-146C-C371076FDA9C}"/>
              </a:ext>
            </a:extLst>
          </p:cNvPr>
          <p:cNvSpPr>
            <a:spLocks noGrp="1"/>
          </p:cNvSpPr>
          <p:nvPr>
            <p:ph type="body" idx="1"/>
          </p:nvPr>
        </p:nvSpPr>
        <p:spPr/>
        <p:txBody>
          <a:bodyPr/>
          <a:lstStyle/>
          <a:p>
            <a:r>
              <a:rPr lang="en-US" dirty="0"/>
              <a:t>https://</a:t>
            </a:r>
            <a:r>
              <a:rPr lang="en-US" dirty="0" err="1"/>
              <a:t>www.linkedin.com</a:t>
            </a:r>
            <a:r>
              <a:rPr lang="en-US" dirty="0"/>
              <a:t>/posts/bhaskergupta_over-the-years-decoder-only-models-have-activity-7079428841621905408-bH3H/</a:t>
            </a:r>
          </a:p>
        </p:txBody>
      </p:sp>
      <p:sp>
        <p:nvSpPr>
          <p:cNvPr id="4" name="Slide Number Placeholder 3">
            <a:extLst>
              <a:ext uri="{FF2B5EF4-FFF2-40B4-BE49-F238E27FC236}">
                <a16:creationId xmlns:a16="http://schemas.microsoft.com/office/drawing/2014/main" id="{69E530FF-362B-6EE7-3C7C-7772AB916A1C}"/>
              </a:ext>
            </a:extLst>
          </p:cNvPr>
          <p:cNvSpPr>
            <a:spLocks noGrp="1"/>
          </p:cNvSpPr>
          <p:nvPr>
            <p:ph type="sldNum" sz="quarter" idx="5"/>
          </p:nvPr>
        </p:nvSpPr>
        <p:spPr/>
        <p:txBody>
          <a:bodyPr/>
          <a:lstStyle/>
          <a:p>
            <a:fld id="{DAC5F5F8-CF2F-46BA-81DC-1E28D791687C}" type="slidenum">
              <a:rPr lang="en-US" smtClean="0"/>
              <a:pPr/>
              <a:t>17</a:t>
            </a:fld>
            <a:endParaRPr lang="en-US"/>
          </a:p>
        </p:txBody>
      </p:sp>
    </p:spTree>
    <p:extLst>
      <p:ext uri="{BB962C8B-B14F-4D97-AF65-F5344CB8AC3E}">
        <p14:creationId xmlns:p14="http://schemas.microsoft.com/office/powerpoint/2010/main" val="88579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895D-1CAB-E187-1280-8285EAECF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E5643-E268-9221-B173-3F617DF2F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63BC8-1259-B60E-ADCF-F6E0E7624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6F8BCD-903C-C764-640B-F29065EB20AE}"/>
              </a:ext>
            </a:extLst>
          </p:cNvPr>
          <p:cNvSpPr>
            <a:spLocks noGrp="1"/>
          </p:cNvSpPr>
          <p:nvPr>
            <p:ph type="sldNum" sz="quarter" idx="5"/>
          </p:nvPr>
        </p:nvSpPr>
        <p:spPr/>
        <p:txBody>
          <a:bodyPr/>
          <a:lstStyle/>
          <a:p>
            <a:fld id="{DAC5F5F8-CF2F-46BA-81DC-1E28D791687C}" type="slidenum">
              <a:rPr lang="en-US" smtClean="0"/>
              <a:pPr/>
              <a:t>18</a:t>
            </a:fld>
            <a:endParaRPr lang="en-US"/>
          </a:p>
        </p:txBody>
      </p:sp>
    </p:spTree>
    <p:extLst>
      <p:ext uri="{BB962C8B-B14F-4D97-AF65-F5344CB8AC3E}">
        <p14:creationId xmlns:p14="http://schemas.microsoft.com/office/powerpoint/2010/main" val="345340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1841B814-7B35-1F4D-B310-D0189FB0A00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A058F2F-2ACE-141A-8A7E-BA7DCF0CE0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4CCABAF4-8514-3C1B-6170-53CE04269C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585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0585A-8288-450C-A6B9-CD744624C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7D791-93B0-2B2C-FEC7-E55F78333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0CAEC-E23B-16AB-D0F9-8832205D3E67}"/>
              </a:ext>
            </a:extLst>
          </p:cNvPr>
          <p:cNvSpPr>
            <a:spLocks noGrp="1"/>
          </p:cNvSpPr>
          <p:nvPr>
            <p:ph type="body" idx="1"/>
          </p:nvPr>
        </p:nvSpPr>
        <p:spPr/>
        <p:txBody>
          <a:bodyPr/>
          <a:lstStyle/>
          <a:p>
            <a:r>
              <a:rPr lang="en-US" dirty="0"/>
              <a:t>https://</a:t>
            </a:r>
            <a:r>
              <a:rPr lang="en-US" dirty="0" err="1"/>
              <a:t>paperswithcode.com</a:t>
            </a:r>
            <a:r>
              <a:rPr lang="en-US" dirty="0"/>
              <a:t>/method/t5</a:t>
            </a:r>
          </a:p>
          <a:p>
            <a:r>
              <a:rPr lang="en-US"/>
              <a:t>https://botpenguin.com/blogs/introducing-flan-t5</a:t>
            </a:r>
            <a:endParaRPr lang="en-US" dirty="0"/>
          </a:p>
        </p:txBody>
      </p:sp>
      <p:sp>
        <p:nvSpPr>
          <p:cNvPr id="4" name="Slide Number Placeholder 3">
            <a:extLst>
              <a:ext uri="{FF2B5EF4-FFF2-40B4-BE49-F238E27FC236}">
                <a16:creationId xmlns:a16="http://schemas.microsoft.com/office/drawing/2014/main" id="{D2CA948F-92A7-E54A-B6A1-DFA0F04B0F71}"/>
              </a:ext>
            </a:extLst>
          </p:cNvPr>
          <p:cNvSpPr>
            <a:spLocks noGrp="1"/>
          </p:cNvSpPr>
          <p:nvPr>
            <p:ph type="sldNum" sz="quarter" idx="5"/>
          </p:nvPr>
        </p:nvSpPr>
        <p:spPr/>
        <p:txBody>
          <a:bodyPr/>
          <a:lstStyle/>
          <a:p>
            <a:fld id="{DAC5F5F8-CF2F-46BA-81DC-1E28D791687C}" type="slidenum">
              <a:rPr lang="en-US" smtClean="0"/>
              <a:pPr/>
              <a:t>20</a:t>
            </a:fld>
            <a:endParaRPr lang="en-US"/>
          </a:p>
        </p:txBody>
      </p:sp>
    </p:spTree>
    <p:extLst>
      <p:ext uri="{BB962C8B-B14F-4D97-AF65-F5344CB8AC3E}">
        <p14:creationId xmlns:p14="http://schemas.microsoft.com/office/powerpoint/2010/main" val="368928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35DE8-7DF8-061E-49DF-DB21A5902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91325-DBC7-A616-F210-9972C3172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21C57-8325-D7CA-DF31-E2DE6FB2339B}"/>
              </a:ext>
            </a:extLst>
          </p:cNvPr>
          <p:cNvSpPr>
            <a:spLocks noGrp="1"/>
          </p:cNvSpPr>
          <p:nvPr>
            <p:ph type="body" idx="1"/>
          </p:nvPr>
        </p:nvSpPr>
        <p:spPr/>
        <p:txBody>
          <a:bodyPr/>
          <a:lstStyle/>
          <a:p>
            <a:r>
              <a:rPr lang="en-US" dirty="0"/>
              <a:t>https://</a:t>
            </a:r>
            <a:r>
              <a:rPr lang="en-US" dirty="0" err="1"/>
              <a:t>paperswithcode.com</a:t>
            </a:r>
            <a:r>
              <a:rPr lang="en-US" dirty="0"/>
              <a:t>/method/t5</a:t>
            </a:r>
          </a:p>
          <a:p>
            <a:r>
              <a:rPr lang="en-US" dirty="0"/>
              <a:t>https://</a:t>
            </a:r>
            <a:r>
              <a:rPr lang="en-US" dirty="0" err="1"/>
              <a:t>botpenguin.com</a:t>
            </a:r>
            <a:r>
              <a:rPr lang="en-US" dirty="0"/>
              <a:t>/blogs/introducing-flan-t5</a:t>
            </a:r>
          </a:p>
        </p:txBody>
      </p:sp>
      <p:sp>
        <p:nvSpPr>
          <p:cNvPr id="4" name="Slide Number Placeholder 3">
            <a:extLst>
              <a:ext uri="{FF2B5EF4-FFF2-40B4-BE49-F238E27FC236}">
                <a16:creationId xmlns:a16="http://schemas.microsoft.com/office/drawing/2014/main" id="{7C2E883A-FAFF-1779-333A-68F5DDEBBFDD}"/>
              </a:ext>
            </a:extLst>
          </p:cNvPr>
          <p:cNvSpPr>
            <a:spLocks noGrp="1"/>
          </p:cNvSpPr>
          <p:nvPr>
            <p:ph type="sldNum" sz="quarter" idx="5"/>
          </p:nvPr>
        </p:nvSpPr>
        <p:spPr/>
        <p:txBody>
          <a:bodyPr/>
          <a:lstStyle/>
          <a:p>
            <a:fld id="{DAC5F5F8-CF2F-46BA-81DC-1E28D791687C}" type="slidenum">
              <a:rPr lang="en-US" smtClean="0"/>
              <a:pPr/>
              <a:t>21</a:t>
            </a:fld>
            <a:endParaRPr lang="en-US"/>
          </a:p>
        </p:txBody>
      </p:sp>
    </p:spTree>
    <p:extLst>
      <p:ext uri="{BB962C8B-B14F-4D97-AF65-F5344CB8AC3E}">
        <p14:creationId xmlns:p14="http://schemas.microsoft.com/office/powerpoint/2010/main" val="229438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1D0D17E9-B0A4-D14A-C4AC-E1EA7211C6A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A5023F3-C072-9A30-91D5-8D4C55EC3BF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57184052-BAA1-6CE5-6FDF-37BD8005EE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15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983E6-CCB3-C344-C0F4-C4954B393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29E91-06A0-26A1-1D47-FCFB6D89E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A7E06-3988-C196-AFC1-6FB3844E62F1}"/>
              </a:ext>
            </a:extLst>
          </p:cNvPr>
          <p:cNvSpPr>
            <a:spLocks noGrp="1"/>
          </p:cNvSpPr>
          <p:nvPr>
            <p:ph type="body" idx="1"/>
          </p:nvPr>
        </p:nvSpPr>
        <p:spPr/>
        <p:txBody>
          <a:bodyPr/>
          <a:lstStyle/>
          <a:p>
            <a:r>
              <a:rPr lang="en-US" dirty="0"/>
              <a:t>https://</a:t>
            </a:r>
            <a:r>
              <a:rPr lang="en-US" dirty="0" err="1"/>
              <a:t>huggingface.co</a:t>
            </a:r>
            <a:r>
              <a:rPr lang="en-US" dirty="0"/>
              <a:t>/blog/</a:t>
            </a:r>
            <a:r>
              <a:rPr lang="en-US" dirty="0" err="1"/>
              <a:t>moe</a:t>
            </a:r>
            <a:endParaRPr lang="en-US" dirty="0"/>
          </a:p>
          <a:p>
            <a:r>
              <a:rPr lang="en-US" dirty="0"/>
              <a:t>https://</a:t>
            </a:r>
            <a:r>
              <a:rPr lang="en-US" dirty="0" err="1"/>
              <a:t>arxiv.org</a:t>
            </a:r>
            <a:r>
              <a:rPr lang="en-US" dirty="0"/>
              <a:t>/pdf/2211.15841</a:t>
            </a:r>
          </a:p>
          <a:p>
            <a:endParaRPr lang="en-US" dirty="0"/>
          </a:p>
        </p:txBody>
      </p:sp>
      <p:sp>
        <p:nvSpPr>
          <p:cNvPr id="4" name="Slide Number Placeholder 3">
            <a:extLst>
              <a:ext uri="{FF2B5EF4-FFF2-40B4-BE49-F238E27FC236}">
                <a16:creationId xmlns:a16="http://schemas.microsoft.com/office/drawing/2014/main" id="{84090BDF-C779-0B38-16B0-0282AFFA7566}"/>
              </a:ext>
            </a:extLst>
          </p:cNvPr>
          <p:cNvSpPr>
            <a:spLocks noGrp="1"/>
          </p:cNvSpPr>
          <p:nvPr>
            <p:ph type="sldNum" sz="quarter" idx="5"/>
          </p:nvPr>
        </p:nvSpPr>
        <p:spPr/>
        <p:txBody>
          <a:bodyPr/>
          <a:lstStyle/>
          <a:p>
            <a:fld id="{DAC5F5F8-CF2F-46BA-81DC-1E28D791687C}" type="slidenum">
              <a:rPr lang="en-US" smtClean="0"/>
              <a:pPr/>
              <a:t>23</a:t>
            </a:fld>
            <a:endParaRPr lang="en-US"/>
          </a:p>
        </p:txBody>
      </p:sp>
    </p:spTree>
    <p:extLst>
      <p:ext uri="{BB962C8B-B14F-4D97-AF65-F5344CB8AC3E}">
        <p14:creationId xmlns:p14="http://schemas.microsoft.com/office/powerpoint/2010/main" val="657265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4AE5-303F-6F9E-0DC4-841963486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51850-14E9-86D1-9EF3-454D608F4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437F6-E97D-07EF-88FD-160EC6F65BEA}"/>
              </a:ext>
            </a:extLst>
          </p:cNvPr>
          <p:cNvSpPr>
            <a:spLocks noGrp="1"/>
          </p:cNvSpPr>
          <p:nvPr>
            <p:ph type="body" idx="1"/>
          </p:nvPr>
        </p:nvSpPr>
        <p:spPr/>
        <p:txBody>
          <a:bodyPr/>
          <a:lstStyle/>
          <a:p>
            <a:r>
              <a:rPr lang="en-US" dirty="0"/>
              <a:t>https://</a:t>
            </a:r>
            <a:r>
              <a:rPr lang="en-US" dirty="0" err="1"/>
              <a:t>arxiv.org</a:t>
            </a:r>
            <a:r>
              <a:rPr lang="en-US" dirty="0"/>
              <a:t>/pdf/2103.00020</a:t>
            </a:r>
          </a:p>
          <a:p>
            <a:r>
              <a:rPr lang="en-US" dirty="0"/>
              <a:t>https://</a:t>
            </a:r>
            <a:r>
              <a:rPr lang="en-US" dirty="0" err="1"/>
              <a:t>openai.com</a:t>
            </a:r>
            <a:r>
              <a:rPr lang="en-US" dirty="0"/>
              <a:t>/index/whisper/</a:t>
            </a:r>
          </a:p>
        </p:txBody>
      </p:sp>
      <p:sp>
        <p:nvSpPr>
          <p:cNvPr id="4" name="Slide Number Placeholder 3">
            <a:extLst>
              <a:ext uri="{FF2B5EF4-FFF2-40B4-BE49-F238E27FC236}">
                <a16:creationId xmlns:a16="http://schemas.microsoft.com/office/drawing/2014/main" id="{2770828D-7CD8-1A11-0193-0E4BAA346BC8}"/>
              </a:ext>
            </a:extLst>
          </p:cNvPr>
          <p:cNvSpPr>
            <a:spLocks noGrp="1"/>
          </p:cNvSpPr>
          <p:nvPr>
            <p:ph type="sldNum" sz="quarter" idx="5"/>
          </p:nvPr>
        </p:nvSpPr>
        <p:spPr/>
        <p:txBody>
          <a:bodyPr/>
          <a:lstStyle/>
          <a:p>
            <a:fld id="{DAC5F5F8-CF2F-46BA-81DC-1E28D791687C}" type="slidenum">
              <a:rPr lang="en-US" smtClean="0"/>
              <a:pPr/>
              <a:t>24</a:t>
            </a:fld>
            <a:endParaRPr lang="en-US"/>
          </a:p>
        </p:txBody>
      </p:sp>
    </p:spTree>
    <p:extLst>
      <p:ext uri="{BB962C8B-B14F-4D97-AF65-F5344CB8AC3E}">
        <p14:creationId xmlns:p14="http://schemas.microsoft.com/office/powerpoint/2010/main" val="84537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4A02D-1030-D014-EF6E-1F484751A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2CDAA-B8F7-D2B4-C116-2253D1132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DD2DB-40B0-2562-B373-F08AFC77CAC2}"/>
              </a:ext>
            </a:extLst>
          </p:cNvPr>
          <p:cNvSpPr>
            <a:spLocks noGrp="1"/>
          </p:cNvSpPr>
          <p:nvPr>
            <p:ph type="body" idx="1"/>
          </p:nvPr>
        </p:nvSpPr>
        <p:spPr/>
        <p:txBody>
          <a:bodyPr/>
          <a:lstStyle/>
          <a:p>
            <a:r>
              <a:rPr lang="en-US" dirty="0"/>
              <a:t>https://arxiv.org/abs/1706.03762</a:t>
            </a:r>
          </a:p>
        </p:txBody>
      </p:sp>
      <p:sp>
        <p:nvSpPr>
          <p:cNvPr id="4" name="Slide Number Placeholder 3">
            <a:extLst>
              <a:ext uri="{FF2B5EF4-FFF2-40B4-BE49-F238E27FC236}">
                <a16:creationId xmlns:a16="http://schemas.microsoft.com/office/drawing/2014/main" id="{61F9C3E0-9932-4206-A106-D2F50F728DFA}"/>
              </a:ext>
            </a:extLst>
          </p:cNvPr>
          <p:cNvSpPr>
            <a:spLocks noGrp="1"/>
          </p:cNvSpPr>
          <p:nvPr>
            <p:ph type="sldNum" sz="quarter" idx="5"/>
          </p:nvPr>
        </p:nvSpPr>
        <p:spPr/>
        <p:txBody>
          <a:bodyPr/>
          <a:lstStyle/>
          <a:p>
            <a:fld id="{DAC5F5F8-CF2F-46BA-81DC-1E28D791687C}" type="slidenum">
              <a:rPr lang="en-US" smtClean="0"/>
              <a:pPr/>
              <a:t>5</a:t>
            </a:fld>
            <a:endParaRPr lang="en-US"/>
          </a:p>
        </p:txBody>
      </p:sp>
    </p:spTree>
    <p:extLst>
      <p:ext uri="{BB962C8B-B14F-4D97-AF65-F5344CB8AC3E}">
        <p14:creationId xmlns:p14="http://schemas.microsoft.com/office/powerpoint/2010/main" val="416496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18A0-259A-E6F0-2416-DABE6F0A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2DD35-827B-A21A-069C-5F0156FAA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DC4F2-195F-CF10-91E2-2D156B74E5EC}"/>
              </a:ext>
            </a:extLst>
          </p:cNvPr>
          <p:cNvSpPr>
            <a:spLocks noGrp="1"/>
          </p:cNvSpPr>
          <p:nvPr>
            <p:ph type="body" idx="1"/>
          </p:nvPr>
        </p:nvSpPr>
        <p:spPr/>
        <p:txBody>
          <a:bodyPr/>
          <a:lstStyle/>
          <a:p>
            <a:r>
              <a:rPr lang="en-US" dirty="0"/>
              <a:t>https://arxiv.org/abs/1706.03762</a:t>
            </a:r>
          </a:p>
        </p:txBody>
      </p:sp>
      <p:sp>
        <p:nvSpPr>
          <p:cNvPr id="4" name="Slide Number Placeholder 3">
            <a:extLst>
              <a:ext uri="{FF2B5EF4-FFF2-40B4-BE49-F238E27FC236}">
                <a16:creationId xmlns:a16="http://schemas.microsoft.com/office/drawing/2014/main" id="{6E3C7ED3-AEB6-4D37-A296-9CC3911EA798}"/>
              </a:ext>
            </a:extLst>
          </p:cNvPr>
          <p:cNvSpPr>
            <a:spLocks noGrp="1"/>
          </p:cNvSpPr>
          <p:nvPr>
            <p:ph type="sldNum" sz="quarter" idx="5"/>
          </p:nvPr>
        </p:nvSpPr>
        <p:spPr/>
        <p:txBody>
          <a:bodyPr/>
          <a:lstStyle/>
          <a:p>
            <a:fld id="{DAC5F5F8-CF2F-46BA-81DC-1E28D791687C}" type="slidenum">
              <a:rPr lang="en-US" smtClean="0"/>
              <a:pPr/>
              <a:t>6</a:t>
            </a:fld>
            <a:endParaRPr lang="en-US"/>
          </a:p>
        </p:txBody>
      </p:sp>
    </p:spTree>
    <p:extLst>
      <p:ext uri="{BB962C8B-B14F-4D97-AF65-F5344CB8AC3E}">
        <p14:creationId xmlns:p14="http://schemas.microsoft.com/office/powerpoint/2010/main" val="413218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9EDC7-8E6B-E847-203C-3AE0265F7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7D833-6F77-02B9-43C6-D85429191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5B570-F06A-89E9-2891-360D4A32EA8D}"/>
              </a:ext>
            </a:extLst>
          </p:cNvPr>
          <p:cNvSpPr>
            <a:spLocks noGrp="1"/>
          </p:cNvSpPr>
          <p:nvPr>
            <p:ph type="body" idx="1"/>
          </p:nvPr>
        </p:nvSpPr>
        <p:spPr/>
        <p:txBody>
          <a:bodyPr/>
          <a:lstStyle/>
          <a:p>
            <a:r>
              <a:rPr lang="en-US" dirty="0"/>
              <a:t>https://arxiv.org/abs/1706.03762</a:t>
            </a:r>
          </a:p>
        </p:txBody>
      </p:sp>
      <p:sp>
        <p:nvSpPr>
          <p:cNvPr id="4" name="Slide Number Placeholder 3">
            <a:extLst>
              <a:ext uri="{FF2B5EF4-FFF2-40B4-BE49-F238E27FC236}">
                <a16:creationId xmlns:a16="http://schemas.microsoft.com/office/drawing/2014/main" id="{AADD77E7-6ECF-5B20-9519-53FFFD0BCBA7}"/>
              </a:ext>
            </a:extLst>
          </p:cNvPr>
          <p:cNvSpPr>
            <a:spLocks noGrp="1"/>
          </p:cNvSpPr>
          <p:nvPr>
            <p:ph type="sldNum" sz="quarter" idx="5"/>
          </p:nvPr>
        </p:nvSpPr>
        <p:spPr/>
        <p:txBody>
          <a:bodyPr/>
          <a:lstStyle/>
          <a:p>
            <a:fld id="{DAC5F5F8-CF2F-46BA-81DC-1E28D791687C}" type="slidenum">
              <a:rPr lang="en-US" smtClean="0"/>
              <a:pPr/>
              <a:t>7</a:t>
            </a:fld>
            <a:endParaRPr lang="en-US"/>
          </a:p>
        </p:txBody>
      </p:sp>
    </p:spTree>
    <p:extLst>
      <p:ext uri="{BB962C8B-B14F-4D97-AF65-F5344CB8AC3E}">
        <p14:creationId xmlns:p14="http://schemas.microsoft.com/office/powerpoint/2010/main" val="215328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DFD5ABB-6F9C-262D-B43C-CAA1E49B58F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93CA3DC-97A5-870D-2B1D-8BA7C0A31D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2B7CD2C7-BB91-6637-89F8-5D703FFDC9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36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31697-E6E3-F832-B588-9326DD71B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C0CBC-665B-C942-BB62-3A7B08353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C18F8-6763-8B0F-DC79-C3B7CB39B8EE}"/>
              </a:ext>
            </a:extLst>
          </p:cNvPr>
          <p:cNvSpPr>
            <a:spLocks noGrp="1"/>
          </p:cNvSpPr>
          <p:nvPr>
            <p:ph type="body" idx="1"/>
          </p:nvPr>
        </p:nvSpPr>
        <p:spPr/>
        <p:txBody>
          <a:bodyPr/>
          <a:lstStyle/>
          <a:p>
            <a:r>
              <a:rPr lang="en-US" dirty="0"/>
              <a:t>https://arxiv.org/pdf/1810.04805</a:t>
            </a:r>
          </a:p>
        </p:txBody>
      </p:sp>
      <p:sp>
        <p:nvSpPr>
          <p:cNvPr id="4" name="Slide Number Placeholder 3">
            <a:extLst>
              <a:ext uri="{FF2B5EF4-FFF2-40B4-BE49-F238E27FC236}">
                <a16:creationId xmlns:a16="http://schemas.microsoft.com/office/drawing/2014/main" id="{11898C74-16EE-3CD9-6BA5-645952505603}"/>
              </a:ext>
            </a:extLst>
          </p:cNvPr>
          <p:cNvSpPr>
            <a:spLocks noGrp="1"/>
          </p:cNvSpPr>
          <p:nvPr>
            <p:ph type="sldNum" sz="quarter" idx="5"/>
          </p:nvPr>
        </p:nvSpPr>
        <p:spPr/>
        <p:txBody>
          <a:bodyPr/>
          <a:lstStyle/>
          <a:p>
            <a:fld id="{DAC5F5F8-CF2F-46BA-81DC-1E28D791687C}" type="slidenum">
              <a:rPr lang="en-US" smtClean="0"/>
              <a:pPr/>
              <a:t>9</a:t>
            </a:fld>
            <a:endParaRPr lang="en-US"/>
          </a:p>
        </p:txBody>
      </p:sp>
    </p:spTree>
    <p:extLst>
      <p:ext uri="{BB962C8B-B14F-4D97-AF65-F5344CB8AC3E}">
        <p14:creationId xmlns:p14="http://schemas.microsoft.com/office/powerpoint/2010/main" val="199531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FDFF-316E-320A-AF30-56D6F8883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95BD3-4CDD-6633-5B29-4ACC839A4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F599D-D529-3B77-5695-B03DC16E05E3}"/>
              </a:ext>
            </a:extLst>
          </p:cNvPr>
          <p:cNvSpPr>
            <a:spLocks noGrp="1"/>
          </p:cNvSpPr>
          <p:nvPr>
            <p:ph type="body" idx="1"/>
          </p:nvPr>
        </p:nvSpPr>
        <p:spPr/>
        <p:txBody>
          <a:bodyPr/>
          <a:lstStyle/>
          <a:p>
            <a:r>
              <a:rPr lang="en-US" dirty="0"/>
              <a:t>https://arxiv.org/pdf/1810.04805</a:t>
            </a:r>
          </a:p>
        </p:txBody>
      </p:sp>
      <p:sp>
        <p:nvSpPr>
          <p:cNvPr id="4" name="Slide Number Placeholder 3">
            <a:extLst>
              <a:ext uri="{FF2B5EF4-FFF2-40B4-BE49-F238E27FC236}">
                <a16:creationId xmlns:a16="http://schemas.microsoft.com/office/drawing/2014/main" id="{B12DCEAE-78AA-1F6D-ECAC-502E4889539B}"/>
              </a:ext>
            </a:extLst>
          </p:cNvPr>
          <p:cNvSpPr>
            <a:spLocks noGrp="1"/>
          </p:cNvSpPr>
          <p:nvPr>
            <p:ph type="sldNum" sz="quarter" idx="5"/>
          </p:nvPr>
        </p:nvSpPr>
        <p:spPr/>
        <p:txBody>
          <a:bodyPr/>
          <a:lstStyle/>
          <a:p>
            <a:fld id="{DAC5F5F8-CF2F-46BA-81DC-1E28D791687C}" type="slidenum">
              <a:rPr lang="en-US" smtClean="0"/>
              <a:pPr/>
              <a:t>10</a:t>
            </a:fld>
            <a:endParaRPr lang="en-US"/>
          </a:p>
        </p:txBody>
      </p:sp>
    </p:spTree>
    <p:extLst>
      <p:ext uri="{BB962C8B-B14F-4D97-AF65-F5344CB8AC3E}">
        <p14:creationId xmlns:p14="http://schemas.microsoft.com/office/powerpoint/2010/main" val="407419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2001.0836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1" y="4219047"/>
            <a:ext cx="10033223" cy="3581400"/>
          </a:xfrm>
        </p:spPr>
        <p:txBody>
          <a:bodyPr/>
          <a:lstStyle/>
          <a:p>
            <a:r>
              <a:rPr lang="en-US">
                <a:latin typeface="Arial"/>
                <a:cs typeface="Arial"/>
              </a:rPr>
              <a:t>Lecture 4.1 - LLM Architecture </a:t>
            </a:r>
            <a:r>
              <a:rPr lang="en-US" dirty="0">
                <a:latin typeface="Arial"/>
                <a:cs typeface="Arial"/>
              </a:rPr>
              <a:t>Variants </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0E5F4-13C4-6541-8A43-30AA9F66A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32FF7-C22C-033F-F35A-217423A8443A}"/>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Training Encoder Models - BERT</a:t>
            </a:r>
          </a:p>
        </p:txBody>
      </p:sp>
      <p:sp>
        <p:nvSpPr>
          <p:cNvPr id="3" name="Text Placeholder 2">
            <a:extLst>
              <a:ext uri="{FF2B5EF4-FFF2-40B4-BE49-F238E27FC236}">
                <a16:creationId xmlns:a16="http://schemas.microsoft.com/office/drawing/2014/main" id="{C95CA886-95D6-A683-5715-0FBA7E2F59C4}"/>
              </a:ext>
            </a:extLst>
          </p:cNvPr>
          <p:cNvSpPr>
            <a:spLocks noGrp="1"/>
          </p:cNvSpPr>
          <p:nvPr>
            <p:ph type="body" sz="quarter" idx="10"/>
          </p:nvPr>
        </p:nvSpPr>
        <p:spPr>
          <a:xfrm>
            <a:off x="291280" y="2059150"/>
            <a:ext cx="8395520" cy="5564394"/>
          </a:xfrm>
        </p:spPr>
        <p:txBody>
          <a:bodyPr>
            <a:noAutofit/>
          </a:bodyPr>
          <a:lstStyle/>
          <a:p>
            <a:pPr marL="0" indent="0" algn="l">
              <a:lnSpc>
                <a:spcPct val="100000"/>
              </a:lnSpc>
              <a:spcBef>
                <a:spcPts val="0"/>
              </a:spcBef>
              <a:buNone/>
            </a:pPr>
            <a:r>
              <a:rPr lang="en-US" b="1" dirty="0">
                <a:solidFill>
                  <a:srgbClr val="0E0E0E"/>
                </a:solidFill>
                <a:effectLst/>
              </a:rPr>
              <a:t>Pretraining</a:t>
            </a:r>
            <a:r>
              <a:rPr lang="en-US" dirty="0">
                <a:solidFill>
                  <a:srgbClr val="0E0E0E"/>
                </a:solidFill>
                <a:effectLst/>
              </a:rPr>
              <a:t>: Learning Universal Representations</a:t>
            </a:r>
          </a:p>
          <a:p>
            <a:pPr marL="0" indent="0" algn="l">
              <a:lnSpc>
                <a:spcPct val="100000"/>
              </a:lnSpc>
              <a:spcBef>
                <a:spcPts val="0"/>
              </a:spcBef>
              <a:buNone/>
            </a:pPr>
            <a:r>
              <a:rPr lang="en-US" dirty="0">
                <a:solidFill>
                  <a:srgbClr val="0E0E0E"/>
                </a:solidFill>
                <a:effectLst/>
              </a:rPr>
              <a:t>BERT undergoes self-supervised learning on massive unlabeled text corpora using two key objectives:</a:t>
            </a:r>
          </a:p>
          <a:p>
            <a:pPr>
              <a:lnSpc>
                <a:spcPct val="100000"/>
              </a:lnSpc>
              <a:spcBef>
                <a:spcPts val="0"/>
              </a:spcBef>
            </a:pPr>
            <a:r>
              <a:rPr lang="en-US" dirty="0">
                <a:solidFill>
                  <a:srgbClr val="0E0E0E"/>
                </a:solidFill>
                <a:effectLst/>
              </a:rPr>
              <a:t>Masked Language Modeling (MLM)</a:t>
            </a:r>
          </a:p>
          <a:p>
            <a:pPr lvl="1">
              <a:lnSpc>
                <a:spcPct val="100000"/>
              </a:lnSpc>
              <a:spcBef>
                <a:spcPts val="0"/>
              </a:spcBef>
            </a:pPr>
            <a:r>
              <a:rPr lang="en-US" dirty="0">
                <a:solidFill>
                  <a:srgbClr val="0E0E0E"/>
                </a:solidFill>
                <a:effectLst/>
              </a:rPr>
              <a:t>Randomly masks 15% of tokens and trains the model to predict them.</a:t>
            </a:r>
          </a:p>
          <a:p>
            <a:pPr lvl="1">
              <a:lnSpc>
                <a:spcPct val="100000"/>
              </a:lnSpc>
              <a:spcBef>
                <a:spcPts val="0"/>
              </a:spcBef>
            </a:pPr>
            <a:r>
              <a:rPr lang="en-US" dirty="0">
                <a:solidFill>
                  <a:srgbClr val="0E0E0E"/>
                </a:solidFill>
                <a:effectLst/>
              </a:rPr>
              <a:t>Encourages deep bidirectional context learning by making the model rely on both left and right words.</a:t>
            </a:r>
          </a:p>
          <a:p>
            <a:pPr>
              <a:lnSpc>
                <a:spcPct val="100000"/>
              </a:lnSpc>
              <a:spcBef>
                <a:spcPts val="0"/>
              </a:spcBef>
            </a:pPr>
            <a:r>
              <a:rPr lang="en-US" dirty="0">
                <a:solidFill>
                  <a:srgbClr val="0E0E0E"/>
                </a:solidFill>
                <a:effectLst/>
              </a:rPr>
              <a:t>Next Sentence Prediction (NSP) </a:t>
            </a:r>
          </a:p>
          <a:p>
            <a:pPr lvl="1">
              <a:lnSpc>
                <a:spcPct val="100000"/>
              </a:lnSpc>
              <a:spcBef>
                <a:spcPts val="0"/>
              </a:spcBef>
            </a:pPr>
            <a:r>
              <a:rPr lang="en-US" dirty="0">
                <a:solidFill>
                  <a:srgbClr val="0E0E0E"/>
                </a:solidFill>
                <a:effectLst/>
              </a:rPr>
              <a:t>Given two sentences, the model predicts if the second follows the first.</a:t>
            </a:r>
          </a:p>
          <a:p>
            <a:pPr lvl="1">
              <a:lnSpc>
                <a:spcPct val="100000"/>
              </a:lnSpc>
              <a:spcBef>
                <a:spcPts val="0"/>
              </a:spcBef>
            </a:pPr>
            <a:r>
              <a:rPr lang="en-US" dirty="0">
                <a:solidFill>
                  <a:srgbClr val="0E0E0E"/>
                </a:solidFill>
                <a:effectLst/>
              </a:rPr>
              <a:t>Helps capture sentence-level relationships (though later models like </a:t>
            </a:r>
            <a:r>
              <a:rPr lang="en-US" dirty="0" err="1">
                <a:solidFill>
                  <a:srgbClr val="0E0E0E"/>
                </a:solidFill>
                <a:effectLst/>
              </a:rPr>
              <a:t>RoBERTa</a:t>
            </a:r>
            <a:r>
              <a:rPr lang="en-US" dirty="0">
                <a:solidFill>
                  <a:srgbClr val="0E0E0E"/>
                </a:solidFill>
                <a:effectLst/>
              </a:rPr>
              <a:t> remove this step).</a:t>
            </a:r>
          </a:p>
          <a:p>
            <a:pPr lvl="1">
              <a:lnSpc>
                <a:spcPct val="100000"/>
              </a:lnSpc>
              <a:spcBef>
                <a:spcPts val="0"/>
              </a:spcBef>
            </a:pPr>
            <a:endParaRPr lang="en-US" dirty="0">
              <a:solidFill>
                <a:srgbClr val="0E0E0E"/>
              </a:solidFill>
              <a:effectLst/>
            </a:endParaRPr>
          </a:p>
          <a:p>
            <a:pPr marL="0" indent="0" algn="l">
              <a:lnSpc>
                <a:spcPct val="100000"/>
              </a:lnSpc>
              <a:spcBef>
                <a:spcPts val="0"/>
              </a:spcBef>
              <a:buNone/>
            </a:pPr>
            <a:r>
              <a:rPr lang="en-US" b="1" dirty="0">
                <a:solidFill>
                  <a:srgbClr val="0E0E0E"/>
                </a:solidFill>
                <a:effectLst/>
              </a:rPr>
              <a:t>Pretraining Output</a:t>
            </a:r>
            <a:r>
              <a:rPr lang="en-US" dirty="0">
                <a:solidFill>
                  <a:srgbClr val="0E0E0E"/>
                </a:solidFill>
                <a:effectLst/>
              </a:rPr>
              <a:t>: A general-purpose transformer capable of understanding contextual meaning across various domains.</a:t>
            </a:r>
          </a:p>
        </p:txBody>
      </p:sp>
      <p:pic>
        <p:nvPicPr>
          <p:cNvPr id="5" name="Picture 4">
            <a:extLst>
              <a:ext uri="{FF2B5EF4-FFF2-40B4-BE49-F238E27FC236}">
                <a16:creationId xmlns:a16="http://schemas.microsoft.com/office/drawing/2014/main" id="{51A8FAF8-8997-8E0A-5AD1-3C3D62C1C7CB}"/>
              </a:ext>
            </a:extLst>
          </p:cNvPr>
          <p:cNvPicPr>
            <a:picLocks noChangeAspect="1"/>
          </p:cNvPicPr>
          <p:nvPr/>
        </p:nvPicPr>
        <p:blipFill>
          <a:blip r:embed="rId3"/>
          <a:stretch>
            <a:fillRect/>
          </a:stretch>
        </p:blipFill>
        <p:spPr>
          <a:xfrm>
            <a:off x="8558177" y="2197374"/>
            <a:ext cx="9750097" cy="4112996"/>
          </a:xfrm>
          <a:prstGeom prst="rect">
            <a:avLst/>
          </a:prstGeom>
        </p:spPr>
      </p:pic>
      <p:sp>
        <p:nvSpPr>
          <p:cNvPr id="7" name="TextBox 6">
            <a:extLst>
              <a:ext uri="{FF2B5EF4-FFF2-40B4-BE49-F238E27FC236}">
                <a16:creationId xmlns:a16="http://schemas.microsoft.com/office/drawing/2014/main" id="{1AE44829-2B6D-3B9F-0A9E-0A34A4A1EFFD}"/>
              </a:ext>
            </a:extLst>
          </p:cNvPr>
          <p:cNvSpPr txBox="1"/>
          <p:nvPr/>
        </p:nvSpPr>
        <p:spPr>
          <a:xfrm>
            <a:off x="8899452" y="6797886"/>
            <a:ext cx="9309920" cy="3416320"/>
          </a:xfrm>
          <a:prstGeom prst="rect">
            <a:avLst/>
          </a:prstGeom>
          <a:noFill/>
        </p:spPr>
        <p:txBody>
          <a:bodyPr wrap="square">
            <a:spAutoFit/>
          </a:bodyPr>
          <a:lstStyle/>
          <a:p>
            <a:pPr marL="0" indent="0" algn="l">
              <a:lnSpc>
                <a:spcPct val="100000"/>
              </a:lnSpc>
              <a:spcBef>
                <a:spcPts val="0"/>
              </a:spcBef>
              <a:buNone/>
            </a:pPr>
            <a:r>
              <a:rPr lang="en-US" sz="2400" b="1" dirty="0">
                <a:solidFill>
                  <a:srgbClr val="0E0E0E"/>
                </a:solidFill>
                <a:effectLst/>
              </a:rPr>
              <a:t>Fine-Tuning</a:t>
            </a:r>
            <a:r>
              <a:rPr lang="en-US" sz="2400" dirty="0">
                <a:solidFill>
                  <a:srgbClr val="0E0E0E"/>
                </a:solidFill>
                <a:effectLst/>
              </a:rPr>
              <a:t>: Adapting BERT for Specific Tasks</a:t>
            </a:r>
          </a:p>
          <a:p>
            <a:pPr marL="342900" indent="-342900" algn="l">
              <a:lnSpc>
                <a:spcPct val="100000"/>
              </a:lnSpc>
              <a:spcBef>
                <a:spcPts val="0"/>
              </a:spcBef>
              <a:buFont typeface="Wingdings" panose="05000000000000000000" pitchFamily="2" charset="2"/>
              <a:buChar char="§"/>
            </a:pPr>
            <a:r>
              <a:rPr lang="en-US" sz="2400" dirty="0">
                <a:solidFill>
                  <a:srgbClr val="0E0E0E"/>
                </a:solidFill>
                <a:effectLst/>
              </a:rPr>
              <a:t>After pretraining, BERT is fine-tuned on labeled datasets for specific NLP applications. Fine-tuning involves:</a:t>
            </a:r>
          </a:p>
          <a:p>
            <a:pPr marL="342900" indent="-342900" algn="l">
              <a:lnSpc>
                <a:spcPct val="100000"/>
              </a:lnSpc>
              <a:spcBef>
                <a:spcPts val="0"/>
              </a:spcBef>
              <a:buFont typeface="Wingdings" panose="05000000000000000000" pitchFamily="2" charset="2"/>
              <a:buChar char="§"/>
            </a:pPr>
            <a:r>
              <a:rPr lang="en-US" sz="2400" dirty="0">
                <a:solidFill>
                  <a:srgbClr val="0E0E0E"/>
                </a:solidFill>
                <a:effectLst/>
              </a:rPr>
              <a:t>Adding a Task-Specific Output Layer</a:t>
            </a:r>
          </a:p>
          <a:p>
            <a:pPr marL="342900" indent="-342900" algn="l">
              <a:lnSpc>
                <a:spcPct val="100000"/>
              </a:lnSpc>
              <a:spcBef>
                <a:spcPts val="0"/>
              </a:spcBef>
              <a:buFont typeface="Wingdings" panose="05000000000000000000" pitchFamily="2" charset="2"/>
              <a:buChar char="§"/>
            </a:pPr>
            <a:r>
              <a:rPr lang="en-US" sz="2400" dirty="0">
                <a:solidFill>
                  <a:srgbClr val="0E0E0E"/>
                </a:solidFill>
                <a:effectLst/>
              </a:rPr>
              <a:t>Training on a Labeled Dataset</a:t>
            </a:r>
          </a:p>
          <a:p>
            <a:pPr marL="0" indent="0" algn="l">
              <a:lnSpc>
                <a:spcPct val="100000"/>
              </a:lnSpc>
              <a:spcBef>
                <a:spcPts val="0"/>
              </a:spcBef>
              <a:buNone/>
            </a:pPr>
            <a:endParaRPr lang="en-US" sz="2400" dirty="0">
              <a:solidFill>
                <a:srgbClr val="0E0E0E"/>
              </a:solidFill>
              <a:effectLst/>
            </a:endParaRPr>
          </a:p>
          <a:p>
            <a:pPr marL="0" indent="0" algn="l">
              <a:lnSpc>
                <a:spcPct val="100000"/>
              </a:lnSpc>
              <a:spcBef>
                <a:spcPts val="0"/>
              </a:spcBef>
              <a:buNone/>
            </a:pPr>
            <a:r>
              <a:rPr lang="en-US" sz="2400" b="1" dirty="0">
                <a:solidFill>
                  <a:srgbClr val="0E0E0E"/>
                </a:solidFill>
                <a:effectLst/>
              </a:rPr>
              <a:t>Fine-Tuning Output</a:t>
            </a:r>
            <a:r>
              <a:rPr lang="en-US" sz="2400" dirty="0">
                <a:solidFill>
                  <a:srgbClr val="0E0E0E"/>
                </a:solidFill>
                <a:effectLst/>
              </a:rPr>
              <a:t>: A specialized BERT model optimized for task-specific performance (e.g., sentiment analysis, QA, information retrieval).</a:t>
            </a:r>
          </a:p>
        </p:txBody>
      </p:sp>
    </p:spTree>
    <p:extLst>
      <p:ext uri="{BB962C8B-B14F-4D97-AF65-F5344CB8AC3E}">
        <p14:creationId xmlns:p14="http://schemas.microsoft.com/office/powerpoint/2010/main" val="326632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A5A7-6D2B-1E41-1A34-56C6BE1F6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303AC-F532-E91F-3642-E24693911162}"/>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Evolution of BERT models</a:t>
            </a:r>
          </a:p>
        </p:txBody>
      </p:sp>
      <p:sp>
        <p:nvSpPr>
          <p:cNvPr id="3" name="Text Placeholder 2">
            <a:extLst>
              <a:ext uri="{FF2B5EF4-FFF2-40B4-BE49-F238E27FC236}">
                <a16:creationId xmlns:a16="http://schemas.microsoft.com/office/drawing/2014/main" id="{3242C527-54F3-9C4F-A286-173208E260E0}"/>
              </a:ext>
            </a:extLst>
          </p:cNvPr>
          <p:cNvSpPr>
            <a:spLocks noGrp="1"/>
          </p:cNvSpPr>
          <p:nvPr>
            <p:ph type="body" sz="quarter" idx="10"/>
          </p:nvPr>
        </p:nvSpPr>
        <p:spPr>
          <a:xfrm>
            <a:off x="939867" y="1903228"/>
            <a:ext cx="9703324" cy="6945568"/>
          </a:xfrm>
        </p:spPr>
        <p:txBody>
          <a:bodyPr>
            <a:noAutofit/>
          </a:bodyPr>
          <a:lstStyle/>
          <a:p>
            <a:pPr marL="0" indent="0">
              <a:lnSpc>
                <a:spcPct val="100000"/>
              </a:lnSpc>
              <a:spcBef>
                <a:spcPts val="0"/>
              </a:spcBef>
              <a:buNone/>
            </a:pPr>
            <a:r>
              <a:rPr lang="en-US" b="1" dirty="0"/>
              <a:t>The Problem with Original BERT </a:t>
            </a:r>
          </a:p>
          <a:p>
            <a:pPr marL="0" indent="0">
              <a:lnSpc>
                <a:spcPct val="100000"/>
              </a:lnSpc>
              <a:spcBef>
                <a:spcPts val="0"/>
              </a:spcBef>
              <a:buNone/>
            </a:pPr>
            <a:r>
              <a:rPr lang="en-US" sz="2000" dirty="0"/>
              <a:t>Introduced bidirectional attention, making it strong at understanding context.</a:t>
            </a:r>
          </a:p>
          <a:p>
            <a:pPr marL="0" indent="0">
              <a:lnSpc>
                <a:spcPct val="100000"/>
              </a:lnSpc>
              <a:spcBef>
                <a:spcPts val="0"/>
              </a:spcBef>
              <a:buNone/>
            </a:pPr>
            <a:r>
              <a:rPr lang="en-US" sz="2000" dirty="0"/>
              <a:t>But: Computationally expensive, requires large-scale training, and Next Sentence Prediction (NSP) is ineffective.</a:t>
            </a:r>
          </a:p>
          <a:p>
            <a:pPr marL="0" indent="0">
              <a:lnSpc>
                <a:spcPct val="100000"/>
              </a:lnSpc>
              <a:spcBef>
                <a:spcPts val="0"/>
              </a:spcBef>
              <a:buNone/>
            </a:pPr>
            <a:endParaRPr lang="en-US" dirty="0"/>
          </a:p>
          <a:p>
            <a:pPr marL="0" indent="0">
              <a:lnSpc>
                <a:spcPct val="100000"/>
              </a:lnSpc>
              <a:spcBef>
                <a:spcPts val="0"/>
              </a:spcBef>
              <a:buNone/>
            </a:pPr>
            <a:r>
              <a:rPr lang="en-US" b="1" dirty="0" err="1"/>
              <a:t>RoBERTa</a:t>
            </a:r>
            <a:r>
              <a:rPr lang="en-US" b="1" dirty="0"/>
              <a:t> – More Data, No NSP</a:t>
            </a:r>
            <a:endParaRPr lang="en-US" dirty="0"/>
          </a:p>
          <a:p>
            <a:pPr marL="800100" lvl="1">
              <a:lnSpc>
                <a:spcPct val="100000"/>
              </a:lnSpc>
              <a:spcBef>
                <a:spcPts val="0"/>
              </a:spcBef>
            </a:pPr>
            <a:r>
              <a:rPr lang="en-US" dirty="0"/>
              <a:t>Removed NSP, trained on 10x more data with dynamic masking.</a:t>
            </a:r>
          </a:p>
          <a:p>
            <a:pPr marL="800100" lvl="1">
              <a:lnSpc>
                <a:spcPct val="100000"/>
              </a:lnSpc>
              <a:spcBef>
                <a:spcPts val="0"/>
              </a:spcBef>
            </a:pPr>
            <a:r>
              <a:rPr lang="en-US" dirty="0"/>
              <a:t>Better accuracy but requires even more compute than BERT</a:t>
            </a:r>
            <a:r>
              <a:rPr lang="en-US" sz="2400" dirty="0"/>
              <a:t>.</a:t>
            </a:r>
          </a:p>
          <a:p>
            <a:pPr marL="0" indent="0">
              <a:lnSpc>
                <a:spcPct val="100000"/>
              </a:lnSpc>
              <a:spcBef>
                <a:spcPts val="0"/>
              </a:spcBef>
              <a:buNone/>
            </a:pPr>
            <a:r>
              <a:rPr lang="en-US" b="1" dirty="0" err="1"/>
              <a:t>DistilBERT</a:t>
            </a:r>
            <a:r>
              <a:rPr lang="en-US" b="1" dirty="0"/>
              <a:t> – Making BERT Faster</a:t>
            </a:r>
            <a:endParaRPr lang="en-US" dirty="0"/>
          </a:p>
          <a:p>
            <a:pPr marL="800100" lvl="1">
              <a:lnSpc>
                <a:spcPct val="100000"/>
              </a:lnSpc>
              <a:spcBef>
                <a:spcPts val="0"/>
              </a:spcBef>
            </a:pPr>
            <a:r>
              <a:rPr lang="en-US" dirty="0"/>
              <a:t>Used knowledge distillation to create a lighter version of BERT.</a:t>
            </a:r>
          </a:p>
          <a:p>
            <a:pPr marL="800100" lvl="1">
              <a:lnSpc>
                <a:spcPct val="100000"/>
              </a:lnSpc>
              <a:spcBef>
                <a:spcPts val="0"/>
              </a:spcBef>
            </a:pPr>
            <a:r>
              <a:rPr lang="en-US" dirty="0"/>
              <a:t>60% fewer parameters, 60% faster inference, retaining 95% of original BERT’s accuracy.</a:t>
            </a:r>
          </a:p>
          <a:p>
            <a:pPr marL="457200" lvl="1" indent="0">
              <a:lnSpc>
                <a:spcPct val="100000"/>
              </a:lnSpc>
              <a:spcBef>
                <a:spcPts val="0"/>
              </a:spcBef>
              <a:buNone/>
            </a:pPr>
            <a:endParaRPr lang="en-US" sz="2400" dirty="0"/>
          </a:p>
          <a:p>
            <a:pPr marL="0" indent="0">
              <a:lnSpc>
                <a:spcPct val="100000"/>
              </a:lnSpc>
              <a:spcBef>
                <a:spcPts val="0"/>
              </a:spcBef>
              <a:buNone/>
            </a:pPr>
            <a:r>
              <a:rPr lang="en-US" b="1" dirty="0"/>
              <a:t>Why This Evolution Matters</a:t>
            </a:r>
          </a:p>
          <a:p>
            <a:pPr>
              <a:lnSpc>
                <a:spcPct val="100000"/>
              </a:lnSpc>
              <a:spcBef>
                <a:spcPts val="0"/>
              </a:spcBef>
            </a:pPr>
            <a:r>
              <a:rPr lang="en-US" sz="2000" dirty="0"/>
              <a:t>BERT started as powerful but inefficient → newer models optimized for speed, size, and compute efficiency.</a:t>
            </a:r>
          </a:p>
          <a:p>
            <a:pPr>
              <a:lnSpc>
                <a:spcPct val="100000"/>
              </a:lnSpc>
              <a:spcBef>
                <a:spcPts val="0"/>
              </a:spcBef>
            </a:pPr>
            <a:r>
              <a:rPr lang="en-US" sz="2000" dirty="0"/>
              <a:t>Trade-offs: More efficient models reduce size but may lose flexibility or require different training techniques.</a:t>
            </a:r>
          </a:p>
          <a:p>
            <a:pPr>
              <a:lnSpc>
                <a:spcPct val="100000"/>
              </a:lnSpc>
              <a:spcBef>
                <a:spcPts val="0"/>
              </a:spcBef>
            </a:pPr>
            <a:r>
              <a:rPr lang="en-US" sz="2000" dirty="0"/>
              <a:t>Modern NLP uses these advancements to deploy transformer models at scale, even on limited hardware.</a:t>
            </a:r>
          </a:p>
        </p:txBody>
      </p:sp>
      <p:pic>
        <p:nvPicPr>
          <p:cNvPr id="1026" name="Picture 2" descr="Distilbert: A Smaller, Faster, and Distilled BERT - Zilliz Learn">
            <a:extLst>
              <a:ext uri="{FF2B5EF4-FFF2-40B4-BE49-F238E27FC236}">
                <a16:creationId xmlns:a16="http://schemas.microsoft.com/office/drawing/2014/main" id="{92FBAFDE-6CC4-1D72-9647-EDD3B321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2920" y="2870199"/>
            <a:ext cx="7861879" cy="350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0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46BA-3186-5D18-8E84-4B4CA05CC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AAF4F-9C96-BFCD-CB4F-21F5ED580C12}"/>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SBERT and Cross-Encoder Models</a:t>
            </a:r>
          </a:p>
        </p:txBody>
      </p:sp>
      <p:sp>
        <p:nvSpPr>
          <p:cNvPr id="3" name="Text Placeholder 2">
            <a:extLst>
              <a:ext uri="{FF2B5EF4-FFF2-40B4-BE49-F238E27FC236}">
                <a16:creationId xmlns:a16="http://schemas.microsoft.com/office/drawing/2014/main" id="{D85FF9FB-0FE6-07CF-9F3C-59B9B8F65E92}"/>
              </a:ext>
            </a:extLst>
          </p:cNvPr>
          <p:cNvSpPr>
            <a:spLocks noGrp="1"/>
          </p:cNvSpPr>
          <p:nvPr>
            <p:ph type="body" sz="quarter" idx="10"/>
          </p:nvPr>
        </p:nvSpPr>
        <p:spPr>
          <a:xfrm>
            <a:off x="939866" y="1866900"/>
            <a:ext cx="10756834" cy="6981896"/>
          </a:xfrm>
        </p:spPr>
        <p:txBody>
          <a:bodyPr>
            <a:noAutofit/>
          </a:bodyPr>
          <a:lstStyle/>
          <a:p>
            <a:pPr marL="0" indent="0">
              <a:spcBef>
                <a:spcPts val="0"/>
              </a:spcBef>
              <a:buNone/>
            </a:pPr>
            <a:r>
              <a:rPr lang="en-US" b="1" dirty="0"/>
              <a:t>SBERT Extending BERT for Sentence Similarity</a:t>
            </a:r>
          </a:p>
          <a:p>
            <a:pPr marL="0" indent="0">
              <a:spcBef>
                <a:spcPts val="0"/>
              </a:spcBef>
              <a:buNone/>
            </a:pPr>
            <a:endParaRPr lang="en-US" dirty="0"/>
          </a:p>
          <a:p>
            <a:pPr marL="0" indent="0">
              <a:spcBef>
                <a:spcPts val="0"/>
              </a:spcBef>
              <a:buNone/>
            </a:pPr>
            <a:r>
              <a:rPr lang="en-US" dirty="0"/>
              <a:t>Why Standard BERT is Inefficient for Sentence Comparison:</a:t>
            </a:r>
          </a:p>
          <a:p>
            <a:pPr>
              <a:spcBef>
                <a:spcPts val="0"/>
              </a:spcBef>
            </a:pPr>
            <a:r>
              <a:rPr lang="en-US" dirty="0"/>
              <a:t>BERT processes each sentence independently, meaning similarity needs to be computed after embedding extraction.</a:t>
            </a:r>
          </a:p>
          <a:p>
            <a:pPr>
              <a:spcBef>
                <a:spcPts val="0"/>
              </a:spcBef>
            </a:pPr>
            <a:r>
              <a:rPr lang="en-US" dirty="0"/>
              <a:t>This results in slow, inefficient comparisons, especially for large-scale retrieval tasks.</a:t>
            </a:r>
          </a:p>
          <a:p>
            <a:pPr marL="0" indent="0">
              <a:spcBef>
                <a:spcPts val="0"/>
              </a:spcBef>
              <a:buNone/>
            </a:pPr>
            <a:endParaRPr lang="en-US" dirty="0"/>
          </a:p>
          <a:p>
            <a:pPr marL="0" indent="0">
              <a:spcBef>
                <a:spcPts val="0"/>
              </a:spcBef>
              <a:buNone/>
            </a:pPr>
            <a:r>
              <a:rPr lang="en-US" b="1" dirty="0"/>
              <a:t>SBERT (Sentence-BERT)</a:t>
            </a:r>
            <a:endParaRPr lang="en-US" dirty="0"/>
          </a:p>
          <a:p>
            <a:pPr marL="0" indent="0">
              <a:spcBef>
                <a:spcPts val="0"/>
              </a:spcBef>
              <a:buNone/>
            </a:pPr>
            <a:r>
              <a:rPr lang="en-US" b="1" dirty="0"/>
              <a:t>How It Works</a:t>
            </a:r>
            <a:endParaRPr lang="en-US" dirty="0"/>
          </a:p>
          <a:p>
            <a:pPr marL="0" indent="0">
              <a:spcBef>
                <a:spcPts val="0"/>
              </a:spcBef>
              <a:buNone/>
            </a:pPr>
            <a:r>
              <a:rPr lang="en-US" dirty="0"/>
              <a:t>1. Encodes sentences separately using a shared BERT model.</a:t>
            </a:r>
          </a:p>
          <a:p>
            <a:pPr marL="0" indent="0">
              <a:spcBef>
                <a:spcPts val="0"/>
              </a:spcBef>
              <a:buNone/>
            </a:pPr>
            <a:r>
              <a:rPr lang="en-US" dirty="0"/>
              <a:t>2. Outputs fixed-length embeddings, which can be compared using cosine similarity.</a:t>
            </a:r>
          </a:p>
          <a:p>
            <a:pPr marL="0" indent="0">
              <a:spcBef>
                <a:spcPts val="0"/>
              </a:spcBef>
              <a:buNone/>
            </a:pPr>
            <a:r>
              <a:rPr lang="en-US" dirty="0"/>
              <a:t>3. Fine-tuned with tasks like semantic textual similarity (STS).</a:t>
            </a:r>
          </a:p>
          <a:p>
            <a:pPr marL="0" indent="0">
              <a:spcBef>
                <a:spcPts val="0"/>
              </a:spcBef>
              <a:buNone/>
            </a:pPr>
            <a:endParaRPr lang="en-US" b="1" dirty="0"/>
          </a:p>
          <a:p>
            <a:pPr marL="0" indent="0">
              <a:spcBef>
                <a:spcPts val="0"/>
              </a:spcBef>
              <a:buNone/>
            </a:pPr>
            <a:r>
              <a:rPr lang="en-US" b="1" dirty="0"/>
              <a:t>Advantages</a:t>
            </a:r>
            <a:endParaRPr lang="en-US" dirty="0"/>
          </a:p>
          <a:p>
            <a:pPr>
              <a:spcBef>
                <a:spcPts val="0"/>
              </a:spcBef>
            </a:pPr>
            <a:r>
              <a:rPr lang="en-US" dirty="0"/>
              <a:t>Fast similarity search – Ideal for retrieval and clustering.</a:t>
            </a:r>
          </a:p>
          <a:p>
            <a:pPr>
              <a:spcBef>
                <a:spcPts val="0"/>
              </a:spcBef>
            </a:pPr>
            <a:r>
              <a:rPr lang="en-US" dirty="0"/>
              <a:t>Fixed embeddings – Precomputed vectors allow efficient comparison.</a:t>
            </a:r>
          </a:p>
          <a:p>
            <a:pPr marL="0" indent="0">
              <a:spcBef>
                <a:spcPts val="0"/>
              </a:spcBef>
              <a:buNone/>
            </a:pPr>
            <a:endParaRPr lang="en-US" b="1" dirty="0"/>
          </a:p>
          <a:p>
            <a:pPr marL="0" indent="0">
              <a:spcBef>
                <a:spcPts val="0"/>
              </a:spcBef>
              <a:buNone/>
            </a:pPr>
            <a:r>
              <a:rPr lang="en-US" b="1" dirty="0"/>
              <a:t>Limitations</a:t>
            </a:r>
            <a:endParaRPr lang="en-US" dirty="0"/>
          </a:p>
          <a:p>
            <a:pPr>
              <a:spcBef>
                <a:spcPts val="0"/>
              </a:spcBef>
            </a:pPr>
            <a:r>
              <a:rPr lang="en-US" dirty="0"/>
              <a:t>Less precise for nuanced comparisons – Doesn’t leverage full pairwise attention like cross-encoders.</a:t>
            </a:r>
          </a:p>
        </p:txBody>
      </p:sp>
      <p:pic>
        <p:nvPicPr>
          <p:cNvPr id="4" name="Picture 3">
            <a:extLst>
              <a:ext uri="{FF2B5EF4-FFF2-40B4-BE49-F238E27FC236}">
                <a16:creationId xmlns:a16="http://schemas.microsoft.com/office/drawing/2014/main" id="{99DD7FF7-E7A9-AFBB-2EDC-2104F1DF4DCF}"/>
              </a:ext>
            </a:extLst>
          </p:cNvPr>
          <p:cNvPicPr>
            <a:picLocks noChangeAspect="1"/>
          </p:cNvPicPr>
          <p:nvPr/>
        </p:nvPicPr>
        <p:blipFill>
          <a:blip r:embed="rId3"/>
          <a:stretch>
            <a:fillRect/>
          </a:stretch>
        </p:blipFill>
        <p:spPr>
          <a:xfrm>
            <a:off x="10871134" y="1713083"/>
            <a:ext cx="6477000" cy="6613563"/>
          </a:xfrm>
          <a:prstGeom prst="rect">
            <a:avLst/>
          </a:prstGeom>
        </p:spPr>
      </p:pic>
    </p:spTree>
    <p:extLst>
      <p:ext uri="{BB962C8B-B14F-4D97-AF65-F5344CB8AC3E}">
        <p14:creationId xmlns:p14="http://schemas.microsoft.com/office/powerpoint/2010/main" val="56156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142F2-7156-5084-FA28-7D4CFD2B5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68887-EC63-637A-610D-226FE8FD8D68}"/>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SBERT and Cross-Encoder Models</a:t>
            </a:r>
          </a:p>
        </p:txBody>
      </p:sp>
      <p:sp>
        <p:nvSpPr>
          <p:cNvPr id="3" name="Text Placeholder 2">
            <a:extLst>
              <a:ext uri="{FF2B5EF4-FFF2-40B4-BE49-F238E27FC236}">
                <a16:creationId xmlns:a16="http://schemas.microsoft.com/office/drawing/2014/main" id="{7AC83899-FEF8-BED7-EA8D-926D41E919F5}"/>
              </a:ext>
            </a:extLst>
          </p:cNvPr>
          <p:cNvSpPr>
            <a:spLocks noGrp="1"/>
          </p:cNvSpPr>
          <p:nvPr>
            <p:ph type="body" sz="quarter" idx="10"/>
          </p:nvPr>
        </p:nvSpPr>
        <p:spPr>
          <a:xfrm>
            <a:off x="939866" y="2019301"/>
            <a:ext cx="11455334" cy="6629399"/>
          </a:xfrm>
        </p:spPr>
        <p:txBody>
          <a:bodyPr>
            <a:noAutofit/>
          </a:bodyPr>
          <a:lstStyle/>
          <a:p>
            <a:pPr marL="0" indent="0">
              <a:spcBef>
                <a:spcPts val="0"/>
              </a:spcBef>
              <a:buNone/>
            </a:pPr>
            <a:r>
              <a:rPr lang="en-US" b="1" dirty="0"/>
              <a:t>Cross-Encoders: </a:t>
            </a:r>
            <a:r>
              <a:rPr lang="en-US" dirty="0"/>
              <a:t>Instead of processing sentences separately, a cross-encoder </a:t>
            </a:r>
            <a:r>
              <a:rPr lang="en-US" b="1" dirty="0"/>
              <a:t>jointly encodes both inputs</a:t>
            </a:r>
            <a:r>
              <a:rPr lang="en-US" dirty="0"/>
              <a:t>, allowing </a:t>
            </a:r>
            <a:r>
              <a:rPr lang="en-US" b="1" dirty="0"/>
              <a:t>full self-attention across sentences</a:t>
            </a:r>
            <a:r>
              <a:rPr lang="en-US" dirty="0"/>
              <a:t>.</a:t>
            </a:r>
          </a:p>
          <a:p>
            <a:pPr marL="0" indent="0">
              <a:spcBef>
                <a:spcPts val="0"/>
              </a:spcBef>
              <a:buNone/>
            </a:pPr>
            <a:endParaRPr lang="en-US" dirty="0"/>
          </a:p>
          <a:p>
            <a:pPr marL="0" indent="0">
              <a:spcBef>
                <a:spcPts val="0"/>
              </a:spcBef>
              <a:buNone/>
            </a:pPr>
            <a:r>
              <a:rPr lang="en-US" b="1" dirty="0"/>
              <a:t>How It Works</a:t>
            </a:r>
            <a:endParaRPr lang="en-US" dirty="0"/>
          </a:p>
          <a:p>
            <a:pPr marL="0" indent="0">
              <a:spcBef>
                <a:spcPts val="0"/>
              </a:spcBef>
              <a:buNone/>
            </a:pPr>
            <a:r>
              <a:rPr lang="en-US" dirty="0"/>
              <a:t>1. The model takes both sentences </a:t>
            </a:r>
            <a:r>
              <a:rPr lang="en-US" b="1" dirty="0"/>
              <a:t>concatenated together</a:t>
            </a:r>
            <a:r>
              <a:rPr lang="en-US" dirty="0"/>
              <a:t> as input.</a:t>
            </a:r>
          </a:p>
          <a:p>
            <a:pPr marL="0" indent="0">
              <a:spcBef>
                <a:spcPts val="0"/>
              </a:spcBef>
              <a:buNone/>
            </a:pPr>
            <a:r>
              <a:rPr lang="en-US" dirty="0"/>
              <a:t>2. Outputs a </a:t>
            </a:r>
            <a:r>
              <a:rPr lang="en-US" b="1" dirty="0"/>
              <a:t>single scalar score</a:t>
            </a:r>
            <a:r>
              <a:rPr lang="en-US" dirty="0"/>
              <a:t> (e.g., similarity score for STS).</a:t>
            </a:r>
          </a:p>
          <a:p>
            <a:pPr marL="0" indent="0">
              <a:spcBef>
                <a:spcPts val="0"/>
              </a:spcBef>
              <a:buNone/>
            </a:pPr>
            <a:r>
              <a:rPr lang="en-US" dirty="0"/>
              <a:t>3. Typically fine-tuned with classification loss for ranking.</a:t>
            </a:r>
          </a:p>
          <a:p>
            <a:pPr marL="0" indent="0">
              <a:spcBef>
                <a:spcPts val="0"/>
              </a:spcBef>
              <a:buNone/>
            </a:pPr>
            <a:endParaRPr lang="en-US" dirty="0"/>
          </a:p>
          <a:p>
            <a:pPr marL="0" indent="0">
              <a:spcBef>
                <a:spcPts val="0"/>
              </a:spcBef>
              <a:buNone/>
            </a:pPr>
            <a:r>
              <a:rPr lang="en-US" b="1" dirty="0"/>
              <a:t>Advantages</a:t>
            </a:r>
            <a:endParaRPr lang="en-US" dirty="0"/>
          </a:p>
          <a:p>
            <a:pPr>
              <a:spcBef>
                <a:spcPts val="0"/>
              </a:spcBef>
            </a:pPr>
            <a:r>
              <a:rPr lang="en-US" b="1" dirty="0"/>
              <a:t>Higher accuracy</a:t>
            </a:r>
            <a:r>
              <a:rPr lang="en-US" dirty="0"/>
              <a:t> – Fully utilizes attention across both sentences.</a:t>
            </a:r>
          </a:p>
          <a:p>
            <a:pPr>
              <a:spcBef>
                <a:spcPts val="0"/>
              </a:spcBef>
            </a:pPr>
            <a:r>
              <a:rPr lang="en-US" b="1" dirty="0"/>
              <a:t>Better for ranking</a:t>
            </a:r>
            <a:r>
              <a:rPr lang="en-US" dirty="0"/>
              <a:t> – Used in </a:t>
            </a:r>
            <a:r>
              <a:rPr lang="en-US" b="1" dirty="0"/>
              <a:t>re-ranking pipelines</a:t>
            </a:r>
            <a:r>
              <a:rPr lang="en-US" dirty="0"/>
              <a:t> for search engines and QA.</a:t>
            </a:r>
          </a:p>
          <a:p>
            <a:pPr marL="0" indent="0">
              <a:spcBef>
                <a:spcPts val="0"/>
              </a:spcBef>
              <a:buNone/>
            </a:pPr>
            <a:endParaRPr lang="en-US" b="1" dirty="0"/>
          </a:p>
          <a:p>
            <a:pPr marL="0" indent="0">
              <a:spcBef>
                <a:spcPts val="0"/>
              </a:spcBef>
              <a:buNone/>
            </a:pPr>
            <a:r>
              <a:rPr lang="en-US" b="1" dirty="0"/>
              <a:t>Limitations</a:t>
            </a:r>
            <a:endParaRPr lang="en-US" dirty="0"/>
          </a:p>
          <a:p>
            <a:pPr>
              <a:spcBef>
                <a:spcPts val="0"/>
              </a:spcBef>
            </a:pPr>
            <a:r>
              <a:rPr lang="en-US" b="1" dirty="0"/>
              <a:t>Much slower</a:t>
            </a:r>
            <a:r>
              <a:rPr lang="en-US" dirty="0"/>
              <a:t> – Requires </a:t>
            </a:r>
            <a:r>
              <a:rPr lang="en-US" b="1" dirty="0"/>
              <a:t>recomputing embeddings every time</a:t>
            </a:r>
            <a:r>
              <a:rPr lang="en-US" dirty="0"/>
              <a:t>, making it impractical for large-scale retrieval.</a:t>
            </a:r>
          </a:p>
          <a:p>
            <a:pPr marL="0" indent="0">
              <a:spcBef>
                <a:spcPts val="0"/>
              </a:spcBef>
              <a:buNone/>
            </a:pPr>
            <a:endParaRPr lang="en-US" dirty="0"/>
          </a:p>
          <a:p>
            <a:pPr marL="0" indent="0">
              <a:spcBef>
                <a:spcPts val="0"/>
              </a:spcBef>
              <a:buNone/>
            </a:pPr>
            <a:r>
              <a:rPr lang="en-US" b="1" dirty="0"/>
              <a:t>Choosing </a:t>
            </a:r>
            <a:r>
              <a:rPr lang="en-US" b="1" dirty="0">
                <a:solidFill>
                  <a:schemeClr val="accent1"/>
                </a:solidFill>
              </a:rPr>
              <a:t>SBERT</a:t>
            </a:r>
            <a:r>
              <a:rPr lang="en-US" b="1" dirty="0"/>
              <a:t> vs. </a:t>
            </a:r>
            <a:r>
              <a:rPr lang="en-US" b="1" dirty="0">
                <a:solidFill>
                  <a:schemeClr val="accent4"/>
                </a:solidFill>
              </a:rPr>
              <a:t>Cross-Encoders</a:t>
            </a:r>
            <a:endParaRPr lang="en-US" dirty="0">
              <a:solidFill>
                <a:schemeClr val="accent4"/>
              </a:solidFill>
            </a:endParaRPr>
          </a:p>
          <a:p>
            <a:pPr>
              <a:spcBef>
                <a:spcPts val="0"/>
              </a:spcBef>
            </a:pPr>
            <a:r>
              <a:rPr lang="en-US" b="1" dirty="0"/>
              <a:t>Need efficiency: </a:t>
            </a:r>
            <a:r>
              <a:rPr lang="en-US" dirty="0"/>
              <a:t>Use </a:t>
            </a:r>
            <a:r>
              <a:rPr lang="en-US" b="1" dirty="0">
                <a:solidFill>
                  <a:schemeClr val="accent1"/>
                </a:solidFill>
              </a:rPr>
              <a:t>SBERT</a:t>
            </a:r>
            <a:r>
              <a:rPr lang="en-US" dirty="0"/>
              <a:t> for retrieval tasks.</a:t>
            </a:r>
          </a:p>
          <a:p>
            <a:pPr>
              <a:spcBef>
                <a:spcPts val="0"/>
              </a:spcBef>
            </a:pPr>
            <a:r>
              <a:rPr lang="en-US" b="1" dirty="0"/>
              <a:t>Need accuracy:</a:t>
            </a:r>
            <a:r>
              <a:rPr lang="en-US" dirty="0"/>
              <a:t> Use </a:t>
            </a:r>
            <a:r>
              <a:rPr lang="en-US" b="1" dirty="0">
                <a:solidFill>
                  <a:schemeClr val="accent4"/>
                </a:solidFill>
              </a:rPr>
              <a:t>Cross-Encoders</a:t>
            </a:r>
            <a:r>
              <a:rPr lang="en-US" dirty="0"/>
              <a:t> for ranking and fine-grained comparisons.</a:t>
            </a:r>
          </a:p>
          <a:p>
            <a:pPr>
              <a:spcBef>
                <a:spcPts val="0"/>
              </a:spcBef>
            </a:pPr>
            <a:r>
              <a:rPr lang="en-US" dirty="0"/>
              <a:t>Many NLP systems use </a:t>
            </a:r>
            <a:r>
              <a:rPr lang="en-US" b="1" dirty="0"/>
              <a:t>both together</a:t>
            </a:r>
            <a:r>
              <a:rPr lang="en-US" dirty="0"/>
              <a:t> – SBERT for initial retrieval, followed by a Cross-Encoder for refinement.</a:t>
            </a:r>
          </a:p>
          <a:p>
            <a:pPr marL="0" indent="0">
              <a:spcBef>
                <a:spcPts val="0"/>
              </a:spcBef>
              <a:buNone/>
            </a:pPr>
            <a:endParaRPr lang="en-US" dirty="0"/>
          </a:p>
        </p:txBody>
      </p:sp>
      <p:pic>
        <p:nvPicPr>
          <p:cNvPr id="2050" name="Picture 2" descr="BiEncoder">
            <a:extLst>
              <a:ext uri="{FF2B5EF4-FFF2-40B4-BE49-F238E27FC236}">
                <a16:creationId xmlns:a16="http://schemas.microsoft.com/office/drawing/2014/main" id="{B57A5E61-B010-49F9-9B59-C8021C880B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59" b="87075"/>
          <a:stretch/>
        </p:blipFill>
        <p:spPr bwMode="auto">
          <a:xfrm>
            <a:off x="12835490" y="5709172"/>
            <a:ext cx="3445910" cy="53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Encoder">
            <a:extLst>
              <a:ext uri="{FF2B5EF4-FFF2-40B4-BE49-F238E27FC236}">
                <a16:creationId xmlns:a16="http://schemas.microsoft.com/office/drawing/2014/main" id="{484CC0D0-88F8-4345-4A80-7D7C1640C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149"/>
          <a:stretch/>
        </p:blipFill>
        <p:spPr bwMode="auto">
          <a:xfrm>
            <a:off x="12700000" y="1089286"/>
            <a:ext cx="358140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Encoder">
            <a:extLst>
              <a:ext uri="{FF2B5EF4-FFF2-40B4-BE49-F238E27FC236}">
                <a16:creationId xmlns:a16="http://schemas.microsoft.com/office/drawing/2014/main" id="{67BAF811-D7C2-747A-EF08-83B74340B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59" t="47324"/>
          <a:stretch/>
        </p:blipFill>
        <p:spPr bwMode="auto">
          <a:xfrm>
            <a:off x="12835490" y="6248400"/>
            <a:ext cx="3445910" cy="21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2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2C6C904-6118-4FB8-E8E4-22C6343BFCBC}"/>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8D971AB5-1C05-7764-D40B-F9D2EA7C245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Decoder only Models</a:t>
            </a:r>
          </a:p>
        </p:txBody>
      </p:sp>
    </p:spTree>
    <p:extLst>
      <p:ext uri="{BB962C8B-B14F-4D97-AF65-F5344CB8AC3E}">
        <p14:creationId xmlns:p14="http://schemas.microsoft.com/office/powerpoint/2010/main" val="28362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A9EB-92F4-5FC2-9946-13D89B285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CDE38-1676-87FE-F34B-1D6541B57EE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Splitting the Transformer – Autoregressive  </a:t>
            </a:r>
          </a:p>
        </p:txBody>
      </p:sp>
      <p:sp>
        <p:nvSpPr>
          <p:cNvPr id="3" name="Text Placeholder 2">
            <a:extLst>
              <a:ext uri="{FF2B5EF4-FFF2-40B4-BE49-F238E27FC236}">
                <a16:creationId xmlns:a16="http://schemas.microsoft.com/office/drawing/2014/main" id="{6C817DA6-E8AD-14E5-DEA3-3ECE4998ACC6}"/>
              </a:ext>
            </a:extLst>
          </p:cNvPr>
          <p:cNvSpPr>
            <a:spLocks noGrp="1"/>
          </p:cNvSpPr>
          <p:nvPr>
            <p:ph type="body" sz="quarter" idx="10"/>
          </p:nvPr>
        </p:nvSpPr>
        <p:spPr>
          <a:xfrm>
            <a:off x="952566" y="1784678"/>
            <a:ext cx="10744134" cy="6200518"/>
          </a:xfrm>
        </p:spPr>
        <p:txBody>
          <a:bodyPr>
            <a:noAutofit/>
          </a:bodyPr>
          <a:lstStyle/>
          <a:p>
            <a:pPr marL="0" indent="0">
              <a:spcBef>
                <a:spcPts val="0"/>
              </a:spcBef>
              <a:buNone/>
            </a:pPr>
            <a:r>
              <a:rPr lang="en-US" b="1" dirty="0"/>
              <a:t>Focusing on Just the Decoder: The Autoregressive Transformer</a:t>
            </a:r>
          </a:p>
          <a:p>
            <a:pPr marL="0" indent="0">
              <a:spcBef>
                <a:spcPts val="0"/>
              </a:spcBef>
              <a:buNone/>
            </a:pPr>
            <a:r>
              <a:rPr lang="en-US" sz="2000" dirty="0"/>
              <a:t>If we focus only on the decoder side of the original Transformer, we get an autoregressive model, such as </a:t>
            </a:r>
            <a:r>
              <a:rPr lang="en-US" sz="2000" b="1" dirty="0"/>
              <a:t>GPT</a:t>
            </a:r>
            <a:r>
              <a:rPr lang="en-US" sz="2000" dirty="0"/>
              <a:t> (Generative Pretrained Transformer). Unlike the original Transformer (which was designed for seq-to-seq tasks like translation), decoder-only models specialize in generating text token-by-token, making them ideal for open-ended text generation.</a:t>
            </a:r>
          </a:p>
          <a:p>
            <a:pPr marL="0" indent="0">
              <a:spcBef>
                <a:spcPts val="0"/>
              </a:spcBef>
              <a:buNone/>
            </a:pPr>
            <a:endParaRPr lang="en-US" sz="2000" dirty="0"/>
          </a:p>
          <a:p>
            <a:pPr marL="0" indent="0">
              <a:spcBef>
                <a:spcPts val="0"/>
              </a:spcBef>
              <a:buNone/>
            </a:pPr>
            <a:r>
              <a:rPr lang="en-US" b="1" dirty="0"/>
              <a:t>What Happens When We Keep Only the Decoder?</a:t>
            </a:r>
          </a:p>
          <a:p>
            <a:pPr>
              <a:spcBef>
                <a:spcPts val="0"/>
              </a:spcBef>
            </a:pPr>
            <a:r>
              <a:rPr lang="en-US" sz="2000" dirty="0"/>
              <a:t>The model generates tokens sequentially, predicting the next token based on previous tokens.</a:t>
            </a:r>
          </a:p>
          <a:p>
            <a:pPr>
              <a:spcBef>
                <a:spcPts val="0"/>
              </a:spcBef>
            </a:pPr>
            <a:r>
              <a:rPr lang="en-US" sz="2000" dirty="0"/>
              <a:t>Uses causal (unidirectional) self-attention, meaning tokens cannot attend to future words.</a:t>
            </a:r>
          </a:p>
          <a:p>
            <a:pPr>
              <a:spcBef>
                <a:spcPts val="0"/>
              </a:spcBef>
            </a:pPr>
            <a:r>
              <a:rPr lang="en-US" sz="2000" dirty="0"/>
              <a:t>Unlike encoder-based models (e.g., BERT), decoder-only models do not generate embeddings for entire sequences at once—they generate text step-by-step.</a:t>
            </a:r>
          </a:p>
          <a:p>
            <a:pPr>
              <a:spcBef>
                <a:spcPts val="0"/>
              </a:spcBef>
            </a:pPr>
            <a:endParaRPr lang="en-US" sz="2000" dirty="0"/>
          </a:p>
          <a:p>
            <a:pPr marL="0" indent="0">
              <a:spcBef>
                <a:spcPts val="0"/>
              </a:spcBef>
              <a:buNone/>
            </a:pPr>
            <a:r>
              <a:rPr lang="en-US" b="1" dirty="0"/>
              <a:t>How Decoder-Based Models Generate Text</a:t>
            </a:r>
          </a:p>
          <a:p>
            <a:pPr>
              <a:spcBef>
                <a:spcPts val="0"/>
              </a:spcBef>
            </a:pPr>
            <a:r>
              <a:rPr lang="en-US" sz="2000" dirty="0"/>
              <a:t>Token-by-Token Generation: Each new token is conditioned on all previously generated tokens.</a:t>
            </a:r>
          </a:p>
          <a:p>
            <a:pPr>
              <a:spcBef>
                <a:spcPts val="0"/>
              </a:spcBef>
            </a:pPr>
            <a:r>
              <a:rPr lang="en-US" sz="2000" dirty="0"/>
              <a:t>Autoregressive Sampling: Uses methods like greedy decoding, beam search, or nucleus sampling to determine the next token.</a:t>
            </a:r>
          </a:p>
          <a:p>
            <a:pPr>
              <a:spcBef>
                <a:spcPts val="0"/>
              </a:spcBef>
            </a:pPr>
            <a:r>
              <a:rPr lang="en-US" sz="2000" dirty="0"/>
              <a:t>No Fixed-Length Representations: Unlike encoder models that output a static embedding, decoder models produce dynamic text sequences, making them useful for chatbots, story generation, and machine translation.</a:t>
            </a:r>
          </a:p>
          <a:p>
            <a:pPr>
              <a:spcBef>
                <a:spcPts val="0"/>
              </a:spcBef>
            </a:pPr>
            <a:endParaRPr lang="en-US" sz="2000" dirty="0"/>
          </a:p>
          <a:p>
            <a:pPr marL="0" indent="0">
              <a:spcBef>
                <a:spcPts val="0"/>
              </a:spcBef>
              <a:buNone/>
            </a:pPr>
            <a:r>
              <a:rPr lang="en-US" b="1" dirty="0"/>
              <a:t>Key Differences from Encoder-Only Models</a:t>
            </a:r>
          </a:p>
          <a:p>
            <a:pPr>
              <a:spcBef>
                <a:spcPts val="0"/>
              </a:spcBef>
            </a:pPr>
            <a:r>
              <a:rPr lang="en-US" sz="2000" dirty="0"/>
              <a:t>Optimized for generation, rather than feature extraction.</a:t>
            </a:r>
          </a:p>
          <a:p>
            <a:pPr>
              <a:spcBef>
                <a:spcPts val="0"/>
              </a:spcBef>
            </a:pPr>
            <a:r>
              <a:rPr lang="en-US" sz="2000" dirty="0"/>
              <a:t>Uses causal self-attention, preventing tokens from seeing the future.</a:t>
            </a:r>
          </a:p>
          <a:p>
            <a:pPr>
              <a:spcBef>
                <a:spcPts val="0"/>
              </a:spcBef>
            </a:pPr>
            <a:r>
              <a:rPr lang="en-US" sz="2000" dirty="0"/>
              <a:t>Can generate arbitrarily long text, making them flexible for applications like chatbots, dialogue models, and creative writing.</a:t>
            </a:r>
          </a:p>
        </p:txBody>
      </p:sp>
      <p:pic>
        <p:nvPicPr>
          <p:cNvPr id="5" name="Picture 4">
            <a:extLst>
              <a:ext uri="{FF2B5EF4-FFF2-40B4-BE49-F238E27FC236}">
                <a16:creationId xmlns:a16="http://schemas.microsoft.com/office/drawing/2014/main" id="{258652E1-BE5C-3880-4533-27E8A81FE10F}"/>
              </a:ext>
            </a:extLst>
          </p:cNvPr>
          <p:cNvPicPr>
            <a:picLocks noChangeAspect="1"/>
          </p:cNvPicPr>
          <p:nvPr/>
        </p:nvPicPr>
        <p:blipFill>
          <a:blip r:embed="rId3"/>
          <a:srcRect l="21651"/>
          <a:stretch/>
        </p:blipFill>
        <p:spPr>
          <a:xfrm>
            <a:off x="12382497" y="237877"/>
            <a:ext cx="4546600" cy="9490915"/>
          </a:xfrm>
          <a:prstGeom prst="rect">
            <a:avLst/>
          </a:prstGeom>
        </p:spPr>
      </p:pic>
    </p:spTree>
    <p:extLst>
      <p:ext uri="{BB962C8B-B14F-4D97-AF65-F5344CB8AC3E}">
        <p14:creationId xmlns:p14="http://schemas.microsoft.com/office/powerpoint/2010/main" val="340344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EF126-2265-2EE9-E004-8EC22C1CA73A}"/>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904F8A53-C1A7-0E62-CF27-D45FFC386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11" b="2917"/>
          <a:stretch/>
        </p:blipFill>
        <p:spPr bwMode="auto">
          <a:xfrm>
            <a:off x="11252200" y="3853988"/>
            <a:ext cx="7035800" cy="3303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D44A7C-E809-F7FE-A961-CBE5AD49BE05}"/>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GPT and the Decoder Models</a:t>
            </a:r>
          </a:p>
        </p:txBody>
      </p:sp>
      <p:sp>
        <p:nvSpPr>
          <p:cNvPr id="3" name="Text Placeholder 2">
            <a:extLst>
              <a:ext uri="{FF2B5EF4-FFF2-40B4-BE49-F238E27FC236}">
                <a16:creationId xmlns:a16="http://schemas.microsoft.com/office/drawing/2014/main" id="{CC7B62A6-C30A-1B92-0783-E3249B1982B4}"/>
              </a:ext>
            </a:extLst>
          </p:cNvPr>
          <p:cNvSpPr>
            <a:spLocks noGrp="1"/>
          </p:cNvSpPr>
          <p:nvPr>
            <p:ph type="body" sz="quarter" idx="10"/>
          </p:nvPr>
        </p:nvSpPr>
        <p:spPr>
          <a:xfrm>
            <a:off x="939866" y="2197373"/>
            <a:ext cx="10883834" cy="6651423"/>
          </a:xfrm>
        </p:spPr>
        <p:txBody>
          <a:bodyPr>
            <a:noAutofit/>
          </a:bodyPr>
          <a:lstStyle/>
          <a:p>
            <a:pPr marL="0" indent="0">
              <a:spcBef>
                <a:spcPts val="0"/>
              </a:spcBef>
              <a:buNone/>
            </a:pPr>
            <a:r>
              <a:rPr lang="en-US" sz="2000" b="1" dirty="0"/>
              <a:t>GPT-1 (2018) – Introducing Autoregressive Pretraining</a:t>
            </a:r>
          </a:p>
          <a:p>
            <a:pPr marL="0" indent="0">
              <a:spcBef>
                <a:spcPts val="0"/>
              </a:spcBef>
              <a:buNone/>
            </a:pPr>
            <a:r>
              <a:rPr lang="en-US" sz="2000" dirty="0"/>
              <a:t>The first Generative Pretrained Transformer (GPT-1) introduced the idea of pretraining on large text corpora using causal (unidirectional) self-attention. It was trained on </a:t>
            </a:r>
            <a:r>
              <a:rPr lang="en-US" sz="2000" dirty="0" err="1"/>
              <a:t>BookCorpus</a:t>
            </a:r>
            <a:r>
              <a:rPr lang="en-US" sz="2000" dirty="0"/>
              <a:t> (7000 books) using a left-to-right language model objective, meaning it predicted the next word based on previous context. While effective for text generation, it lacked fine-tuning capabilities for downstream tasks.</a:t>
            </a:r>
          </a:p>
          <a:p>
            <a:pPr marL="0" indent="0">
              <a:spcBef>
                <a:spcPts val="0"/>
              </a:spcBef>
              <a:buNone/>
            </a:pPr>
            <a:endParaRPr lang="en-US" sz="2000" dirty="0"/>
          </a:p>
          <a:p>
            <a:pPr marL="0" indent="0">
              <a:spcBef>
                <a:spcPts val="0"/>
              </a:spcBef>
              <a:buNone/>
            </a:pPr>
            <a:r>
              <a:rPr lang="en-US" sz="2000" b="1" dirty="0"/>
              <a:t>GPT-2 (2019) – Scaling Up and Zero-Shot Learning</a:t>
            </a:r>
          </a:p>
          <a:p>
            <a:pPr marL="0" indent="0">
              <a:spcBef>
                <a:spcPts val="0"/>
              </a:spcBef>
              <a:buNone/>
            </a:pPr>
            <a:r>
              <a:rPr lang="en-US" sz="2000" dirty="0"/>
              <a:t>GPT-2 significantly increased model size (up to 1.5B parameters) and was trained on a much larger dataset (</a:t>
            </a:r>
            <a:r>
              <a:rPr lang="en-US" sz="2000" dirty="0" err="1"/>
              <a:t>WebText</a:t>
            </a:r>
            <a:r>
              <a:rPr lang="en-US" sz="2000" dirty="0"/>
              <a:t>, 40GB of internet text). Unlike GPT-1, it demonstrated strong zero-shot learning, meaning it could perform tasks like translation and summarization without explicit fine-tuning. OpenAI initially withheld its release due to concerns over potential misuse in text generation.</a:t>
            </a:r>
          </a:p>
          <a:p>
            <a:pPr marL="0" indent="0">
              <a:spcBef>
                <a:spcPts val="0"/>
              </a:spcBef>
              <a:buNone/>
            </a:pPr>
            <a:endParaRPr lang="en-US" sz="2000" b="1" dirty="0"/>
          </a:p>
          <a:p>
            <a:pPr marL="0" indent="0">
              <a:spcBef>
                <a:spcPts val="0"/>
              </a:spcBef>
              <a:buNone/>
            </a:pPr>
            <a:r>
              <a:rPr lang="en-US" sz="2000" b="1" dirty="0"/>
              <a:t>GPT-3 (2020) – Massive Scale and Few-Shot Learning</a:t>
            </a:r>
          </a:p>
          <a:p>
            <a:pPr marL="0" indent="0">
              <a:spcBef>
                <a:spcPts val="0"/>
              </a:spcBef>
              <a:buNone/>
            </a:pPr>
            <a:r>
              <a:rPr lang="en-US" sz="2000" dirty="0"/>
              <a:t>GPT-3 pushed scale even further, with 175B parameters, making it one of the largest models of its time. It introduced few-shot learning, where the model could generalize to new tasks using only a few examples provided in-context. This made it far more flexible, reducing the need for task-specific fine-tuning. However, it was computationally expensive and sometimes generated incoherent or biased responses due to training data limitations.</a:t>
            </a:r>
          </a:p>
          <a:p>
            <a:pPr marL="0" indent="0">
              <a:spcBef>
                <a:spcPts val="0"/>
              </a:spcBef>
              <a:buNone/>
            </a:pPr>
            <a:endParaRPr lang="en-US" sz="2000" b="1" dirty="0"/>
          </a:p>
          <a:p>
            <a:pPr marL="0" indent="0">
              <a:spcBef>
                <a:spcPts val="0"/>
              </a:spcBef>
              <a:buNone/>
            </a:pPr>
            <a:r>
              <a:rPr lang="en-US" sz="2000" b="1" dirty="0"/>
              <a:t>GPT-4 (2023) – Improved Reasoning and Multimodality</a:t>
            </a:r>
          </a:p>
          <a:p>
            <a:pPr marL="0" indent="0">
              <a:spcBef>
                <a:spcPts val="0"/>
              </a:spcBef>
              <a:buNone/>
            </a:pPr>
            <a:r>
              <a:rPr lang="en-US" sz="2000" dirty="0"/>
              <a:t>GPT-4 refined previous architectures with better alignment, stronger reasoning capabilities, and improved factual accuracy. It introduced multimodal capabilities, allowing it to process both text and images. Compared to GPT-3, it was more reliable, creative, and better at nuanced instructions, reducing biases and hallucinations through improved training techniques and human feedback alignment.</a:t>
            </a:r>
          </a:p>
        </p:txBody>
      </p:sp>
    </p:spTree>
    <p:extLst>
      <p:ext uri="{BB962C8B-B14F-4D97-AF65-F5344CB8AC3E}">
        <p14:creationId xmlns:p14="http://schemas.microsoft.com/office/powerpoint/2010/main" val="299504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3587-B846-47AD-85E1-817103FDF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7F1B7-F30A-803A-80F4-01C0FBED1789}"/>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Evolution of Decoder Models</a:t>
            </a:r>
          </a:p>
        </p:txBody>
      </p:sp>
      <p:sp>
        <p:nvSpPr>
          <p:cNvPr id="3" name="Text Placeholder 2">
            <a:extLst>
              <a:ext uri="{FF2B5EF4-FFF2-40B4-BE49-F238E27FC236}">
                <a16:creationId xmlns:a16="http://schemas.microsoft.com/office/drawing/2014/main" id="{54567457-177D-8994-A051-F04FDE3D3A07}"/>
              </a:ext>
            </a:extLst>
          </p:cNvPr>
          <p:cNvSpPr>
            <a:spLocks noGrp="1"/>
          </p:cNvSpPr>
          <p:nvPr>
            <p:ph type="body" sz="quarter" idx="10"/>
          </p:nvPr>
        </p:nvSpPr>
        <p:spPr>
          <a:xfrm>
            <a:off x="939866" y="1828800"/>
            <a:ext cx="9994834" cy="7670800"/>
          </a:xfrm>
        </p:spPr>
        <p:txBody>
          <a:bodyPr>
            <a:noAutofit/>
          </a:bodyPr>
          <a:lstStyle/>
          <a:p>
            <a:pPr marL="0" indent="0">
              <a:spcBef>
                <a:spcPts val="0"/>
              </a:spcBef>
              <a:buNone/>
            </a:pPr>
            <a:r>
              <a:rPr lang="en-US" sz="2000" b="1" dirty="0"/>
              <a:t>2019–2020: Scaling Transformer Decoders</a:t>
            </a:r>
          </a:p>
          <a:p>
            <a:pPr marL="0" indent="0">
              <a:spcBef>
                <a:spcPts val="0"/>
              </a:spcBef>
              <a:buNone/>
            </a:pPr>
            <a:r>
              <a:rPr lang="en-US" sz="2000" dirty="0"/>
              <a:t>Following GPT-2’s success, researchers realized that scaling decoder-only transformers significantly improved language generation. Models like GPT-3 (175B parameters, 2020) demonstrated that sheer size enabled few-shot learning, allowing models to perform new tasks with minimal examples. However, these models were computationally expensive, prone to hallucinations, and had limited reasoning abilities.</a:t>
            </a:r>
          </a:p>
          <a:p>
            <a:pPr marL="0" indent="0">
              <a:spcBef>
                <a:spcPts val="0"/>
              </a:spcBef>
              <a:buNone/>
            </a:pPr>
            <a:endParaRPr lang="en-US" sz="2000" dirty="0"/>
          </a:p>
          <a:p>
            <a:pPr marL="0" indent="0">
              <a:spcBef>
                <a:spcPts val="0"/>
              </a:spcBef>
              <a:buNone/>
            </a:pPr>
            <a:r>
              <a:rPr lang="en-US" sz="2000" b="1" dirty="0"/>
              <a:t>2021–2022: Efficiency and Alignment</a:t>
            </a:r>
          </a:p>
          <a:p>
            <a:pPr marL="0" indent="0">
              <a:spcBef>
                <a:spcPts val="0"/>
              </a:spcBef>
              <a:buNone/>
            </a:pPr>
            <a:r>
              <a:rPr lang="en-US" sz="2000" dirty="0"/>
              <a:t>As models grew, focus shifted toward optimizing inference and improving factual accuracy. Approaches like Mixture of Experts (</a:t>
            </a:r>
            <a:r>
              <a:rPr lang="en-US" sz="2000" dirty="0" err="1"/>
              <a:t>MoE</a:t>
            </a:r>
            <a:r>
              <a:rPr lang="en-US" sz="2000" dirty="0"/>
              <a:t>) (e.g., </a:t>
            </a:r>
            <a:r>
              <a:rPr lang="en-US" sz="2000" dirty="0" err="1"/>
              <a:t>GLaM</a:t>
            </a:r>
            <a:r>
              <a:rPr lang="en-US" sz="2000" dirty="0"/>
              <a:t>, 2021) enabled selective activation of model parameters, reducing compute costs while maintaining performance. Alignment techniques such as Reinforcement Learning from Human Feedback (RLHF), popularized by InstructGPT (2022), made models safer and more useful for practical applications.</a:t>
            </a:r>
            <a:br>
              <a:rPr lang="en-US" sz="2000" dirty="0"/>
            </a:br>
            <a:endParaRPr lang="en-US" sz="2000" dirty="0"/>
          </a:p>
          <a:p>
            <a:pPr marL="0" indent="0">
              <a:spcBef>
                <a:spcPts val="0"/>
              </a:spcBef>
              <a:buNone/>
            </a:pPr>
            <a:r>
              <a:rPr lang="en-US" sz="2000" b="1" dirty="0"/>
              <a:t>2023–2024: Multimodality and Reasoning</a:t>
            </a:r>
          </a:p>
          <a:p>
            <a:pPr marL="0" indent="0">
              <a:spcBef>
                <a:spcPts val="0"/>
              </a:spcBef>
              <a:buNone/>
            </a:pPr>
            <a:r>
              <a:rPr lang="en-US" sz="2000" dirty="0"/>
              <a:t>With GPT-4 (2023), models became multimodal, processing text and images together. Advances in long-context understanding (e.g., </a:t>
            </a:r>
            <a:r>
              <a:rPr lang="en-US" sz="2000" dirty="0" err="1"/>
              <a:t>Anthropic’s</a:t>
            </a:r>
            <a:r>
              <a:rPr lang="en-US" sz="2000" dirty="0"/>
              <a:t> Claude 2) and retrieval-augmented generation (RAG) enabled more reliable knowledge-based responses. Research also explored smaller, specialized models (e.g., Meta’s </a:t>
            </a:r>
            <a:r>
              <a:rPr lang="en-US" sz="2000" dirty="0" err="1"/>
              <a:t>LLaMA</a:t>
            </a:r>
            <a:r>
              <a:rPr lang="en-US" sz="2000" dirty="0"/>
              <a:t> series) to make deployment more accessible.</a:t>
            </a:r>
            <a:br>
              <a:rPr lang="en-US" sz="2000" dirty="0"/>
            </a:br>
            <a:endParaRPr lang="en-US" sz="2000" dirty="0"/>
          </a:p>
          <a:p>
            <a:pPr marL="0" indent="0">
              <a:spcBef>
                <a:spcPts val="0"/>
              </a:spcBef>
              <a:buNone/>
            </a:pPr>
            <a:r>
              <a:rPr lang="en-US" sz="2000" b="1" dirty="0"/>
              <a:t>2025 and Beyond: Specialization and Efficiency</a:t>
            </a:r>
          </a:p>
          <a:p>
            <a:pPr marL="0" indent="0">
              <a:spcBef>
                <a:spcPts val="0"/>
              </a:spcBef>
              <a:buNone/>
            </a:pPr>
            <a:r>
              <a:rPr lang="en-US" sz="2000" dirty="0"/>
              <a:t>By 2025, decoder models are expected to become more efficient, customizable, and domain-specific. Innovations in speculative decoding, dynamic token generation, and hardware-optimized architectures will likely improve speed and affordability. The rise of agent-like models, capable of long-term memory and planning, will push the boundaries of autonomous decision-making beyond simple text generation.</a:t>
            </a:r>
          </a:p>
        </p:txBody>
      </p:sp>
      <p:pic>
        <p:nvPicPr>
          <p:cNvPr id="4098" name="Picture 2" descr="map">
            <a:extLst>
              <a:ext uri="{FF2B5EF4-FFF2-40B4-BE49-F238E27FC236}">
                <a16:creationId xmlns:a16="http://schemas.microsoft.com/office/drawing/2014/main" id="{47BFF0AA-DBE2-A690-5F29-F01EFFD47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0300" y="-25400"/>
            <a:ext cx="66802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7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283D-925B-7F00-DF8A-8DD7F6B55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B6E6B-567B-334B-42CE-478077434C86}"/>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Dominance of Decoder Models</a:t>
            </a:r>
          </a:p>
        </p:txBody>
      </p:sp>
      <p:sp>
        <p:nvSpPr>
          <p:cNvPr id="3" name="Text Placeholder 2">
            <a:extLst>
              <a:ext uri="{FF2B5EF4-FFF2-40B4-BE49-F238E27FC236}">
                <a16:creationId xmlns:a16="http://schemas.microsoft.com/office/drawing/2014/main" id="{C71A1FF9-492B-A44D-9970-000242A33F14}"/>
              </a:ext>
            </a:extLst>
          </p:cNvPr>
          <p:cNvSpPr>
            <a:spLocks noGrp="1"/>
          </p:cNvSpPr>
          <p:nvPr>
            <p:ph type="body" sz="quarter" idx="10"/>
          </p:nvPr>
        </p:nvSpPr>
        <p:spPr>
          <a:xfrm>
            <a:off x="939866" y="1790700"/>
            <a:ext cx="10121834" cy="7975600"/>
          </a:xfrm>
        </p:spPr>
        <p:txBody>
          <a:bodyPr>
            <a:noAutofit/>
          </a:bodyPr>
          <a:lstStyle/>
          <a:p>
            <a:pPr marL="0" indent="0">
              <a:spcBef>
                <a:spcPts val="0"/>
              </a:spcBef>
              <a:buNone/>
            </a:pPr>
            <a:r>
              <a:rPr lang="en-US" sz="2000" dirty="0"/>
              <a:t>While many models are still being released that are Encoder based, the vast majority of effort is centered around decoder-only models.</a:t>
            </a:r>
          </a:p>
          <a:p>
            <a:pPr marL="0" indent="0">
              <a:spcBef>
                <a:spcPts val="0"/>
              </a:spcBef>
              <a:buNone/>
            </a:pPr>
            <a:endParaRPr lang="en-US" sz="2000" dirty="0"/>
          </a:p>
          <a:p>
            <a:pPr marL="0" indent="0">
              <a:spcBef>
                <a:spcPts val="0"/>
              </a:spcBef>
              <a:buNone/>
            </a:pPr>
            <a:r>
              <a:rPr lang="en-US" sz="2000" b="1" dirty="0"/>
              <a:t>Early Use Cases: Encoders and Encoder-Decoder Models</a:t>
            </a:r>
          </a:p>
          <a:p>
            <a:pPr>
              <a:spcBef>
                <a:spcPts val="0"/>
              </a:spcBef>
            </a:pPr>
            <a:r>
              <a:rPr lang="en-US" sz="2000" dirty="0"/>
              <a:t>Encoders (BERT, </a:t>
            </a:r>
            <a:r>
              <a:rPr lang="en-US" sz="2000" dirty="0" err="1"/>
              <a:t>RoBERTa</a:t>
            </a:r>
            <a:r>
              <a:rPr lang="en-US" sz="2000" dirty="0"/>
              <a:t>, SBERT, etc.) excel at understanding language but are limited to classification and retrieval tasks.</a:t>
            </a:r>
          </a:p>
          <a:p>
            <a:pPr>
              <a:spcBef>
                <a:spcPts val="0"/>
              </a:spcBef>
            </a:pPr>
            <a:r>
              <a:rPr lang="en-US" sz="2000" dirty="0"/>
              <a:t>Encoder-Decoder (T5, BART, etc.) were designed for sequence-to-sequence tasks like translation and summarization but required more complex architectures.</a:t>
            </a:r>
          </a:p>
          <a:p>
            <a:pPr>
              <a:spcBef>
                <a:spcPts val="0"/>
              </a:spcBef>
            </a:pPr>
            <a:r>
              <a:rPr lang="en-US" sz="2000" dirty="0"/>
              <a:t>Limitation: Neither approach was optimized for open-ended text generation, leading to decoder-only models emerging as the dominant paradigm.</a:t>
            </a:r>
          </a:p>
          <a:p>
            <a:pPr marL="0" indent="0">
              <a:spcBef>
                <a:spcPts val="0"/>
              </a:spcBef>
              <a:buNone/>
            </a:pPr>
            <a:endParaRPr lang="en-US" sz="2000" dirty="0"/>
          </a:p>
          <a:p>
            <a:pPr marL="0" indent="0">
              <a:spcBef>
                <a:spcPts val="0"/>
              </a:spcBef>
              <a:buNone/>
            </a:pPr>
            <a:r>
              <a:rPr lang="en-US" sz="2000" b="1" dirty="0"/>
              <a:t>Why Decoder-Only Models Took Over</a:t>
            </a:r>
          </a:p>
          <a:p>
            <a:pPr>
              <a:spcBef>
                <a:spcPts val="0"/>
              </a:spcBef>
            </a:pPr>
            <a:r>
              <a:rPr lang="en-US" sz="2000" dirty="0"/>
              <a:t>Optimized for Autoregressive Generation: Predicting one token at a time allows for flexible, dynamic text generation.</a:t>
            </a:r>
          </a:p>
          <a:p>
            <a:pPr>
              <a:spcBef>
                <a:spcPts val="0"/>
              </a:spcBef>
            </a:pPr>
            <a:r>
              <a:rPr lang="en-US" sz="2000" dirty="0"/>
              <a:t>Scaling Laws Favor Decoders: Research (</a:t>
            </a:r>
            <a:r>
              <a:rPr lang="en-US" sz="2000" dirty="0">
                <a:hlinkClick r:id="rId3"/>
              </a:rPr>
              <a:t>Kaplan et al., 2020</a:t>
            </a:r>
            <a:r>
              <a:rPr lang="en-US" sz="2000" dirty="0"/>
              <a:t>) showed that bigger models trained autoregressively outperform alternative architectures given enough compute.</a:t>
            </a:r>
          </a:p>
          <a:p>
            <a:pPr>
              <a:spcBef>
                <a:spcPts val="0"/>
              </a:spcBef>
            </a:pPr>
            <a:r>
              <a:rPr lang="en-US" sz="2000" dirty="0"/>
              <a:t>General-Purpose Capability: Models like GPT-3 and GPT-4 adapt to a wide range of tasks without task-specific architectures, making them ideal for chatbots, coding assistants, and creative writing.</a:t>
            </a:r>
          </a:p>
          <a:p>
            <a:pPr marL="0" indent="0">
              <a:spcBef>
                <a:spcPts val="0"/>
              </a:spcBef>
              <a:buNone/>
            </a:pPr>
            <a:endParaRPr lang="en-US" sz="2000" dirty="0"/>
          </a:p>
          <a:p>
            <a:pPr marL="0" indent="0">
              <a:spcBef>
                <a:spcPts val="0"/>
              </a:spcBef>
              <a:buNone/>
            </a:pPr>
            <a:r>
              <a:rPr lang="en-US" sz="2000" b="1" dirty="0"/>
              <a:t>Dominance in Industry &amp; Research</a:t>
            </a:r>
          </a:p>
          <a:p>
            <a:pPr>
              <a:spcBef>
                <a:spcPts val="0"/>
              </a:spcBef>
            </a:pPr>
            <a:r>
              <a:rPr lang="en-US" sz="2000" dirty="0"/>
              <a:t>NLP Applications: ChatGPT, Claude, Gemini, and </a:t>
            </a:r>
            <a:r>
              <a:rPr lang="en-US" sz="2000" dirty="0" err="1"/>
              <a:t>LLaMA</a:t>
            </a:r>
            <a:r>
              <a:rPr lang="en-US" sz="2000" dirty="0"/>
              <a:t> all use decoder-only models because they are superior at long-form generation and instruction following.</a:t>
            </a:r>
          </a:p>
          <a:p>
            <a:pPr>
              <a:spcBef>
                <a:spcPts val="0"/>
              </a:spcBef>
            </a:pPr>
            <a:r>
              <a:rPr lang="en-US" sz="2000" dirty="0"/>
              <a:t>Multimodality Expansion: GPT-4 and Gemini introduced text + image processing, further solidifying decoder models as the backbone of AI.</a:t>
            </a:r>
          </a:p>
          <a:p>
            <a:pPr>
              <a:spcBef>
                <a:spcPts val="0"/>
              </a:spcBef>
            </a:pPr>
            <a:r>
              <a:rPr lang="en-US" sz="2000" dirty="0"/>
              <a:t>Fine-Tuning and Customization: Open-source decoders like LLaMA-2, Mistral, and Falcon have enabled research and deployment at various scales.</a:t>
            </a:r>
          </a:p>
        </p:txBody>
      </p:sp>
      <p:pic>
        <p:nvPicPr>
          <p:cNvPr id="4" name="Picture 3">
            <a:extLst>
              <a:ext uri="{FF2B5EF4-FFF2-40B4-BE49-F238E27FC236}">
                <a16:creationId xmlns:a16="http://schemas.microsoft.com/office/drawing/2014/main" id="{EF95B7DF-953A-51CA-A849-F476422ED4D1}"/>
              </a:ext>
            </a:extLst>
          </p:cNvPr>
          <p:cNvPicPr>
            <a:picLocks noChangeAspect="1"/>
          </p:cNvPicPr>
          <p:nvPr/>
        </p:nvPicPr>
        <p:blipFill>
          <a:blip r:embed="rId4"/>
          <a:stretch>
            <a:fillRect/>
          </a:stretch>
        </p:blipFill>
        <p:spPr>
          <a:xfrm>
            <a:off x="11328400" y="2006600"/>
            <a:ext cx="6502400" cy="6502400"/>
          </a:xfrm>
          <a:prstGeom prst="rect">
            <a:avLst/>
          </a:prstGeom>
        </p:spPr>
      </p:pic>
    </p:spTree>
    <p:extLst>
      <p:ext uri="{BB962C8B-B14F-4D97-AF65-F5344CB8AC3E}">
        <p14:creationId xmlns:p14="http://schemas.microsoft.com/office/powerpoint/2010/main" val="97368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B4C92F6-84FE-66D9-725C-405C30D3DFE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2FF8DFF-87D7-A8C3-ADE7-4F0A627D63E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Encoder-decoder models </a:t>
            </a:r>
          </a:p>
        </p:txBody>
      </p:sp>
    </p:spTree>
    <p:extLst>
      <p:ext uri="{BB962C8B-B14F-4D97-AF65-F5344CB8AC3E}">
        <p14:creationId xmlns:p14="http://schemas.microsoft.com/office/powerpoint/2010/main" val="357283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F345-9B9C-C489-C7AA-E2C278F78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7CDE5-54B2-D32C-C922-5E5D3BBFFDCB}"/>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Evolving the Original Transformer Model</a:t>
            </a:r>
          </a:p>
        </p:txBody>
      </p:sp>
      <p:sp>
        <p:nvSpPr>
          <p:cNvPr id="3" name="Text Placeholder 2">
            <a:extLst>
              <a:ext uri="{FF2B5EF4-FFF2-40B4-BE49-F238E27FC236}">
                <a16:creationId xmlns:a16="http://schemas.microsoft.com/office/drawing/2014/main" id="{D68DBBC7-F0E1-D24A-A427-A7757B2B04CB}"/>
              </a:ext>
            </a:extLst>
          </p:cNvPr>
          <p:cNvSpPr>
            <a:spLocks noGrp="1"/>
          </p:cNvSpPr>
          <p:nvPr>
            <p:ph type="body" sz="quarter" idx="10"/>
          </p:nvPr>
        </p:nvSpPr>
        <p:spPr>
          <a:xfrm>
            <a:off x="939866" y="1638300"/>
            <a:ext cx="9688517" cy="7197796"/>
          </a:xfrm>
        </p:spPr>
        <p:txBody>
          <a:bodyPr>
            <a:noAutofit/>
          </a:bodyPr>
          <a:lstStyle/>
          <a:p>
            <a:pPr marL="0" indent="0">
              <a:lnSpc>
                <a:spcPct val="100000"/>
              </a:lnSpc>
              <a:spcBef>
                <a:spcPts val="0"/>
              </a:spcBef>
              <a:buNone/>
            </a:pPr>
            <a:r>
              <a:rPr lang="en-US" sz="1800" dirty="0"/>
              <a:t>While the original transformer was introduced as an encode-decoder format. Those individual families have shown significantly more development than the dual format.</a:t>
            </a:r>
          </a:p>
          <a:p>
            <a:pPr marL="0" indent="0">
              <a:lnSpc>
                <a:spcPct val="100000"/>
              </a:lnSpc>
              <a:spcBef>
                <a:spcPts val="0"/>
              </a:spcBef>
              <a:buNone/>
            </a:pPr>
            <a:endParaRPr lang="en-US" sz="1800" b="1" dirty="0"/>
          </a:p>
          <a:p>
            <a:pPr marL="0" indent="0">
              <a:lnSpc>
                <a:spcPct val="100000"/>
              </a:lnSpc>
              <a:spcBef>
                <a:spcPts val="0"/>
              </a:spcBef>
              <a:buNone/>
            </a:pPr>
            <a:r>
              <a:rPr lang="en-US" sz="1800" b="1" dirty="0"/>
              <a:t>The Original Encoder-Decoder Transformer (2017)</a:t>
            </a:r>
          </a:p>
          <a:p>
            <a:pPr>
              <a:lnSpc>
                <a:spcPct val="100000"/>
              </a:lnSpc>
              <a:spcBef>
                <a:spcPts val="0"/>
              </a:spcBef>
            </a:pPr>
            <a:r>
              <a:rPr lang="en-US" sz="1800" dirty="0"/>
              <a:t>Introduced in “Attention Is All You Need”, designed for sequence-to-sequence tasks like machine translation.</a:t>
            </a:r>
          </a:p>
          <a:p>
            <a:pPr>
              <a:lnSpc>
                <a:spcPct val="100000"/>
              </a:lnSpc>
              <a:spcBef>
                <a:spcPts val="0"/>
              </a:spcBef>
            </a:pPr>
            <a:r>
              <a:rPr lang="en-US" sz="1800" dirty="0"/>
              <a:t>The encoder processes input into contextual representations, while the decoder generates output token by token.</a:t>
            </a:r>
          </a:p>
          <a:p>
            <a:pPr>
              <a:lnSpc>
                <a:spcPct val="100000"/>
              </a:lnSpc>
              <a:spcBef>
                <a:spcPts val="0"/>
              </a:spcBef>
            </a:pPr>
            <a:r>
              <a:rPr lang="en-US" sz="1800" dirty="0"/>
              <a:t>Used self-attention in both encoder and decoder, with cross-attention in the decoder to connect input and output.</a:t>
            </a:r>
          </a:p>
          <a:p>
            <a:pPr marL="0" indent="0">
              <a:lnSpc>
                <a:spcPct val="100000"/>
              </a:lnSpc>
              <a:spcBef>
                <a:spcPts val="0"/>
              </a:spcBef>
              <a:buNone/>
            </a:pPr>
            <a:endParaRPr lang="en-US" sz="1800" dirty="0"/>
          </a:p>
          <a:p>
            <a:pPr marL="0" indent="0">
              <a:lnSpc>
                <a:spcPct val="100000"/>
              </a:lnSpc>
              <a:spcBef>
                <a:spcPts val="0"/>
              </a:spcBef>
              <a:buNone/>
            </a:pPr>
            <a:r>
              <a:rPr lang="en-US" sz="1800" b="1" dirty="0"/>
              <a:t>Early Innovations (2018–2020)</a:t>
            </a:r>
          </a:p>
          <a:p>
            <a:pPr>
              <a:lnSpc>
                <a:spcPct val="100000"/>
              </a:lnSpc>
              <a:spcBef>
                <a:spcPts val="0"/>
              </a:spcBef>
              <a:buFont typeface="+mj-lt"/>
              <a:buAutoNum type="arabicPeriod"/>
            </a:pPr>
            <a:r>
              <a:rPr lang="en-US" sz="1800" u="sng" dirty="0"/>
              <a:t>BERT’s Influence on Pretraining</a:t>
            </a:r>
          </a:p>
          <a:p>
            <a:pPr>
              <a:lnSpc>
                <a:spcPct val="100000"/>
              </a:lnSpc>
              <a:spcBef>
                <a:spcPts val="0"/>
              </a:spcBef>
            </a:pPr>
            <a:r>
              <a:rPr lang="en-US" sz="1800" dirty="0"/>
              <a:t>T5 (2019): Treated all NLP tasks as text-to-text problems, unifying classification, translation, and summarization.</a:t>
            </a:r>
          </a:p>
          <a:p>
            <a:pPr>
              <a:lnSpc>
                <a:spcPct val="100000"/>
              </a:lnSpc>
              <a:spcBef>
                <a:spcPts val="0"/>
              </a:spcBef>
            </a:pPr>
            <a:r>
              <a:rPr lang="en-US" sz="1800" dirty="0"/>
              <a:t>BART (2020): Used denoising pretraining to improve robustness in text generation.</a:t>
            </a:r>
          </a:p>
          <a:p>
            <a:pPr marL="0" indent="0">
              <a:lnSpc>
                <a:spcPct val="100000"/>
              </a:lnSpc>
              <a:spcBef>
                <a:spcPts val="0"/>
              </a:spcBef>
              <a:buNone/>
            </a:pPr>
            <a:r>
              <a:rPr lang="en-US" sz="1800" dirty="0"/>
              <a:t>2.  </a:t>
            </a:r>
            <a:r>
              <a:rPr lang="en-US" sz="1800" u="sng" dirty="0"/>
              <a:t>Hybrid Approaches for Better Representations</a:t>
            </a:r>
          </a:p>
          <a:p>
            <a:pPr>
              <a:lnSpc>
                <a:spcPct val="100000"/>
              </a:lnSpc>
              <a:spcBef>
                <a:spcPts val="0"/>
              </a:spcBef>
            </a:pPr>
            <a:r>
              <a:rPr lang="en-US" sz="1800" dirty="0"/>
              <a:t>MASS (2019): Combined masked token prediction with sequence-to-sequence training.</a:t>
            </a:r>
          </a:p>
          <a:p>
            <a:pPr>
              <a:lnSpc>
                <a:spcPct val="100000"/>
              </a:lnSpc>
              <a:spcBef>
                <a:spcPts val="0"/>
              </a:spcBef>
            </a:pPr>
            <a:r>
              <a:rPr lang="en-US" sz="1800" dirty="0" err="1"/>
              <a:t>mBART</a:t>
            </a:r>
            <a:r>
              <a:rPr lang="en-US" sz="1800" dirty="0"/>
              <a:t> (2020): Extended BART to multilingual settings, improving cross-lingual translation.</a:t>
            </a:r>
          </a:p>
          <a:p>
            <a:pPr marL="0" indent="0">
              <a:lnSpc>
                <a:spcPct val="100000"/>
              </a:lnSpc>
              <a:spcBef>
                <a:spcPts val="0"/>
              </a:spcBef>
              <a:buNone/>
            </a:pPr>
            <a:endParaRPr lang="en-US" sz="1800" dirty="0"/>
          </a:p>
          <a:p>
            <a:pPr marL="0" indent="0">
              <a:lnSpc>
                <a:spcPct val="100000"/>
              </a:lnSpc>
              <a:spcBef>
                <a:spcPts val="0"/>
              </a:spcBef>
              <a:buNone/>
            </a:pPr>
            <a:r>
              <a:rPr lang="en-US" sz="1800" b="1" dirty="0"/>
              <a:t>Challenges &amp; Decline in Adoption (2021–2023)</a:t>
            </a:r>
          </a:p>
          <a:p>
            <a:pPr>
              <a:lnSpc>
                <a:spcPct val="100000"/>
              </a:lnSpc>
              <a:spcBef>
                <a:spcPts val="0"/>
              </a:spcBef>
            </a:pPr>
            <a:r>
              <a:rPr lang="en-US" sz="1800" dirty="0"/>
              <a:t>Computational inefficiency: Training both an encoder and a decoder made models slower and more memory-intensive.</a:t>
            </a:r>
          </a:p>
          <a:p>
            <a:pPr>
              <a:lnSpc>
                <a:spcPct val="100000"/>
              </a:lnSpc>
              <a:spcBef>
                <a:spcPts val="0"/>
              </a:spcBef>
            </a:pPr>
            <a:r>
              <a:rPr lang="en-US" sz="1800" dirty="0"/>
              <a:t>Decoder-only models (GPT, </a:t>
            </a:r>
            <a:r>
              <a:rPr lang="en-US" sz="1800" dirty="0" err="1"/>
              <a:t>LLaMA</a:t>
            </a:r>
            <a:r>
              <a:rPr lang="en-US" sz="1800" dirty="0"/>
              <a:t>) became dominant for generation, outperforming encoder-decoder models in open-ended tasks.</a:t>
            </a:r>
          </a:p>
          <a:p>
            <a:pPr>
              <a:lnSpc>
                <a:spcPct val="100000"/>
              </a:lnSpc>
              <a:spcBef>
                <a:spcPts val="0"/>
              </a:spcBef>
            </a:pPr>
            <a:r>
              <a:rPr lang="en-US" sz="1800" dirty="0"/>
              <a:t>Encoder-only models (BERT, </a:t>
            </a:r>
            <a:r>
              <a:rPr lang="en-US" sz="1800" dirty="0" err="1"/>
              <a:t>RoBERTa</a:t>
            </a:r>
            <a:r>
              <a:rPr lang="en-US" sz="1800" dirty="0"/>
              <a:t>) remained superior for retrieval and classification, leaving encoder-decoder models in a niche space.</a:t>
            </a:r>
          </a:p>
        </p:txBody>
      </p:sp>
      <p:pic>
        <p:nvPicPr>
          <p:cNvPr id="5122" name="Picture 2">
            <a:extLst>
              <a:ext uri="{FF2B5EF4-FFF2-40B4-BE49-F238E27FC236}">
                <a16:creationId xmlns:a16="http://schemas.microsoft.com/office/drawing/2014/main" id="{BE28D449-59D7-F127-9ABC-C61BCCDB3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383" y="2412938"/>
            <a:ext cx="7659617" cy="2621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0A46E6B-E0EC-6D16-827C-9A5564332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7491" y="5848350"/>
            <a:ext cx="6121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8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E055C-AA9E-EB25-6D69-0F72B495E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2E6C-7EC3-16D9-D9AD-7B8145640915}"/>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T5 </a:t>
            </a:r>
            <a:r>
              <a:rPr lang="en-US" sz="4000" dirty="0"/>
              <a:t>(Text-to-Text Transfer Transformer)</a:t>
            </a:r>
            <a:r>
              <a:rPr lang="en-US" sz="4000" b="0" i="0" dirty="0">
                <a:solidFill>
                  <a:srgbClr val="000000"/>
                </a:solidFill>
                <a:effectLst/>
                <a:latin typeface="Arial" panose="020B0604020202020204" pitchFamily="34" charset="0"/>
              </a:rPr>
              <a:t> and Seq2Seq Models</a:t>
            </a:r>
          </a:p>
        </p:txBody>
      </p:sp>
      <p:sp>
        <p:nvSpPr>
          <p:cNvPr id="3" name="Text Placeholder 2">
            <a:extLst>
              <a:ext uri="{FF2B5EF4-FFF2-40B4-BE49-F238E27FC236}">
                <a16:creationId xmlns:a16="http://schemas.microsoft.com/office/drawing/2014/main" id="{F8A62456-482C-123D-95B3-34721B4759D6}"/>
              </a:ext>
            </a:extLst>
          </p:cNvPr>
          <p:cNvSpPr>
            <a:spLocks noGrp="1"/>
          </p:cNvSpPr>
          <p:nvPr>
            <p:ph type="body" sz="quarter" idx="10"/>
          </p:nvPr>
        </p:nvSpPr>
        <p:spPr>
          <a:xfrm>
            <a:off x="876366" y="1701738"/>
            <a:ext cx="12420534" cy="8102662"/>
          </a:xfrm>
        </p:spPr>
        <p:txBody>
          <a:bodyPr>
            <a:noAutofit/>
          </a:bodyPr>
          <a:lstStyle/>
          <a:p>
            <a:pPr marL="0" indent="0">
              <a:lnSpc>
                <a:spcPct val="100000"/>
              </a:lnSpc>
              <a:spcBef>
                <a:spcPts val="0"/>
              </a:spcBef>
              <a:buNone/>
            </a:pPr>
            <a:r>
              <a:rPr lang="en-US" b="1" dirty="0"/>
              <a:t>1. T5 (Text-to-Text Transfer Transformer) – 2019</a:t>
            </a:r>
          </a:p>
          <a:p>
            <a:pPr marL="0" indent="0">
              <a:lnSpc>
                <a:spcPct val="100000"/>
              </a:lnSpc>
              <a:spcBef>
                <a:spcPts val="0"/>
              </a:spcBef>
              <a:buNone/>
            </a:pPr>
            <a:r>
              <a:rPr lang="en-US" sz="2000" dirty="0"/>
              <a:t>Reformulated all NLP tasks as text-to-text problems, where both input and output are in natural language.</a:t>
            </a:r>
          </a:p>
          <a:p>
            <a:pPr marL="0" indent="0">
              <a:lnSpc>
                <a:spcPct val="100000"/>
              </a:lnSpc>
              <a:spcBef>
                <a:spcPts val="0"/>
              </a:spcBef>
              <a:buNone/>
            </a:pPr>
            <a:r>
              <a:rPr lang="en-US" sz="2000" b="1" dirty="0"/>
              <a:t>Architecture</a:t>
            </a:r>
            <a:r>
              <a:rPr lang="en-US" sz="2000" dirty="0"/>
              <a:t>: Encoder-Decoder transformer, similar to the original transformer but designed for general-purpose NLP.</a:t>
            </a:r>
          </a:p>
          <a:p>
            <a:pPr marL="0" indent="0">
              <a:lnSpc>
                <a:spcPct val="100000"/>
              </a:lnSpc>
              <a:spcBef>
                <a:spcPts val="0"/>
              </a:spcBef>
              <a:buNone/>
            </a:pPr>
            <a:r>
              <a:rPr lang="en-US" sz="2000" dirty="0"/>
              <a:t>Trained on C4 dataset (Colossal Clean Crawled Corpus), a massive web-scraped dataset.</a:t>
            </a:r>
          </a:p>
          <a:p>
            <a:pPr marL="0" indent="0">
              <a:lnSpc>
                <a:spcPct val="100000"/>
              </a:lnSpc>
              <a:spcBef>
                <a:spcPts val="0"/>
              </a:spcBef>
              <a:buNone/>
            </a:pPr>
            <a:r>
              <a:rPr lang="en-US" sz="2000" b="1" dirty="0"/>
              <a:t>Advantages:</a:t>
            </a:r>
          </a:p>
          <a:p>
            <a:pPr>
              <a:lnSpc>
                <a:spcPct val="100000"/>
              </a:lnSpc>
              <a:spcBef>
                <a:spcPts val="0"/>
              </a:spcBef>
            </a:pPr>
            <a:r>
              <a:rPr lang="en-US" sz="2000" dirty="0"/>
              <a:t>Unified approach: Works for classification, translation, summarization, and QA with the same architecture.</a:t>
            </a:r>
          </a:p>
          <a:p>
            <a:pPr>
              <a:lnSpc>
                <a:spcPct val="100000"/>
              </a:lnSpc>
              <a:spcBef>
                <a:spcPts val="0"/>
              </a:spcBef>
            </a:pPr>
            <a:r>
              <a:rPr lang="en-US" sz="2000" dirty="0"/>
              <a:t>Strong fine-tuning performance across diverse NLP benchmarks.</a:t>
            </a:r>
          </a:p>
          <a:p>
            <a:pPr marL="0" indent="0">
              <a:lnSpc>
                <a:spcPct val="100000"/>
              </a:lnSpc>
              <a:spcBef>
                <a:spcPts val="0"/>
              </a:spcBef>
              <a:buNone/>
            </a:pPr>
            <a:r>
              <a:rPr lang="en-US" sz="2000" b="1" dirty="0"/>
              <a:t>Limitations:</a:t>
            </a:r>
          </a:p>
          <a:p>
            <a:pPr>
              <a:lnSpc>
                <a:spcPct val="100000"/>
              </a:lnSpc>
              <a:spcBef>
                <a:spcPts val="0"/>
              </a:spcBef>
            </a:pPr>
            <a:r>
              <a:rPr lang="en-US" sz="2000" dirty="0"/>
              <a:t>Expensive to train due to its encoder-decoder structure.</a:t>
            </a:r>
          </a:p>
          <a:p>
            <a:pPr>
              <a:lnSpc>
                <a:spcPct val="100000"/>
              </a:lnSpc>
              <a:spcBef>
                <a:spcPts val="0"/>
              </a:spcBef>
            </a:pPr>
            <a:r>
              <a:rPr lang="en-US" sz="2000" dirty="0"/>
              <a:t>Not instruction-tuned, meaning it required fine-tuning per task.</a:t>
            </a:r>
          </a:p>
          <a:p>
            <a:pPr>
              <a:lnSpc>
                <a:spcPct val="100000"/>
              </a:lnSpc>
              <a:spcBef>
                <a:spcPts val="0"/>
              </a:spcBef>
            </a:pPr>
            <a:endParaRPr lang="en-US" sz="1800" dirty="0"/>
          </a:p>
          <a:p>
            <a:pPr marL="0" indent="0">
              <a:lnSpc>
                <a:spcPct val="100000"/>
              </a:lnSpc>
              <a:spcBef>
                <a:spcPts val="0"/>
              </a:spcBef>
              <a:buNone/>
            </a:pPr>
            <a:r>
              <a:rPr lang="en-US" b="1" dirty="0"/>
              <a:t>2. Flan-T5 – Instruction-Tuning for Better Generalization (2022–2023)</a:t>
            </a:r>
          </a:p>
          <a:p>
            <a:pPr marL="0" indent="0">
              <a:lnSpc>
                <a:spcPct val="100000"/>
              </a:lnSpc>
              <a:spcBef>
                <a:spcPts val="0"/>
              </a:spcBef>
              <a:buNone/>
            </a:pPr>
            <a:r>
              <a:rPr lang="en-US" sz="2000" dirty="0"/>
              <a:t>Built on T5, but trained with instruction tuning, meaning it learned from a wide variety of task prompts instead of requiring separate fine-tuning.</a:t>
            </a:r>
          </a:p>
          <a:p>
            <a:pPr marL="0" indent="0">
              <a:lnSpc>
                <a:spcPct val="100000"/>
              </a:lnSpc>
              <a:spcBef>
                <a:spcPts val="0"/>
              </a:spcBef>
              <a:buNone/>
            </a:pPr>
            <a:r>
              <a:rPr lang="en-US" sz="2000" b="1" dirty="0"/>
              <a:t>Training Enhancements:</a:t>
            </a:r>
          </a:p>
          <a:p>
            <a:pPr>
              <a:lnSpc>
                <a:spcPct val="100000"/>
              </a:lnSpc>
              <a:spcBef>
                <a:spcPts val="0"/>
              </a:spcBef>
            </a:pPr>
            <a:r>
              <a:rPr lang="en-US" sz="2000" dirty="0"/>
              <a:t>Multi-task learning: Exposed to thousands of NLP tasks to improve generalization.</a:t>
            </a:r>
          </a:p>
          <a:p>
            <a:pPr>
              <a:lnSpc>
                <a:spcPct val="100000"/>
              </a:lnSpc>
              <a:spcBef>
                <a:spcPts val="0"/>
              </a:spcBef>
            </a:pPr>
            <a:r>
              <a:rPr lang="en-US" sz="2000" dirty="0"/>
              <a:t>Better zero-shot and few-shot learning than original T5.</a:t>
            </a:r>
          </a:p>
          <a:p>
            <a:pPr marL="0" indent="0">
              <a:lnSpc>
                <a:spcPct val="100000"/>
              </a:lnSpc>
              <a:spcBef>
                <a:spcPts val="0"/>
              </a:spcBef>
              <a:buNone/>
            </a:pPr>
            <a:r>
              <a:rPr lang="en-US" sz="2000" b="1" dirty="0"/>
              <a:t>Advantages</a:t>
            </a:r>
            <a:r>
              <a:rPr lang="en-US" sz="2000" dirty="0"/>
              <a:t>:</a:t>
            </a:r>
          </a:p>
          <a:p>
            <a:pPr>
              <a:lnSpc>
                <a:spcPct val="100000"/>
              </a:lnSpc>
              <a:spcBef>
                <a:spcPts val="0"/>
              </a:spcBef>
            </a:pPr>
            <a:r>
              <a:rPr lang="en-US" sz="2000" dirty="0"/>
              <a:t>Stronger out-of-the-box performance on unseen tasks.</a:t>
            </a:r>
          </a:p>
          <a:p>
            <a:pPr>
              <a:lnSpc>
                <a:spcPct val="100000"/>
              </a:lnSpc>
              <a:spcBef>
                <a:spcPts val="0"/>
              </a:spcBef>
            </a:pPr>
            <a:r>
              <a:rPr lang="en-US" sz="2000" dirty="0"/>
              <a:t>More efficient than GPT-3 while achieving comparable results.</a:t>
            </a:r>
          </a:p>
          <a:p>
            <a:pPr>
              <a:lnSpc>
                <a:spcPct val="100000"/>
              </a:lnSpc>
              <a:spcBef>
                <a:spcPts val="0"/>
              </a:spcBef>
            </a:pPr>
            <a:r>
              <a:rPr lang="en-US" sz="2000" dirty="0"/>
              <a:t>Smaller, accessible open-source versions make it practical for real-world applications.</a:t>
            </a:r>
          </a:p>
          <a:p>
            <a:pPr marL="0" indent="0">
              <a:lnSpc>
                <a:spcPct val="100000"/>
              </a:lnSpc>
              <a:spcBef>
                <a:spcPts val="0"/>
              </a:spcBef>
              <a:buNone/>
            </a:pPr>
            <a:r>
              <a:rPr lang="en-US" sz="2000" b="1" dirty="0"/>
              <a:t>Limitations</a:t>
            </a:r>
            <a:r>
              <a:rPr lang="en-US" sz="2000" dirty="0"/>
              <a:t>:</a:t>
            </a:r>
          </a:p>
          <a:p>
            <a:pPr>
              <a:lnSpc>
                <a:spcPct val="100000"/>
              </a:lnSpc>
              <a:spcBef>
                <a:spcPts val="0"/>
              </a:spcBef>
            </a:pPr>
            <a:r>
              <a:rPr lang="en-US" sz="2000" dirty="0"/>
              <a:t>Still limited to text-based tasks, unlike multimodal models like GPT-4 or Gemini.</a:t>
            </a:r>
          </a:p>
          <a:p>
            <a:pPr>
              <a:lnSpc>
                <a:spcPct val="100000"/>
              </a:lnSpc>
              <a:spcBef>
                <a:spcPts val="0"/>
              </a:spcBef>
            </a:pPr>
            <a:r>
              <a:rPr lang="en-US" sz="2000" dirty="0"/>
              <a:t>Larger versions (Flan-T5-XL/XXL) require significant compute for fine-tuning.</a:t>
            </a:r>
          </a:p>
        </p:txBody>
      </p:sp>
      <p:pic>
        <p:nvPicPr>
          <p:cNvPr id="4" name="Picture 2">
            <a:extLst>
              <a:ext uri="{FF2B5EF4-FFF2-40B4-BE49-F238E27FC236}">
                <a16:creationId xmlns:a16="http://schemas.microsoft.com/office/drawing/2014/main" id="{B4CF8CA8-CD60-EC00-3B9F-FC8DA3B68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9969" y="2096532"/>
            <a:ext cx="4936362" cy="1689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troducing FLAN-T5: The Cutting-Edge Tech for AI Solutions">
            <a:extLst>
              <a:ext uri="{FF2B5EF4-FFF2-40B4-BE49-F238E27FC236}">
                <a16:creationId xmlns:a16="http://schemas.microsoft.com/office/drawing/2014/main" id="{78397A64-AF85-46D6-71FC-133BDCAA9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6631" y="6939861"/>
            <a:ext cx="5206999" cy="272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33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0FEE221-D472-4D31-9BF0-B78B788BD66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B803C736-2A6D-A366-FB2E-4B87520E0DB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New Variants</a:t>
            </a:r>
          </a:p>
        </p:txBody>
      </p:sp>
    </p:spTree>
    <p:extLst>
      <p:ext uri="{BB962C8B-B14F-4D97-AF65-F5344CB8AC3E}">
        <p14:creationId xmlns:p14="http://schemas.microsoft.com/office/powerpoint/2010/main" val="135928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2109-8617-4B6A-5097-FC043AD014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F7D493-CC3B-DEF9-1220-B5B02D07DC93}"/>
              </a:ext>
            </a:extLst>
          </p:cNvPr>
          <p:cNvPicPr>
            <a:picLocks noChangeAspect="1"/>
          </p:cNvPicPr>
          <p:nvPr/>
        </p:nvPicPr>
        <p:blipFill>
          <a:blip r:embed="rId3"/>
          <a:srcRect r="3269"/>
          <a:stretch/>
        </p:blipFill>
        <p:spPr>
          <a:xfrm>
            <a:off x="9772197" y="5843510"/>
            <a:ext cx="8515803" cy="2760844"/>
          </a:xfrm>
          <a:prstGeom prst="rect">
            <a:avLst/>
          </a:prstGeom>
        </p:spPr>
      </p:pic>
      <p:sp>
        <p:nvSpPr>
          <p:cNvPr id="2" name="Title 1">
            <a:extLst>
              <a:ext uri="{FF2B5EF4-FFF2-40B4-BE49-F238E27FC236}">
                <a16:creationId xmlns:a16="http://schemas.microsoft.com/office/drawing/2014/main" id="{0C387AE1-B65E-38EA-58E9-1188DD7D790F}"/>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Beyond the Transformer – Mixture-of-Experts</a:t>
            </a:r>
          </a:p>
        </p:txBody>
      </p:sp>
      <p:sp>
        <p:nvSpPr>
          <p:cNvPr id="3" name="Text Placeholder 2">
            <a:extLst>
              <a:ext uri="{FF2B5EF4-FFF2-40B4-BE49-F238E27FC236}">
                <a16:creationId xmlns:a16="http://schemas.microsoft.com/office/drawing/2014/main" id="{9C9646AE-57A3-8B4B-A58A-AF276F1ABD92}"/>
              </a:ext>
            </a:extLst>
          </p:cNvPr>
          <p:cNvSpPr>
            <a:spLocks noGrp="1"/>
          </p:cNvSpPr>
          <p:nvPr>
            <p:ph type="body" sz="quarter" idx="10"/>
          </p:nvPr>
        </p:nvSpPr>
        <p:spPr>
          <a:xfrm>
            <a:off x="774700" y="2006600"/>
            <a:ext cx="9853683" cy="6842196"/>
          </a:xfrm>
        </p:spPr>
        <p:txBody>
          <a:bodyPr>
            <a:noAutofit/>
          </a:bodyPr>
          <a:lstStyle/>
          <a:p>
            <a:pPr marL="0" indent="0">
              <a:lnSpc>
                <a:spcPct val="100000"/>
              </a:lnSpc>
              <a:spcBef>
                <a:spcPts val="0"/>
              </a:spcBef>
              <a:buNone/>
            </a:pPr>
            <a:r>
              <a:rPr lang="en-US" sz="2000" b="1" dirty="0"/>
              <a:t>What is Mixture of Experts (</a:t>
            </a:r>
            <a:r>
              <a:rPr lang="en-US" sz="2000" b="1" dirty="0" err="1"/>
              <a:t>MoE</a:t>
            </a:r>
            <a:r>
              <a:rPr lang="en-US" sz="2000" b="1" dirty="0"/>
              <a:t>)?</a:t>
            </a:r>
          </a:p>
          <a:p>
            <a:pPr marL="0" indent="0">
              <a:lnSpc>
                <a:spcPct val="100000"/>
              </a:lnSpc>
              <a:spcBef>
                <a:spcPts val="0"/>
              </a:spcBef>
              <a:buNone/>
            </a:pPr>
            <a:r>
              <a:rPr lang="en-US" sz="2000" dirty="0"/>
              <a:t>A neural network design where only a subset of model parameters are activated per input, reducing compute costs while maintaining high capacity.</a:t>
            </a:r>
          </a:p>
          <a:p>
            <a:pPr marL="0" indent="0">
              <a:lnSpc>
                <a:spcPct val="100000"/>
              </a:lnSpc>
              <a:spcBef>
                <a:spcPts val="0"/>
              </a:spcBef>
              <a:buNone/>
            </a:pPr>
            <a:r>
              <a:rPr lang="en-US" sz="2000" dirty="0"/>
              <a:t>Uses a router mechanism to select which “expert” subnetworks process each token.</a:t>
            </a:r>
          </a:p>
          <a:p>
            <a:pPr marL="0" indent="0">
              <a:lnSpc>
                <a:spcPct val="100000"/>
              </a:lnSpc>
              <a:spcBef>
                <a:spcPts val="0"/>
              </a:spcBef>
              <a:buNone/>
            </a:pPr>
            <a:endParaRPr lang="en-US" sz="2000" b="1" dirty="0"/>
          </a:p>
          <a:p>
            <a:pPr marL="0" indent="0">
              <a:lnSpc>
                <a:spcPct val="100000"/>
              </a:lnSpc>
              <a:spcBef>
                <a:spcPts val="0"/>
              </a:spcBef>
              <a:buNone/>
            </a:pPr>
            <a:r>
              <a:rPr lang="en-US" sz="2000" b="1" dirty="0"/>
              <a:t>Why </a:t>
            </a:r>
            <a:r>
              <a:rPr lang="en-US" sz="2000" b="1" dirty="0" err="1"/>
              <a:t>MoE</a:t>
            </a:r>
            <a:r>
              <a:rPr lang="en-US" sz="2000" b="1" dirty="0"/>
              <a:t>?</a:t>
            </a:r>
          </a:p>
          <a:p>
            <a:pPr>
              <a:lnSpc>
                <a:spcPct val="100000"/>
              </a:lnSpc>
              <a:spcBef>
                <a:spcPts val="0"/>
              </a:spcBef>
            </a:pPr>
            <a:r>
              <a:rPr lang="en-US" sz="2000" dirty="0"/>
              <a:t>Increases model size without proportional compute cost (e.g., </a:t>
            </a:r>
            <a:r>
              <a:rPr lang="en-US" sz="2000" dirty="0" err="1"/>
              <a:t>GLaM</a:t>
            </a:r>
            <a:r>
              <a:rPr lang="en-US" sz="2000" dirty="0"/>
              <a:t>, Switch Transformer).</a:t>
            </a:r>
          </a:p>
          <a:p>
            <a:pPr>
              <a:lnSpc>
                <a:spcPct val="100000"/>
              </a:lnSpc>
              <a:spcBef>
                <a:spcPts val="0"/>
              </a:spcBef>
            </a:pPr>
            <a:r>
              <a:rPr lang="en-US" sz="2000" dirty="0"/>
              <a:t>Improves efficiency by activating only relevant experts per input, rather than the entire model.</a:t>
            </a:r>
          </a:p>
          <a:p>
            <a:pPr>
              <a:lnSpc>
                <a:spcPct val="100000"/>
              </a:lnSpc>
              <a:spcBef>
                <a:spcPts val="0"/>
              </a:spcBef>
            </a:pPr>
            <a:r>
              <a:rPr lang="en-US" sz="2000" dirty="0"/>
              <a:t>Scales effectively, making large models more computationally feasible.</a:t>
            </a:r>
          </a:p>
          <a:p>
            <a:pPr marL="0" indent="0">
              <a:lnSpc>
                <a:spcPct val="100000"/>
              </a:lnSpc>
              <a:spcBef>
                <a:spcPts val="0"/>
              </a:spcBef>
              <a:buNone/>
            </a:pPr>
            <a:endParaRPr lang="en-US" sz="2000" dirty="0"/>
          </a:p>
          <a:p>
            <a:pPr marL="0" indent="0">
              <a:lnSpc>
                <a:spcPct val="100000"/>
              </a:lnSpc>
              <a:spcBef>
                <a:spcPts val="0"/>
              </a:spcBef>
              <a:buNone/>
            </a:pPr>
            <a:r>
              <a:rPr lang="en-US" sz="2000" b="1" dirty="0"/>
              <a:t>Challenges of </a:t>
            </a:r>
            <a:r>
              <a:rPr lang="en-US" sz="2000" b="1" dirty="0" err="1"/>
              <a:t>MoE</a:t>
            </a:r>
            <a:endParaRPr lang="en-US" sz="2000" b="1" dirty="0"/>
          </a:p>
          <a:p>
            <a:pPr>
              <a:lnSpc>
                <a:spcPct val="100000"/>
              </a:lnSpc>
              <a:spcBef>
                <a:spcPts val="0"/>
              </a:spcBef>
            </a:pPr>
            <a:r>
              <a:rPr lang="en-US" sz="2000" dirty="0"/>
              <a:t>Complex training dynamics (balancing expert utilization and load balancing).</a:t>
            </a:r>
          </a:p>
          <a:p>
            <a:pPr>
              <a:lnSpc>
                <a:spcPct val="100000"/>
              </a:lnSpc>
              <a:spcBef>
                <a:spcPts val="0"/>
              </a:spcBef>
            </a:pPr>
            <a:r>
              <a:rPr lang="en-US" sz="2000" dirty="0"/>
              <a:t>Increased memory requirements for storing multiple expert networks.</a:t>
            </a:r>
          </a:p>
          <a:p>
            <a:pPr>
              <a:lnSpc>
                <a:spcPct val="100000"/>
              </a:lnSpc>
              <a:spcBef>
                <a:spcPts val="0"/>
              </a:spcBef>
            </a:pPr>
            <a:r>
              <a:rPr lang="en-US" sz="2000" dirty="0"/>
              <a:t>Harder to deploy compared to dense models like GPT-3.</a:t>
            </a:r>
          </a:p>
          <a:p>
            <a:pPr marL="0" indent="0">
              <a:lnSpc>
                <a:spcPct val="100000"/>
              </a:lnSpc>
              <a:spcBef>
                <a:spcPts val="0"/>
              </a:spcBef>
              <a:buNone/>
            </a:pPr>
            <a:endParaRPr lang="en-US" sz="2000" dirty="0"/>
          </a:p>
          <a:p>
            <a:pPr marL="0" indent="0">
              <a:lnSpc>
                <a:spcPct val="100000"/>
              </a:lnSpc>
              <a:spcBef>
                <a:spcPts val="0"/>
              </a:spcBef>
              <a:buNone/>
            </a:pPr>
            <a:r>
              <a:rPr lang="en-US" sz="2000" b="1" dirty="0"/>
              <a:t>Key Applications</a:t>
            </a:r>
          </a:p>
          <a:p>
            <a:pPr>
              <a:lnSpc>
                <a:spcPct val="100000"/>
              </a:lnSpc>
              <a:spcBef>
                <a:spcPts val="0"/>
              </a:spcBef>
            </a:pPr>
            <a:r>
              <a:rPr lang="en-US" sz="2000" dirty="0"/>
              <a:t>Google’s Switch Transformer (2021): 1.6T parameters, but only 1/64 active per token.</a:t>
            </a:r>
          </a:p>
          <a:p>
            <a:pPr>
              <a:lnSpc>
                <a:spcPct val="100000"/>
              </a:lnSpc>
              <a:spcBef>
                <a:spcPts val="0"/>
              </a:spcBef>
            </a:pPr>
            <a:r>
              <a:rPr lang="en-US" sz="2000" dirty="0" err="1"/>
              <a:t>GLaM</a:t>
            </a:r>
            <a:r>
              <a:rPr lang="en-US" sz="2000" dirty="0"/>
              <a:t> (Google, 2021): Achieved GPT-3 level performance with less compute.</a:t>
            </a:r>
          </a:p>
          <a:p>
            <a:pPr>
              <a:lnSpc>
                <a:spcPct val="100000"/>
              </a:lnSpc>
              <a:spcBef>
                <a:spcPts val="0"/>
              </a:spcBef>
            </a:pPr>
            <a:r>
              <a:rPr lang="en-US" sz="2000" dirty="0"/>
              <a:t>Recent </a:t>
            </a:r>
            <a:r>
              <a:rPr lang="en-US" sz="2000" dirty="0" err="1"/>
              <a:t>MoE</a:t>
            </a:r>
            <a:r>
              <a:rPr lang="en-US" sz="2000" dirty="0"/>
              <a:t> Models (2023–2025): Used in open-source LLMs and hybrid architectures for efficiency.</a:t>
            </a:r>
            <a:br>
              <a:rPr lang="en-US" sz="2000" dirty="0"/>
            </a:br>
            <a:endParaRPr lang="en-US" sz="2000" dirty="0">
              <a:solidFill>
                <a:srgbClr val="0E0E0E"/>
              </a:solidFill>
            </a:endParaRPr>
          </a:p>
        </p:txBody>
      </p:sp>
      <p:pic>
        <p:nvPicPr>
          <p:cNvPr id="7170" name="Picture 2" descr="Switch Layer">
            <a:extLst>
              <a:ext uri="{FF2B5EF4-FFF2-40B4-BE49-F238E27FC236}">
                <a16:creationId xmlns:a16="http://schemas.microsoft.com/office/drawing/2014/main" id="{F3EA7FBF-305D-2E9C-7613-D88609AB8B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7" t="8919" r="8021" b="32016"/>
          <a:stretch/>
        </p:blipFill>
        <p:spPr bwMode="auto">
          <a:xfrm>
            <a:off x="11009380" y="2112178"/>
            <a:ext cx="6461527" cy="341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70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030E4-E198-E64B-5D71-E8D33A57CC7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66FFE06-C738-7099-47B0-F7AA92D40E8C}"/>
              </a:ext>
            </a:extLst>
          </p:cNvPr>
          <p:cNvPicPr>
            <a:picLocks noChangeAspect="1"/>
          </p:cNvPicPr>
          <p:nvPr/>
        </p:nvPicPr>
        <p:blipFill>
          <a:blip r:embed="rId3"/>
          <a:stretch>
            <a:fillRect/>
          </a:stretch>
        </p:blipFill>
        <p:spPr>
          <a:xfrm>
            <a:off x="11872210" y="5182746"/>
            <a:ext cx="6325849" cy="5095823"/>
          </a:xfrm>
          <a:prstGeom prst="rect">
            <a:avLst/>
          </a:prstGeom>
        </p:spPr>
      </p:pic>
      <p:sp>
        <p:nvSpPr>
          <p:cNvPr id="2" name="Title 1">
            <a:extLst>
              <a:ext uri="{FF2B5EF4-FFF2-40B4-BE49-F238E27FC236}">
                <a16:creationId xmlns:a16="http://schemas.microsoft.com/office/drawing/2014/main" id="{15688166-9CD1-B689-998D-E5885FA9F1BA}"/>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Beyond the Transformer – Multimodal</a:t>
            </a:r>
          </a:p>
        </p:txBody>
      </p:sp>
      <p:sp>
        <p:nvSpPr>
          <p:cNvPr id="3" name="Text Placeholder 2">
            <a:extLst>
              <a:ext uri="{FF2B5EF4-FFF2-40B4-BE49-F238E27FC236}">
                <a16:creationId xmlns:a16="http://schemas.microsoft.com/office/drawing/2014/main" id="{064667C3-BCB3-DC2D-EF9A-C076F74D0D94}"/>
              </a:ext>
            </a:extLst>
          </p:cNvPr>
          <p:cNvSpPr>
            <a:spLocks noGrp="1"/>
          </p:cNvSpPr>
          <p:nvPr>
            <p:ph type="body" sz="quarter" idx="10"/>
          </p:nvPr>
        </p:nvSpPr>
        <p:spPr>
          <a:xfrm>
            <a:off x="704538" y="2043241"/>
            <a:ext cx="17583462" cy="6126398"/>
          </a:xfrm>
        </p:spPr>
        <p:txBody>
          <a:bodyPr>
            <a:noAutofit/>
          </a:bodyPr>
          <a:lstStyle/>
          <a:p>
            <a:pPr marL="0" indent="0">
              <a:lnSpc>
                <a:spcPct val="100000"/>
              </a:lnSpc>
              <a:spcBef>
                <a:spcPts val="0"/>
              </a:spcBef>
              <a:buNone/>
            </a:pPr>
            <a:r>
              <a:rPr lang="en-US" dirty="0"/>
              <a:t>Multimodal Models are AI models that process and generate multiple types of data (e.g., text, images, audio, video).</a:t>
            </a:r>
          </a:p>
          <a:p>
            <a:pPr marL="0" indent="0">
              <a:lnSpc>
                <a:spcPct val="100000"/>
              </a:lnSpc>
              <a:spcBef>
                <a:spcPts val="0"/>
              </a:spcBef>
              <a:buNone/>
            </a:pPr>
            <a:r>
              <a:rPr lang="en-US" dirty="0"/>
              <a:t>Unlike text-only transformers (GPT, BERT), multimodal models integrate different input formats within a unified architecture.</a:t>
            </a:r>
          </a:p>
          <a:p>
            <a:pPr marL="0" indent="0">
              <a:lnSpc>
                <a:spcPct val="100000"/>
              </a:lnSpc>
              <a:spcBef>
                <a:spcPts val="0"/>
              </a:spcBef>
              <a:buNone/>
            </a:pPr>
            <a:r>
              <a:rPr lang="en-US" b="1" dirty="0"/>
              <a:t>1. Vision-Language Models (VLMs)</a:t>
            </a:r>
          </a:p>
          <a:p>
            <a:pPr>
              <a:lnSpc>
                <a:spcPct val="100000"/>
              </a:lnSpc>
              <a:spcBef>
                <a:spcPts val="0"/>
              </a:spcBef>
            </a:pPr>
            <a:r>
              <a:rPr lang="en-US" dirty="0"/>
              <a:t>CLIP (2021): Learned joint text-image embeddings, enabling zero-shot classification.</a:t>
            </a:r>
          </a:p>
          <a:p>
            <a:pPr>
              <a:lnSpc>
                <a:spcPct val="100000"/>
              </a:lnSpc>
              <a:spcBef>
                <a:spcPts val="0"/>
              </a:spcBef>
            </a:pPr>
            <a:r>
              <a:rPr lang="en-US" dirty="0"/>
              <a:t>Flamingo (2022): Fine-tuned for image captioning and reasoning using few-shot learning.</a:t>
            </a:r>
          </a:p>
          <a:p>
            <a:pPr marL="0" indent="0">
              <a:lnSpc>
                <a:spcPct val="100000"/>
              </a:lnSpc>
              <a:spcBef>
                <a:spcPts val="0"/>
              </a:spcBef>
              <a:buNone/>
            </a:pPr>
            <a:r>
              <a:rPr lang="en-US" b="1" dirty="0"/>
              <a:t>2. Multimodal Transformers</a:t>
            </a:r>
          </a:p>
          <a:p>
            <a:pPr>
              <a:lnSpc>
                <a:spcPct val="100000"/>
              </a:lnSpc>
              <a:spcBef>
                <a:spcPts val="0"/>
              </a:spcBef>
            </a:pPr>
            <a:r>
              <a:rPr lang="en-US" dirty="0" err="1"/>
              <a:t>PaLI</a:t>
            </a:r>
            <a:r>
              <a:rPr lang="en-US" dirty="0"/>
              <a:t> (2022) &amp; Gemini (2024): Use encoder-decoder architectures to jointly process text and images.</a:t>
            </a:r>
          </a:p>
          <a:p>
            <a:pPr>
              <a:lnSpc>
                <a:spcPct val="100000"/>
              </a:lnSpc>
              <a:spcBef>
                <a:spcPts val="0"/>
              </a:spcBef>
            </a:pPr>
            <a:r>
              <a:rPr lang="en-US" dirty="0"/>
              <a:t>GPT-4V (2023): Extended GPT-4 with visual processing, enabling image-based reasoning.</a:t>
            </a:r>
          </a:p>
          <a:p>
            <a:pPr marL="0" indent="0">
              <a:lnSpc>
                <a:spcPct val="100000"/>
              </a:lnSpc>
              <a:spcBef>
                <a:spcPts val="0"/>
              </a:spcBef>
              <a:buNone/>
            </a:pPr>
            <a:r>
              <a:rPr lang="en-US" b="1" dirty="0"/>
              <a:t>3. Speech &amp; Audio Integration</a:t>
            </a:r>
          </a:p>
          <a:p>
            <a:pPr>
              <a:lnSpc>
                <a:spcPct val="100000"/>
              </a:lnSpc>
              <a:spcBef>
                <a:spcPts val="0"/>
              </a:spcBef>
            </a:pPr>
            <a:r>
              <a:rPr lang="en-US" dirty="0"/>
              <a:t>Whisper (2022): High-quality speech recognition trained on diverse multilingual datasets.</a:t>
            </a:r>
          </a:p>
          <a:p>
            <a:pPr>
              <a:lnSpc>
                <a:spcPct val="100000"/>
              </a:lnSpc>
              <a:spcBef>
                <a:spcPts val="0"/>
              </a:spcBef>
            </a:pPr>
            <a:r>
              <a:rPr lang="en-US" dirty="0"/>
              <a:t>MM1 (2024, Meta): Explored text, image, and speech in a single transformer.</a:t>
            </a:r>
          </a:p>
          <a:p>
            <a:pPr marL="0" indent="0">
              <a:lnSpc>
                <a:spcPct val="100000"/>
              </a:lnSpc>
              <a:spcBef>
                <a:spcPts val="0"/>
              </a:spcBef>
              <a:buNone/>
            </a:pPr>
            <a:endParaRPr lang="en-US" dirty="0"/>
          </a:p>
          <a:p>
            <a:pPr marL="0" indent="0">
              <a:lnSpc>
                <a:spcPct val="100000"/>
              </a:lnSpc>
              <a:spcBef>
                <a:spcPts val="0"/>
              </a:spcBef>
              <a:buNone/>
            </a:pPr>
            <a:r>
              <a:rPr lang="en-US" i="1" dirty="0"/>
              <a:t>We’ll learn more about these later in the course!</a:t>
            </a:r>
          </a:p>
        </p:txBody>
      </p:sp>
      <p:pic>
        <p:nvPicPr>
          <p:cNvPr id="4" name="Picture 3">
            <a:extLst>
              <a:ext uri="{FF2B5EF4-FFF2-40B4-BE49-F238E27FC236}">
                <a16:creationId xmlns:a16="http://schemas.microsoft.com/office/drawing/2014/main" id="{FD1ABB2D-8EFE-EA05-88DF-0AF20800606C}"/>
              </a:ext>
            </a:extLst>
          </p:cNvPr>
          <p:cNvPicPr>
            <a:picLocks noChangeAspect="1"/>
          </p:cNvPicPr>
          <p:nvPr/>
        </p:nvPicPr>
        <p:blipFill>
          <a:blip r:embed="rId4"/>
          <a:stretch>
            <a:fillRect/>
          </a:stretch>
        </p:blipFill>
        <p:spPr>
          <a:xfrm>
            <a:off x="884420" y="6849632"/>
            <a:ext cx="9173980" cy="3437368"/>
          </a:xfrm>
          <a:prstGeom prst="rect">
            <a:avLst/>
          </a:prstGeom>
        </p:spPr>
      </p:pic>
    </p:spTree>
    <p:extLst>
      <p:ext uri="{BB962C8B-B14F-4D97-AF65-F5344CB8AC3E}">
        <p14:creationId xmlns:p14="http://schemas.microsoft.com/office/powerpoint/2010/main" val="403723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a:xfrm>
            <a:off x="1155697" y="2197373"/>
            <a:ext cx="9292170" cy="863600"/>
          </a:xfrm>
        </p:spPr>
        <p:txBody>
          <a:bodyPr/>
          <a:lstStyle/>
          <a:p>
            <a:r>
              <a:rPr lang="en-US" dirty="0"/>
              <a:t>LLM Architecture Variants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normAutofit/>
          </a:bodyPr>
          <a:lstStyle/>
          <a:p>
            <a:r>
              <a:rPr lang="en-US" dirty="0"/>
              <a:t>Today we introduced a number of variants of the original transformer architecture.</a:t>
            </a:r>
          </a:p>
          <a:p>
            <a:r>
              <a:rPr lang="en-US" dirty="0"/>
              <a:t>We saw the encoder-only models which can be used to generate highly enriched embedding vectors that can be used for several applications. </a:t>
            </a:r>
          </a:p>
          <a:p>
            <a:r>
              <a:rPr lang="en-US" dirty="0"/>
              <a:t>The decoder-only LLMs were introduced, the basis of models like GPT and Llama which have dominated the GenAI landscape. </a:t>
            </a:r>
          </a:p>
          <a:p>
            <a:r>
              <a:rPr lang="en-US" dirty="0"/>
              <a:t>We also saw the continuation of the encode—decoder architecture and, </a:t>
            </a:r>
          </a:p>
          <a:p>
            <a:r>
              <a:rPr lang="en-US" dirty="0"/>
              <a:t>Some of the new variants of LLMs including the Mixture of Experts and Multimodal models  </a:t>
            </a:r>
          </a:p>
          <a:p>
            <a:pPr marL="0" indent="0">
              <a:buNone/>
            </a:pPr>
            <a:r>
              <a:rPr lang="en-US" dirty="0"/>
              <a:t>----------------------------------------------------------------------------- </a:t>
            </a:r>
          </a:p>
          <a:p>
            <a:pPr marL="0" indent="0">
              <a:buNone/>
            </a:pPr>
            <a:endParaRPr lang="en-US" sz="2400" dirty="0"/>
          </a:p>
          <a:p>
            <a:pPr marL="0" indent="0">
              <a:buNone/>
            </a:pPr>
            <a:endParaRPr lang="en-US" dirty="0"/>
          </a:p>
        </p:txBody>
      </p:sp>
      <p:pic>
        <p:nvPicPr>
          <p:cNvPr id="2" name="Picture 1">
            <a:extLst>
              <a:ext uri="{FF2B5EF4-FFF2-40B4-BE49-F238E27FC236}">
                <a16:creationId xmlns:a16="http://schemas.microsoft.com/office/drawing/2014/main" id="{17817375-F613-31F9-253A-E1D4EA50CEE0}"/>
              </a:ext>
            </a:extLst>
          </p:cNvPr>
          <p:cNvPicPr>
            <a:picLocks noChangeAspect="1"/>
          </p:cNvPicPr>
          <p:nvPr/>
        </p:nvPicPr>
        <p:blipFill>
          <a:blip r:embed="rId2"/>
          <a:srcRect l="21651"/>
          <a:stretch/>
        </p:blipFill>
        <p:spPr>
          <a:xfrm>
            <a:off x="11997314" y="1613228"/>
            <a:ext cx="3382336" cy="7060543"/>
          </a:xfrm>
          <a:prstGeom prst="rect">
            <a:avLst/>
          </a:prstGeom>
        </p:spPr>
      </p:pic>
    </p:spTree>
    <p:extLst>
      <p:ext uri="{BB962C8B-B14F-4D97-AF65-F5344CB8AC3E}">
        <p14:creationId xmlns:p14="http://schemas.microsoft.com/office/powerpoint/2010/main" val="231433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xfrm>
            <a:off x="1155697" y="2726266"/>
            <a:ext cx="15773400" cy="6836187"/>
          </a:xfrm>
          <a:prstGeom prst="rect">
            <a:avLst/>
          </a:prstGeom>
          <a:noFill/>
          <a:ln>
            <a:noFill/>
          </a:ln>
        </p:spPr>
        <p:txBody>
          <a:bodyPr spcFirstLastPara="1" vert="horz" wrap="square" lIns="137138" tIns="68550" rIns="137138" bIns="68550" rtlCol="0" anchor="t" anchorCtr="0">
            <a:noAutofit/>
          </a:bodyPr>
          <a:lstStyle/>
          <a:p>
            <a:pPr algn="l"/>
            <a:r>
              <a:rPr lang="en-US" sz="2800" b="0" i="0" dirty="0">
                <a:solidFill>
                  <a:srgbClr val="000000"/>
                </a:solidFill>
                <a:effectLst/>
                <a:latin typeface="Arial" panose="020B0604020202020204" pitchFamily="34" charset="0"/>
              </a:rPr>
              <a:t>Review of the original Transformer </a:t>
            </a:r>
          </a:p>
          <a:p>
            <a:pPr algn="l"/>
            <a:r>
              <a:rPr lang="en-US" sz="2800" b="0" i="0" dirty="0">
                <a:solidFill>
                  <a:srgbClr val="000000"/>
                </a:solidFill>
                <a:effectLst/>
                <a:latin typeface="Arial" panose="020B0604020202020204" pitchFamily="34" charset="0"/>
              </a:rPr>
              <a:t>Encoder only Models</a:t>
            </a:r>
          </a:p>
          <a:p>
            <a:pPr algn="l"/>
            <a:r>
              <a:rPr lang="en-US" sz="2800" dirty="0">
                <a:solidFill>
                  <a:srgbClr val="000000"/>
                </a:solidFill>
              </a:rPr>
              <a:t>Decoder only Models</a:t>
            </a:r>
            <a:endParaRPr lang="en-US" sz="2800" b="0" i="0" dirty="0">
              <a:solidFill>
                <a:srgbClr val="000000"/>
              </a:solidFill>
              <a:effectLst/>
              <a:latin typeface="Arial" panose="020B0604020202020204" pitchFamily="34" charset="0"/>
            </a:endParaRPr>
          </a:p>
          <a:p>
            <a:pPr algn="l"/>
            <a:r>
              <a:rPr lang="en-US" sz="2800" b="0" dirty="0">
                <a:solidFill>
                  <a:srgbClr val="000000"/>
                </a:solidFill>
                <a:effectLst/>
              </a:rPr>
              <a:t>Encoder-decoder models </a:t>
            </a:r>
          </a:p>
          <a:p>
            <a:pPr algn="l"/>
            <a:r>
              <a:rPr lang="en-US" sz="2800" dirty="0">
                <a:solidFill>
                  <a:srgbClr val="000000"/>
                </a:solidFill>
              </a:rPr>
              <a:t>New Variants</a:t>
            </a:r>
            <a:endParaRPr lang="en-US" sz="2000" b="0" dirty="0">
              <a:effectLst/>
            </a:endParaRPr>
          </a:p>
          <a:p>
            <a:pPr marL="0" indent="0">
              <a:lnSpc>
                <a:spcPts val="1350"/>
              </a:lnSpc>
              <a:buNone/>
            </a:pPr>
            <a:endParaRPr lang="en-US" sz="2000" b="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Review of the original Transformer </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E1FB5-7E3C-06E0-3F18-03EFD74370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E0DADB-3157-B657-8C62-13E6461F2759}"/>
              </a:ext>
            </a:extLst>
          </p:cNvPr>
          <p:cNvPicPr>
            <a:picLocks noChangeAspect="1"/>
          </p:cNvPicPr>
          <p:nvPr/>
        </p:nvPicPr>
        <p:blipFill>
          <a:blip r:embed="rId3"/>
          <a:srcRect l="22134" r="22602" b="13242"/>
          <a:stretch/>
        </p:blipFill>
        <p:spPr>
          <a:xfrm>
            <a:off x="8079119" y="3727004"/>
            <a:ext cx="3639586" cy="5618086"/>
          </a:xfrm>
          <a:prstGeom prst="rect">
            <a:avLst/>
          </a:prstGeom>
        </p:spPr>
      </p:pic>
      <p:sp>
        <p:nvSpPr>
          <p:cNvPr id="2" name="Title 1">
            <a:extLst>
              <a:ext uri="{FF2B5EF4-FFF2-40B4-BE49-F238E27FC236}">
                <a16:creationId xmlns:a16="http://schemas.microsoft.com/office/drawing/2014/main" id="{6FF659C5-CD6E-6ABC-A4BB-C02BBC29BB98}"/>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Recap: The Original Transformer </a:t>
            </a:r>
          </a:p>
        </p:txBody>
      </p:sp>
      <p:sp>
        <p:nvSpPr>
          <p:cNvPr id="3" name="Text Placeholder 2">
            <a:extLst>
              <a:ext uri="{FF2B5EF4-FFF2-40B4-BE49-F238E27FC236}">
                <a16:creationId xmlns:a16="http://schemas.microsoft.com/office/drawing/2014/main" id="{1A9D11DF-27B9-7FD5-F51E-32BC23B6045F}"/>
              </a:ext>
            </a:extLst>
          </p:cNvPr>
          <p:cNvSpPr>
            <a:spLocks noGrp="1"/>
          </p:cNvSpPr>
          <p:nvPr>
            <p:ph type="body" sz="quarter" idx="10"/>
          </p:nvPr>
        </p:nvSpPr>
        <p:spPr>
          <a:xfrm>
            <a:off x="952491" y="1929820"/>
            <a:ext cx="8946421" cy="7965293"/>
          </a:xfrm>
        </p:spPr>
        <p:txBody>
          <a:bodyPr>
            <a:noAutofit/>
          </a:bodyPr>
          <a:lstStyle/>
          <a:p>
            <a:pPr marL="0" indent="0" algn="l">
              <a:lnSpc>
                <a:spcPct val="100000"/>
              </a:lnSpc>
              <a:spcBef>
                <a:spcPts val="0"/>
              </a:spcBef>
              <a:buNone/>
            </a:pPr>
            <a:r>
              <a:rPr lang="en-US" dirty="0">
                <a:solidFill>
                  <a:srgbClr val="0E0E0E"/>
                </a:solidFill>
              </a:rPr>
              <a:t>Last time we saw the biggest innovation in machine learning in the last decade, the </a:t>
            </a:r>
            <a:r>
              <a:rPr lang="en-US" b="1" dirty="0">
                <a:solidFill>
                  <a:srgbClr val="0E0E0E"/>
                </a:solidFill>
              </a:rPr>
              <a:t>Transformer</a:t>
            </a:r>
            <a:r>
              <a:rPr lang="en-US" dirty="0">
                <a:solidFill>
                  <a:srgbClr val="0E0E0E"/>
                </a:solidFill>
              </a:rPr>
              <a:t>.</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The paper, “Attention Is All You Need”, introduced a new paradigm for processing sequences in parallel with self-attention.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This model was used as a translation tool and was shown to outperform the state-of-the-art, even with a fraction of the compute requirements.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p:txBody>
      </p:sp>
      <p:pic>
        <p:nvPicPr>
          <p:cNvPr id="5" name="Picture 4">
            <a:extLst>
              <a:ext uri="{FF2B5EF4-FFF2-40B4-BE49-F238E27FC236}">
                <a16:creationId xmlns:a16="http://schemas.microsoft.com/office/drawing/2014/main" id="{C1D3CEB3-4BA4-BEAB-E1BE-E9B2DB63AE2E}"/>
              </a:ext>
            </a:extLst>
          </p:cNvPr>
          <p:cNvPicPr>
            <a:picLocks noChangeAspect="1"/>
          </p:cNvPicPr>
          <p:nvPr/>
        </p:nvPicPr>
        <p:blipFill>
          <a:blip r:embed="rId4"/>
          <a:srcRect l="12058" t="14706" r="8777"/>
          <a:stretch/>
        </p:blipFill>
        <p:spPr>
          <a:xfrm>
            <a:off x="12748437" y="1483252"/>
            <a:ext cx="4880344" cy="7861838"/>
          </a:xfrm>
          <a:prstGeom prst="rect">
            <a:avLst/>
          </a:prstGeom>
        </p:spPr>
      </p:pic>
    </p:spTree>
    <p:extLst>
      <p:ext uri="{BB962C8B-B14F-4D97-AF65-F5344CB8AC3E}">
        <p14:creationId xmlns:p14="http://schemas.microsoft.com/office/powerpoint/2010/main" val="90275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C6CA-BA00-CD98-698D-67A2FF895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DF468-D11B-0F32-A424-3CAA96E7A518}"/>
              </a:ext>
            </a:extLst>
          </p:cNvPr>
          <p:cNvSpPr>
            <a:spLocks noGrp="1"/>
          </p:cNvSpPr>
          <p:nvPr>
            <p:ph type="title"/>
          </p:nvPr>
        </p:nvSpPr>
        <p:spPr/>
        <p:txBody>
          <a:bodyPr anchor="ctr"/>
          <a:lstStyle/>
          <a:p>
            <a:pPr algn="l"/>
            <a:r>
              <a:rPr lang="en-US" dirty="0">
                <a:solidFill>
                  <a:srgbClr val="000000"/>
                </a:solidFill>
              </a:rPr>
              <a:t>Breakthrough innovation </a:t>
            </a:r>
            <a:endParaRPr lang="en-US" sz="4000" b="0" i="0" dirty="0">
              <a:solidFill>
                <a:srgbClr val="000000"/>
              </a:solidFill>
              <a:effectLst/>
              <a:latin typeface="Arial" panose="020B0604020202020204" pitchFamily="34" charset="0"/>
            </a:endParaRPr>
          </a:p>
        </p:txBody>
      </p:sp>
      <p:sp>
        <p:nvSpPr>
          <p:cNvPr id="6" name="Text Placeholder 2">
            <a:extLst>
              <a:ext uri="{FF2B5EF4-FFF2-40B4-BE49-F238E27FC236}">
                <a16:creationId xmlns:a16="http://schemas.microsoft.com/office/drawing/2014/main" id="{2AEF1C26-B586-BBEC-777F-775CC060C5B6}"/>
              </a:ext>
            </a:extLst>
          </p:cNvPr>
          <p:cNvSpPr txBox="1">
            <a:spLocks/>
          </p:cNvSpPr>
          <p:nvPr/>
        </p:nvSpPr>
        <p:spPr>
          <a:xfrm>
            <a:off x="952491" y="1929820"/>
            <a:ext cx="11763763" cy="7965293"/>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u="sng" dirty="0">
                <a:solidFill>
                  <a:srgbClr val="0E0E0E"/>
                </a:solidFill>
              </a:rPr>
              <a:t>Architecture Details:</a:t>
            </a:r>
          </a:p>
          <a:p>
            <a:pPr>
              <a:lnSpc>
                <a:spcPct val="100000"/>
              </a:lnSpc>
              <a:spcBef>
                <a:spcPts val="0"/>
              </a:spcBef>
            </a:pPr>
            <a:r>
              <a:rPr lang="en-US" dirty="0">
                <a:solidFill>
                  <a:srgbClr val="0E0E0E"/>
                </a:solidFill>
              </a:rPr>
              <a:t>Transformer Blocks/Layers: </a:t>
            </a:r>
            <a:r>
              <a:rPr lang="en-US" b="1" dirty="0">
                <a:solidFill>
                  <a:srgbClr val="0E0E0E"/>
                </a:solidFill>
              </a:rPr>
              <a:t>6</a:t>
            </a:r>
            <a:r>
              <a:rPr lang="en-US" dirty="0">
                <a:solidFill>
                  <a:srgbClr val="0E0E0E"/>
                </a:solidFill>
              </a:rPr>
              <a:t> encoder and </a:t>
            </a:r>
            <a:r>
              <a:rPr lang="en-US" b="1" dirty="0">
                <a:solidFill>
                  <a:srgbClr val="0E0E0E"/>
                </a:solidFill>
              </a:rPr>
              <a:t>6</a:t>
            </a:r>
            <a:r>
              <a:rPr lang="en-US" dirty="0">
                <a:solidFill>
                  <a:srgbClr val="0E0E0E"/>
                </a:solidFill>
              </a:rPr>
              <a:t> decoder layers.</a:t>
            </a:r>
          </a:p>
          <a:p>
            <a:pPr>
              <a:lnSpc>
                <a:spcPct val="100000"/>
              </a:lnSpc>
              <a:spcBef>
                <a:spcPts val="0"/>
              </a:spcBef>
            </a:pPr>
            <a:r>
              <a:rPr lang="en-US" dirty="0">
                <a:solidFill>
                  <a:srgbClr val="0E0E0E"/>
                </a:solidFill>
              </a:rPr>
              <a:t>Hidden Dimension for the word embeddings: </a:t>
            </a:r>
            <a:r>
              <a:rPr lang="en-US" b="1" dirty="0">
                <a:solidFill>
                  <a:srgbClr val="0E0E0E"/>
                </a:solidFill>
              </a:rPr>
              <a:t>1024</a:t>
            </a:r>
          </a:p>
          <a:p>
            <a:pPr>
              <a:lnSpc>
                <a:spcPct val="100000"/>
              </a:lnSpc>
              <a:spcBef>
                <a:spcPts val="0"/>
              </a:spcBef>
            </a:pPr>
            <a:r>
              <a:rPr lang="en-US" dirty="0">
                <a:solidFill>
                  <a:srgbClr val="0E0E0E"/>
                </a:solidFill>
              </a:rPr>
              <a:t>Feedforward Hidden Dimension: </a:t>
            </a:r>
            <a:r>
              <a:rPr lang="en-US" b="1" dirty="0">
                <a:solidFill>
                  <a:srgbClr val="0E0E0E"/>
                </a:solidFill>
              </a:rPr>
              <a:t>4096 </a:t>
            </a:r>
            <a:r>
              <a:rPr lang="en-US" dirty="0">
                <a:solidFill>
                  <a:srgbClr val="0E0E0E"/>
                </a:solidFill>
              </a:rPr>
              <a:t>(</a:t>
            </a:r>
            <a:r>
              <a:rPr lang="en-US" dirty="0" err="1">
                <a:solidFill>
                  <a:srgbClr val="0E0E0E"/>
                </a:solidFill>
              </a:rPr>
              <a:t>ie</a:t>
            </a:r>
            <a:r>
              <a:rPr lang="en-US" dirty="0">
                <a:solidFill>
                  <a:srgbClr val="0E0E0E"/>
                </a:solidFill>
              </a:rPr>
              <a:t> a 4x expansion internally)</a:t>
            </a:r>
          </a:p>
          <a:p>
            <a:pPr>
              <a:lnSpc>
                <a:spcPct val="100000"/>
              </a:lnSpc>
              <a:spcBef>
                <a:spcPts val="0"/>
              </a:spcBef>
            </a:pPr>
            <a:r>
              <a:rPr lang="en-US" dirty="0">
                <a:solidFill>
                  <a:srgbClr val="0E0E0E"/>
                </a:solidFill>
              </a:rPr>
              <a:t>Attention Heads for multi-headed attention: </a:t>
            </a:r>
            <a:r>
              <a:rPr lang="en-US" b="1" dirty="0">
                <a:solidFill>
                  <a:srgbClr val="0E0E0E"/>
                </a:solidFill>
              </a:rPr>
              <a:t>16</a:t>
            </a:r>
          </a:p>
          <a:p>
            <a:pPr>
              <a:lnSpc>
                <a:spcPct val="100000"/>
              </a:lnSpc>
              <a:spcBef>
                <a:spcPts val="0"/>
              </a:spcBef>
            </a:pPr>
            <a:r>
              <a:rPr lang="en-US" dirty="0">
                <a:solidFill>
                  <a:srgbClr val="0E0E0E"/>
                </a:solidFill>
              </a:rPr>
              <a:t>Sequence Length: Up to 512 tokens.</a:t>
            </a:r>
          </a:p>
          <a:p>
            <a:pPr marL="0" indent="0">
              <a:lnSpc>
                <a:spcPct val="100000"/>
              </a:lnSpc>
              <a:spcBef>
                <a:spcPts val="0"/>
              </a:spcBef>
              <a:buFont typeface="Wingdings" panose="05000000000000000000" pitchFamily="2" charset="2"/>
              <a:buNone/>
            </a:pPr>
            <a:r>
              <a:rPr lang="en-US" b="1" u="sng" dirty="0">
                <a:solidFill>
                  <a:srgbClr val="0E0E0E"/>
                </a:solidFill>
              </a:rPr>
              <a:t>Total Parameters: 213 million (213M)</a:t>
            </a:r>
          </a:p>
          <a:p>
            <a:pPr marL="0" indent="0">
              <a:lnSpc>
                <a:spcPct val="100000"/>
              </a:lnSpc>
              <a:spcBef>
                <a:spcPts val="0"/>
              </a:spcBef>
              <a:buFont typeface="Wingdings" panose="05000000000000000000" pitchFamily="2" charset="2"/>
              <a:buNone/>
            </a:pPr>
            <a:endParaRPr lang="en-US" b="1" u="sng" dirty="0">
              <a:solidFill>
                <a:srgbClr val="0E0E0E"/>
              </a:solidFill>
            </a:endParaRPr>
          </a:p>
          <a:p>
            <a:pPr marL="0" indent="0">
              <a:lnSpc>
                <a:spcPct val="100000"/>
              </a:lnSpc>
              <a:spcBef>
                <a:spcPts val="0"/>
              </a:spcBef>
              <a:buFont typeface="Wingdings" panose="05000000000000000000" pitchFamily="2" charset="2"/>
              <a:buNone/>
            </a:pPr>
            <a:r>
              <a:rPr lang="en-US" u="sng" dirty="0">
                <a:solidFill>
                  <a:srgbClr val="0E0E0E"/>
                </a:solidFill>
              </a:rPr>
              <a:t>Training Details</a:t>
            </a:r>
          </a:p>
          <a:p>
            <a:pPr>
              <a:lnSpc>
                <a:spcPct val="100000"/>
              </a:lnSpc>
              <a:spcBef>
                <a:spcPts val="0"/>
              </a:spcBef>
            </a:pPr>
            <a:r>
              <a:rPr lang="en-US" dirty="0">
                <a:solidFill>
                  <a:srgbClr val="0E0E0E"/>
                </a:solidFill>
              </a:rPr>
              <a:t>Task: English to German Translation</a:t>
            </a:r>
          </a:p>
          <a:p>
            <a:pPr>
              <a:lnSpc>
                <a:spcPct val="100000"/>
              </a:lnSpc>
              <a:spcBef>
                <a:spcPts val="0"/>
              </a:spcBef>
            </a:pPr>
            <a:r>
              <a:rPr lang="en-US" dirty="0">
                <a:solidFill>
                  <a:srgbClr val="0E0E0E"/>
                </a:solidFill>
              </a:rPr>
              <a:t>Batch Size: 131,072 tokens per batch</a:t>
            </a:r>
          </a:p>
          <a:p>
            <a:pPr>
              <a:lnSpc>
                <a:spcPct val="100000"/>
              </a:lnSpc>
              <a:spcBef>
                <a:spcPts val="0"/>
              </a:spcBef>
            </a:pPr>
            <a:r>
              <a:rPr lang="en-US" dirty="0">
                <a:solidFill>
                  <a:srgbClr val="0E0E0E"/>
                </a:solidFill>
              </a:rPr>
              <a:t>Training Steps: 100 k</a:t>
            </a:r>
          </a:p>
          <a:p>
            <a:pPr>
              <a:lnSpc>
                <a:spcPct val="100000"/>
              </a:lnSpc>
              <a:spcBef>
                <a:spcPts val="0"/>
              </a:spcBef>
            </a:pPr>
            <a:r>
              <a:rPr lang="en-US" dirty="0">
                <a:solidFill>
                  <a:srgbClr val="0E0E0E"/>
                </a:solidFill>
              </a:rPr>
              <a:t>Dataset: WMT 2014 English-to-German (4.5M sentence pairs).</a:t>
            </a:r>
          </a:p>
          <a:p>
            <a:pPr marL="0" indent="0">
              <a:lnSpc>
                <a:spcPct val="100000"/>
              </a:lnSpc>
              <a:spcBef>
                <a:spcPts val="0"/>
              </a:spcBef>
              <a:buFont typeface="Wingdings" panose="05000000000000000000" pitchFamily="2" charset="2"/>
              <a:buNone/>
            </a:pPr>
            <a:r>
              <a:rPr lang="en-US" b="1" u="sng" dirty="0">
                <a:solidFill>
                  <a:srgbClr val="0E0E0E"/>
                </a:solidFill>
              </a:rPr>
              <a:t>Training Time: ~3.5 days on 8xP100 GPUs for English-to-German</a:t>
            </a:r>
          </a:p>
        </p:txBody>
      </p:sp>
      <p:pic>
        <p:nvPicPr>
          <p:cNvPr id="7" name="Picture 6">
            <a:extLst>
              <a:ext uri="{FF2B5EF4-FFF2-40B4-BE49-F238E27FC236}">
                <a16:creationId xmlns:a16="http://schemas.microsoft.com/office/drawing/2014/main" id="{15AA8211-0CED-E989-E704-D73D491CA33A}"/>
              </a:ext>
            </a:extLst>
          </p:cNvPr>
          <p:cNvPicPr>
            <a:picLocks noChangeAspect="1"/>
          </p:cNvPicPr>
          <p:nvPr/>
        </p:nvPicPr>
        <p:blipFill>
          <a:blip r:embed="rId3"/>
          <a:stretch>
            <a:fillRect/>
          </a:stretch>
        </p:blipFill>
        <p:spPr>
          <a:xfrm>
            <a:off x="11411810" y="5438049"/>
            <a:ext cx="6724873" cy="2919131"/>
          </a:xfrm>
          <a:prstGeom prst="rect">
            <a:avLst/>
          </a:prstGeom>
        </p:spPr>
      </p:pic>
      <p:pic>
        <p:nvPicPr>
          <p:cNvPr id="8" name="Picture 7">
            <a:extLst>
              <a:ext uri="{FF2B5EF4-FFF2-40B4-BE49-F238E27FC236}">
                <a16:creationId xmlns:a16="http://schemas.microsoft.com/office/drawing/2014/main" id="{17515E8F-C7E6-7C80-8DB7-171B64D8F776}"/>
              </a:ext>
            </a:extLst>
          </p:cNvPr>
          <p:cNvPicPr>
            <a:picLocks noChangeAspect="1"/>
          </p:cNvPicPr>
          <p:nvPr/>
        </p:nvPicPr>
        <p:blipFill>
          <a:blip r:embed="rId4"/>
          <a:stretch>
            <a:fillRect/>
          </a:stretch>
        </p:blipFill>
        <p:spPr>
          <a:xfrm>
            <a:off x="11427693" y="1679282"/>
            <a:ext cx="6724873" cy="2961261"/>
          </a:xfrm>
          <a:prstGeom prst="rect">
            <a:avLst/>
          </a:prstGeom>
        </p:spPr>
      </p:pic>
      <p:sp>
        <p:nvSpPr>
          <p:cNvPr id="9" name="Rectangle 8">
            <a:extLst>
              <a:ext uri="{FF2B5EF4-FFF2-40B4-BE49-F238E27FC236}">
                <a16:creationId xmlns:a16="http://schemas.microsoft.com/office/drawing/2014/main" id="{6D250565-0729-8BC6-4DDE-C3515DE25DD9}"/>
              </a:ext>
            </a:extLst>
          </p:cNvPr>
          <p:cNvSpPr/>
          <p:nvPr/>
        </p:nvSpPr>
        <p:spPr>
          <a:xfrm>
            <a:off x="11856418" y="4151430"/>
            <a:ext cx="5868558" cy="385591"/>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5A9D4B-57CA-4CE2-5D4B-809DA0C1CD78}"/>
              </a:ext>
            </a:extLst>
          </p:cNvPr>
          <p:cNvSpPr/>
          <p:nvPr/>
        </p:nvSpPr>
        <p:spPr>
          <a:xfrm>
            <a:off x="12085434" y="6804297"/>
            <a:ext cx="5385652" cy="132203"/>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BB927C-117B-7D4C-8615-E53F1F16F71F}"/>
              </a:ext>
            </a:extLst>
          </p:cNvPr>
          <p:cNvSpPr/>
          <p:nvPr/>
        </p:nvSpPr>
        <p:spPr>
          <a:xfrm>
            <a:off x="12099542" y="7705861"/>
            <a:ext cx="5385652" cy="132203"/>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94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6F1FC-3F60-C2DF-E0B5-3F6E563AB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AC0FB-8B61-B868-28C4-18F92038D8DB}"/>
              </a:ext>
            </a:extLst>
          </p:cNvPr>
          <p:cNvSpPr>
            <a:spLocks noGrp="1"/>
          </p:cNvSpPr>
          <p:nvPr>
            <p:ph type="title"/>
          </p:nvPr>
        </p:nvSpPr>
        <p:spPr/>
        <p:txBody>
          <a:bodyPr anchor="ctr"/>
          <a:lstStyle/>
          <a:p>
            <a:pPr algn="l"/>
            <a:r>
              <a:rPr lang="en-US" dirty="0">
                <a:solidFill>
                  <a:srgbClr val="000000"/>
                </a:solidFill>
              </a:rPr>
              <a:t>Composition and Task focus</a:t>
            </a:r>
            <a:endParaRPr lang="en-US" sz="4000" b="0" i="0" dirty="0">
              <a:solidFill>
                <a:srgbClr val="000000"/>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333C9507-6F2A-8ED9-36C7-49DB91A0C21A}"/>
              </a:ext>
            </a:extLst>
          </p:cNvPr>
          <p:cNvSpPr>
            <a:spLocks noGrp="1"/>
          </p:cNvSpPr>
          <p:nvPr>
            <p:ph type="body" sz="quarter" idx="10"/>
          </p:nvPr>
        </p:nvSpPr>
        <p:spPr>
          <a:xfrm>
            <a:off x="939866" y="2648278"/>
            <a:ext cx="10149892" cy="6200518"/>
          </a:xfrm>
        </p:spPr>
        <p:txBody>
          <a:bodyPr>
            <a:noAutofit/>
          </a:bodyPr>
          <a:lstStyle/>
          <a:p>
            <a:pPr marL="0" indent="0">
              <a:lnSpc>
                <a:spcPct val="100000"/>
              </a:lnSpc>
              <a:buNone/>
            </a:pPr>
            <a:r>
              <a:rPr lang="en-US" b="1" dirty="0"/>
              <a:t>This model architecture was composed of two components:</a:t>
            </a:r>
            <a:endParaRPr lang="en-US" dirty="0"/>
          </a:p>
          <a:p>
            <a:pPr marL="0" indent="0">
              <a:lnSpc>
                <a:spcPct val="100000"/>
              </a:lnSpc>
              <a:buNone/>
            </a:pPr>
            <a:r>
              <a:rPr lang="en-US" b="1" dirty="0"/>
              <a:t>An Encoder:</a:t>
            </a:r>
          </a:p>
          <a:p>
            <a:pPr marL="0">
              <a:lnSpc>
                <a:spcPct val="100000"/>
              </a:lnSpc>
              <a:spcBef>
                <a:spcPts val="0"/>
              </a:spcBef>
            </a:pPr>
            <a:r>
              <a:rPr lang="en-US" dirty="0"/>
              <a:t>Processes the input sequence all at once.</a:t>
            </a:r>
          </a:p>
          <a:p>
            <a:pPr marL="0">
              <a:lnSpc>
                <a:spcPct val="100000"/>
              </a:lnSpc>
              <a:spcBef>
                <a:spcPts val="0"/>
              </a:spcBef>
            </a:pPr>
            <a:r>
              <a:rPr lang="en-US" dirty="0"/>
              <a:t>Maps the input tokens into continuous vector representations using self-attention and feedforward layers.</a:t>
            </a:r>
          </a:p>
          <a:p>
            <a:pPr marL="0">
              <a:lnSpc>
                <a:spcPct val="100000"/>
              </a:lnSpc>
              <a:spcBef>
                <a:spcPts val="0"/>
              </a:spcBef>
            </a:pPr>
            <a:r>
              <a:rPr lang="en-US" dirty="0"/>
              <a:t>Captures contextual relationships across the entire sequence.</a:t>
            </a:r>
          </a:p>
          <a:p>
            <a:pPr marL="0">
              <a:lnSpc>
                <a:spcPct val="100000"/>
              </a:lnSpc>
              <a:spcBef>
                <a:spcPts val="0"/>
              </a:spcBef>
            </a:pPr>
            <a:r>
              <a:rPr lang="en-US" dirty="0"/>
              <a:t>Used in tasks like text classification and feature extraction.</a:t>
            </a:r>
          </a:p>
          <a:p>
            <a:pPr marL="0" indent="0">
              <a:lnSpc>
                <a:spcPct val="100000"/>
              </a:lnSpc>
              <a:buNone/>
            </a:pPr>
            <a:r>
              <a:rPr lang="en-US" b="1" dirty="0"/>
              <a:t>A Decoder:</a:t>
            </a:r>
            <a:endParaRPr lang="en-US" dirty="0"/>
          </a:p>
          <a:p>
            <a:pPr>
              <a:lnSpc>
                <a:spcPct val="100000"/>
              </a:lnSpc>
              <a:spcBef>
                <a:spcPts val="0"/>
              </a:spcBef>
            </a:pPr>
            <a:r>
              <a:rPr lang="en-US" dirty="0"/>
              <a:t>Generates output tokens one by one in an autoregressive manner.</a:t>
            </a:r>
          </a:p>
          <a:p>
            <a:pPr>
              <a:lnSpc>
                <a:spcPct val="100000"/>
              </a:lnSpc>
              <a:spcBef>
                <a:spcPts val="0"/>
              </a:spcBef>
            </a:pPr>
            <a:r>
              <a:rPr lang="en-US" dirty="0"/>
              <a:t>Attends to both the encoder’s output and previously generated tokens using masked self-attention.</a:t>
            </a:r>
          </a:p>
          <a:p>
            <a:pPr>
              <a:lnSpc>
                <a:spcPct val="100000"/>
              </a:lnSpc>
              <a:spcBef>
                <a:spcPts val="0"/>
              </a:spcBef>
            </a:pPr>
            <a:r>
              <a:rPr lang="en-US" dirty="0"/>
              <a:t>Produces meaningful sequences based on learned patterns (e.g., translation, text generation).</a:t>
            </a:r>
          </a:p>
          <a:p>
            <a:pPr>
              <a:lnSpc>
                <a:spcPct val="100000"/>
              </a:lnSpc>
              <a:spcBef>
                <a:spcPts val="0"/>
              </a:spcBef>
            </a:pPr>
            <a:endParaRPr lang="en-US" dirty="0"/>
          </a:p>
          <a:p>
            <a:pPr marL="0" indent="0">
              <a:lnSpc>
                <a:spcPct val="100000"/>
              </a:lnSpc>
              <a:spcBef>
                <a:spcPts val="0"/>
              </a:spcBef>
              <a:buNone/>
            </a:pPr>
            <a:endParaRPr lang="en-US" dirty="0"/>
          </a:p>
          <a:p>
            <a:pPr marL="0" indent="0">
              <a:lnSpc>
                <a:spcPct val="100000"/>
              </a:lnSpc>
              <a:spcBef>
                <a:spcPts val="0"/>
              </a:spcBef>
              <a:buNone/>
            </a:pPr>
            <a:r>
              <a:rPr lang="en-US" i="1" dirty="0"/>
              <a:t>But do we always need both components? </a:t>
            </a:r>
          </a:p>
          <a:p>
            <a:pPr marL="0" indent="0" algn="l">
              <a:lnSpc>
                <a:spcPct val="100000"/>
              </a:lnSpc>
              <a:spcBef>
                <a:spcPts val="0"/>
              </a:spcBef>
              <a:buNone/>
            </a:pPr>
            <a:endParaRPr lang="en-US" dirty="0">
              <a:solidFill>
                <a:srgbClr val="0E0E0E"/>
              </a:solidFill>
            </a:endParaRPr>
          </a:p>
        </p:txBody>
      </p:sp>
      <p:pic>
        <p:nvPicPr>
          <p:cNvPr id="4" name="Picture 3">
            <a:extLst>
              <a:ext uri="{FF2B5EF4-FFF2-40B4-BE49-F238E27FC236}">
                <a16:creationId xmlns:a16="http://schemas.microsoft.com/office/drawing/2014/main" id="{97A0AB89-F02A-EBBA-E081-2510FBB63A78}"/>
              </a:ext>
            </a:extLst>
          </p:cNvPr>
          <p:cNvPicPr>
            <a:picLocks noChangeAspect="1"/>
          </p:cNvPicPr>
          <p:nvPr/>
        </p:nvPicPr>
        <p:blipFill>
          <a:blip r:embed="rId3"/>
          <a:srcRect l="22134" r="22602" b="13242"/>
          <a:stretch/>
        </p:blipFill>
        <p:spPr>
          <a:xfrm>
            <a:off x="12555864" y="1203200"/>
            <a:ext cx="4373233" cy="6750548"/>
          </a:xfrm>
          <a:prstGeom prst="rect">
            <a:avLst/>
          </a:prstGeom>
        </p:spPr>
      </p:pic>
      <p:sp>
        <p:nvSpPr>
          <p:cNvPr id="5" name="Rectangle 4">
            <a:extLst>
              <a:ext uri="{FF2B5EF4-FFF2-40B4-BE49-F238E27FC236}">
                <a16:creationId xmlns:a16="http://schemas.microsoft.com/office/drawing/2014/main" id="{33BE1BB6-4B12-800B-12E0-0F762A109FE1}"/>
              </a:ext>
            </a:extLst>
          </p:cNvPr>
          <p:cNvSpPr/>
          <p:nvPr/>
        </p:nvSpPr>
        <p:spPr>
          <a:xfrm>
            <a:off x="12555864" y="3062176"/>
            <a:ext cx="2180862" cy="4521495"/>
          </a:xfrm>
          <a:prstGeom prst="rect">
            <a:avLst/>
          </a:prstGeom>
          <a:solidFill>
            <a:srgbClr val="76B9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r>
              <a:rPr lang="en-US" sz="3600" b="1" dirty="0">
                <a:solidFill>
                  <a:schemeClr val="tx1"/>
                </a:solidFill>
              </a:rPr>
              <a:t>Encoder</a:t>
            </a:r>
          </a:p>
        </p:txBody>
      </p:sp>
      <p:sp>
        <p:nvSpPr>
          <p:cNvPr id="6" name="Rectangle 5">
            <a:extLst>
              <a:ext uri="{FF2B5EF4-FFF2-40B4-BE49-F238E27FC236}">
                <a16:creationId xmlns:a16="http://schemas.microsoft.com/office/drawing/2014/main" id="{AA53E01B-B135-60D8-2FDC-A8FCFEC4AE3B}"/>
              </a:ext>
            </a:extLst>
          </p:cNvPr>
          <p:cNvSpPr/>
          <p:nvPr/>
        </p:nvSpPr>
        <p:spPr>
          <a:xfrm>
            <a:off x="14748235" y="1396409"/>
            <a:ext cx="2180862" cy="6173972"/>
          </a:xfrm>
          <a:prstGeom prst="rect">
            <a:avLst/>
          </a:prstGeom>
          <a:solidFill>
            <a:schemeClr val="accent4">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r>
              <a:rPr lang="en-US" sz="3600" b="1" dirty="0">
                <a:solidFill>
                  <a:schemeClr val="tx1"/>
                </a:solidFill>
              </a:rPr>
              <a:t>Decoder</a:t>
            </a:r>
          </a:p>
        </p:txBody>
      </p:sp>
    </p:spTree>
    <p:extLst>
      <p:ext uri="{BB962C8B-B14F-4D97-AF65-F5344CB8AC3E}">
        <p14:creationId xmlns:p14="http://schemas.microsoft.com/office/powerpoint/2010/main" val="256351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DC4B786-7968-1EF5-7484-34015562419E}"/>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D1065DE8-5711-8E30-CD79-FD481897553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Encoder only Models</a:t>
            </a:r>
          </a:p>
        </p:txBody>
      </p:sp>
    </p:spTree>
    <p:extLst>
      <p:ext uri="{BB962C8B-B14F-4D97-AF65-F5344CB8AC3E}">
        <p14:creationId xmlns:p14="http://schemas.microsoft.com/office/powerpoint/2010/main" val="406471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F6EC-4467-453A-EE5A-3AF16B917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570D2-6715-8E9D-B65E-58C4B00C76CC}"/>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Splitting the Transformer – BERT/Embeddings</a:t>
            </a:r>
          </a:p>
        </p:txBody>
      </p:sp>
      <p:sp>
        <p:nvSpPr>
          <p:cNvPr id="3" name="Text Placeholder 2">
            <a:extLst>
              <a:ext uri="{FF2B5EF4-FFF2-40B4-BE49-F238E27FC236}">
                <a16:creationId xmlns:a16="http://schemas.microsoft.com/office/drawing/2014/main" id="{75CDF052-91D7-93F2-E5D0-A94C73873E99}"/>
              </a:ext>
            </a:extLst>
          </p:cNvPr>
          <p:cNvSpPr>
            <a:spLocks noGrp="1"/>
          </p:cNvSpPr>
          <p:nvPr>
            <p:ph type="body" sz="quarter" idx="10"/>
          </p:nvPr>
        </p:nvSpPr>
        <p:spPr>
          <a:xfrm>
            <a:off x="1060004" y="2054190"/>
            <a:ext cx="10433791" cy="6200518"/>
          </a:xfrm>
        </p:spPr>
        <p:txBody>
          <a:bodyPr>
            <a:noAutofit/>
          </a:bodyPr>
          <a:lstStyle/>
          <a:p>
            <a:pPr marL="0" indent="0">
              <a:lnSpc>
                <a:spcPct val="100000"/>
              </a:lnSpc>
              <a:spcBef>
                <a:spcPts val="0"/>
              </a:spcBef>
              <a:buNone/>
            </a:pPr>
            <a:r>
              <a:rPr lang="en-US" sz="2000" dirty="0"/>
              <a:t>If we focus on just the encoder side of the original transformer, we end up with the </a:t>
            </a:r>
            <a:r>
              <a:rPr lang="en-US" sz="2000" b="1" dirty="0"/>
              <a:t>B</a:t>
            </a:r>
            <a:r>
              <a:rPr lang="en-US" sz="2000" dirty="0"/>
              <a:t>idirectional </a:t>
            </a:r>
            <a:r>
              <a:rPr lang="en-US" sz="2000" b="1" dirty="0"/>
              <a:t>E</a:t>
            </a:r>
            <a:r>
              <a:rPr lang="en-US" sz="2000" dirty="0"/>
              <a:t>ncoder </a:t>
            </a:r>
            <a:r>
              <a:rPr lang="en-US" sz="2000" b="1" dirty="0"/>
              <a:t>R</a:t>
            </a:r>
            <a:r>
              <a:rPr lang="en-US" sz="2000" dirty="0"/>
              <a:t>epresentations from </a:t>
            </a:r>
            <a:r>
              <a:rPr lang="en-US" sz="2000" b="1" dirty="0"/>
              <a:t>T</a:t>
            </a:r>
            <a:r>
              <a:rPr lang="en-US" sz="2000" dirty="0"/>
              <a:t>ransformers. Unlike the original Transformer (which was designed for seq-to-seq tasks like translation), BERT </a:t>
            </a:r>
            <a:r>
              <a:rPr lang="en-US" sz="2000" b="1" dirty="0"/>
              <a:t>focuses on deep bidirectional context learning</a:t>
            </a:r>
            <a:r>
              <a:rPr lang="en-US" sz="2000" dirty="0"/>
              <a:t>.</a:t>
            </a:r>
          </a:p>
          <a:p>
            <a:pPr marL="0" indent="0">
              <a:lnSpc>
                <a:spcPct val="100000"/>
              </a:lnSpc>
              <a:spcBef>
                <a:spcPts val="0"/>
              </a:spcBef>
              <a:buNone/>
            </a:pPr>
            <a:endParaRPr lang="en-US" sz="2000" dirty="0"/>
          </a:p>
          <a:p>
            <a:pPr marL="0" indent="0">
              <a:lnSpc>
                <a:spcPct val="100000"/>
              </a:lnSpc>
              <a:spcBef>
                <a:spcPts val="0"/>
              </a:spcBef>
              <a:buNone/>
            </a:pPr>
            <a:r>
              <a:rPr lang="en-US" sz="2000" b="1" dirty="0"/>
              <a:t>What Happens When We Keep Only the Encoder?</a:t>
            </a:r>
          </a:p>
          <a:p>
            <a:pPr>
              <a:lnSpc>
                <a:spcPct val="100000"/>
              </a:lnSpc>
              <a:spcBef>
                <a:spcPts val="0"/>
              </a:spcBef>
            </a:pPr>
            <a:r>
              <a:rPr lang="en-US" sz="2000" dirty="0"/>
              <a:t>The model </a:t>
            </a:r>
            <a:r>
              <a:rPr lang="en-US" sz="2000" b="1" dirty="0"/>
              <a:t>processes all tokens simultaneously</a:t>
            </a:r>
            <a:r>
              <a:rPr lang="en-US" sz="2000" dirty="0"/>
              <a:t>, rather than autoregressively generating output token-by-token.</a:t>
            </a:r>
          </a:p>
          <a:p>
            <a:pPr>
              <a:lnSpc>
                <a:spcPct val="100000"/>
              </a:lnSpc>
              <a:spcBef>
                <a:spcPts val="0"/>
              </a:spcBef>
            </a:pPr>
            <a:r>
              <a:rPr lang="en-US" sz="2000" dirty="0"/>
              <a:t>Instead of predicting the next token, BERT learns </a:t>
            </a:r>
            <a:r>
              <a:rPr lang="en-US" sz="2000" b="1" dirty="0"/>
              <a:t>contextual embeddings</a:t>
            </a:r>
            <a:r>
              <a:rPr lang="en-US" sz="2000" dirty="0"/>
              <a:t> using </a:t>
            </a:r>
            <a:r>
              <a:rPr lang="en-US" sz="2000" b="1" dirty="0"/>
              <a:t>masked language modeling (MLM)</a:t>
            </a:r>
            <a:r>
              <a:rPr lang="en-US" sz="2000" dirty="0"/>
              <a:t>.</a:t>
            </a:r>
          </a:p>
          <a:p>
            <a:pPr>
              <a:lnSpc>
                <a:spcPct val="100000"/>
              </a:lnSpc>
              <a:spcBef>
                <a:spcPts val="0"/>
              </a:spcBef>
            </a:pPr>
            <a:r>
              <a:rPr lang="en-US" sz="2000" b="1" dirty="0"/>
              <a:t>No autoregressive decoding</a:t>
            </a:r>
            <a:r>
              <a:rPr lang="en-US" sz="2000" dirty="0"/>
              <a:t>, making it ideal for feature extraction rather than generation.</a:t>
            </a:r>
          </a:p>
          <a:p>
            <a:pPr marL="0" indent="0">
              <a:lnSpc>
                <a:spcPct val="100000"/>
              </a:lnSpc>
              <a:spcBef>
                <a:spcPts val="0"/>
              </a:spcBef>
              <a:buNone/>
            </a:pPr>
            <a:endParaRPr lang="en-US" sz="2000" dirty="0"/>
          </a:p>
          <a:p>
            <a:pPr marL="0" indent="0">
              <a:lnSpc>
                <a:spcPct val="100000"/>
              </a:lnSpc>
              <a:spcBef>
                <a:spcPts val="0"/>
              </a:spcBef>
              <a:buNone/>
            </a:pPr>
            <a:r>
              <a:rPr lang="en-US" sz="2000" b="1" dirty="0"/>
              <a:t>How Encoder Embeddings Work</a:t>
            </a:r>
          </a:p>
          <a:p>
            <a:pPr>
              <a:lnSpc>
                <a:spcPct val="100000"/>
              </a:lnSpc>
              <a:spcBef>
                <a:spcPts val="0"/>
              </a:spcBef>
            </a:pPr>
            <a:r>
              <a:rPr lang="en-US" sz="2000" b="1" dirty="0"/>
              <a:t>Token Embeddings</a:t>
            </a:r>
            <a:r>
              <a:rPr lang="en-US" sz="2000" dirty="0"/>
              <a:t>: Each token is mapped to a high-dimensional contextualized vector.</a:t>
            </a:r>
          </a:p>
          <a:p>
            <a:pPr>
              <a:lnSpc>
                <a:spcPct val="100000"/>
              </a:lnSpc>
              <a:spcBef>
                <a:spcPts val="0"/>
              </a:spcBef>
            </a:pPr>
            <a:r>
              <a:rPr lang="en-US" sz="2000" b="1" dirty="0"/>
              <a:t>[CLS] Token</a:t>
            </a:r>
            <a:r>
              <a:rPr lang="en-US" sz="2000" dirty="0"/>
              <a:t>: Represents a fixed-length sentence embedding, useful for tasks like classification or retrieval.</a:t>
            </a:r>
          </a:p>
          <a:p>
            <a:pPr>
              <a:lnSpc>
                <a:spcPct val="100000"/>
              </a:lnSpc>
              <a:spcBef>
                <a:spcPts val="0"/>
              </a:spcBef>
            </a:pPr>
            <a:r>
              <a:rPr lang="en-US" sz="2000" b="1" dirty="0"/>
              <a:t>Layer-wise Representations</a:t>
            </a:r>
            <a:r>
              <a:rPr lang="en-US" sz="2000" dirty="0"/>
              <a:t>: Embeddings can be extracted from different encoder layers depending on the task.</a:t>
            </a:r>
          </a:p>
          <a:p>
            <a:pPr marL="0" indent="0" algn="l">
              <a:lnSpc>
                <a:spcPct val="100000"/>
              </a:lnSpc>
              <a:spcBef>
                <a:spcPts val="0"/>
              </a:spcBef>
              <a:buNone/>
            </a:pPr>
            <a:endParaRPr lang="en-US" sz="2000" dirty="0">
              <a:solidFill>
                <a:srgbClr val="0E0E0E"/>
              </a:solidFill>
            </a:endParaRPr>
          </a:p>
        </p:txBody>
      </p:sp>
      <p:pic>
        <p:nvPicPr>
          <p:cNvPr id="5" name="Picture 4">
            <a:extLst>
              <a:ext uri="{FF2B5EF4-FFF2-40B4-BE49-F238E27FC236}">
                <a16:creationId xmlns:a16="http://schemas.microsoft.com/office/drawing/2014/main" id="{2753599B-53EF-676E-DAFD-6E4359315162}"/>
              </a:ext>
            </a:extLst>
          </p:cNvPr>
          <p:cNvPicPr>
            <a:picLocks noChangeAspect="1"/>
          </p:cNvPicPr>
          <p:nvPr/>
        </p:nvPicPr>
        <p:blipFill>
          <a:blip r:embed="rId3"/>
          <a:stretch>
            <a:fillRect/>
          </a:stretch>
        </p:blipFill>
        <p:spPr>
          <a:xfrm>
            <a:off x="11050578" y="6422067"/>
            <a:ext cx="6985687" cy="2221430"/>
          </a:xfrm>
          <a:prstGeom prst="rect">
            <a:avLst/>
          </a:prstGeom>
        </p:spPr>
      </p:pic>
      <p:pic>
        <p:nvPicPr>
          <p:cNvPr id="7" name="Picture 6">
            <a:extLst>
              <a:ext uri="{FF2B5EF4-FFF2-40B4-BE49-F238E27FC236}">
                <a16:creationId xmlns:a16="http://schemas.microsoft.com/office/drawing/2014/main" id="{34815348-1B53-1063-A539-30994BBC9D05}"/>
              </a:ext>
            </a:extLst>
          </p:cNvPr>
          <p:cNvPicPr>
            <a:picLocks noChangeAspect="1"/>
          </p:cNvPicPr>
          <p:nvPr/>
        </p:nvPicPr>
        <p:blipFill>
          <a:blip r:embed="rId4"/>
          <a:stretch>
            <a:fillRect/>
          </a:stretch>
        </p:blipFill>
        <p:spPr>
          <a:xfrm>
            <a:off x="12701283" y="2054190"/>
            <a:ext cx="4526713" cy="3993077"/>
          </a:xfrm>
          <a:prstGeom prst="rect">
            <a:avLst/>
          </a:prstGeom>
        </p:spPr>
      </p:pic>
    </p:spTree>
    <p:extLst>
      <p:ext uri="{BB962C8B-B14F-4D97-AF65-F5344CB8AC3E}">
        <p14:creationId xmlns:p14="http://schemas.microsoft.com/office/powerpoint/2010/main" val="73357683"/>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75C4F-A47E-43D2-BFD1-4356AF53CF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92A668-39CF-4629-AE29-EEAB168A0D86}">
  <ds:schemaRefs>
    <ds:schemaRef ds:uri="http://schemas.microsoft.com/sharepoint/v3/contenttype/forms"/>
  </ds:schemaRefs>
</ds:datastoreItem>
</file>

<file path=customXml/itemProps3.xml><?xml version="1.0" encoding="utf-8"?>
<ds:datastoreItem xmlns:ds="http://schemas.openxmlformats.org/officeDocument/2006/customXml" ds:itemID="{48F883E6-BD04-444E-86AE-EBA9EBACC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103297</TotalTime>
  <Words>3346</Words>
  <Application>Microsoft Office PowerPoint</Application>
  <PresentationFormat>Custom</PresentationFormat>
  <Paragraphs>329</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Main</vt:lpstr>
      <vt:lpstr>Lecture 4.1 - LLM Architecture Variants </vt:lpstr>
      <vt:lpstr>PowerPoint Presentation</vt:lpstr>
      <vt:lpstr>This lecture</vt:lpstr>
      <vt:lpstr>Review of the original Transformer </vt:lpstr>
      <vt:lpstr>Recap: The Original Transformer </vt:lpstr>
      <vt:lpstr>Breakthrough innovation </vt:lpstr>
      <vt:lpstr>Composition and Task focus</vt:lpstr>
      <vt:lpstr>Encoder only Models</vt:lpstr>
      <vt:lpstr>Splitting the Transformer – BERT/Embeddings</vt:lpstr>
      <vt:lpstr>Training Encoder Models - BERT</vt:lpstr>
      <vt:lpstr>Evolution of BERT models</vt:lpstr>
      <vt:lpstr>SBERT and Cross-Encoder Models</vt:lpstr>
      <vt:lpstr>SBERT and Cross-Encoder Models</vt:lpstr>
      <vt:lpstr>Decoder only Models</vt:lpstr>
      <vt:lpstr>Splitting the Transformer – Autoregressive  </vt:lpstr>
      <vt:lpstr>GPT and the Decoder Models</vt:lpstr>
      <vt:lpstr>Evolution of Decoder Models</vt:lpstr>
      <vt:lpstr>Dominance of Decoder Models</vt:lpstr>
      <vt:lpstr>Encoder-decoder models </vt:lpstr>
      <vt:lpstr>Evolving the Original Transformer Model</vt:lpstr>
      <vt:lpstr>T5 (Text-to-Text Transfer Transformer) and Seq2Seq Models</vt:lpstr>
      <vt:lpstr>New Variants</vt:lpstr>
      <vt:lpstr>Beyond the Transformer – Mixture-of-Experts</vt:lpstr>
      <vt:lpstr>Beyond the Transformer – Multimodal</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429</cp:revision>
  <dcterms:created xsi:type="dcterms:W3CDTF">2023-02-16T22:53:10Z</dcterms:created>
  <dcterms:modified xsi:type="dcterms:W3CDTF">2025-02-07T18:43:49Z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