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handoutMasterIdLst>
    <p:handoutMasterId r:id="rId23"/>
  </p:handoutMasterIdLst>
  <p:sldIdLst>
    <p:sldId id="276" r:id="rId5"/>
    <p:sldId id="263" r:id="rId6"/>
    <p:sldId id="277" r:id="rId7"/>
    <p:sldId id="278" r:id="rId8"/>
    <p:sldId id="369" r:id="rId9"/>
    <p:sldId id="374" r:id="rId10"/>
    <p:sldId id="375" r:id="rId11"/>
    <p:sldId id="370" r:id="rId12"/>
    <p:sldId id="371" r:id="rId13"/>
    <p:sldId id="376" r:id="rId14"/>
    <p:sldId id="377" r:id="rId15"/>
    <p:sldId id="372" r:id="rId16"/>
    <p:sldId id="373" r:id="rId17"/>
    <p:sldId id="378" r:id="rId18"/>
    <p:sldId id="379" r:id="rId19"/>
    <p:sldId id="307" r:id="rId20"/>
    <p:sldId id="259" r:id="rId21"/>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4F8"/>
    <a:srgbClr val="76B900"/>
    <a:srgbClr val="3C3C3C"/>
    <a:srgbClr val="5E5E5E"/>
    <a:srgbClr val="2E2E2E"/>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75FB2-8E83-7833-E9F4-40E161D04E6B}" v="1" dt="2025-02-07T18:44:00.664"/>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0357" autoAdjust="0"/>
  </p:normalViewPr>
  <p:slideViewPr>
    <p:cSldViewPr snapToGrid="0">
      <p:cViewPr varScale="1">
        <p:scale>
          <a:sx n="88" d="100"/>
          <a:sy n="88" d="100"/>
        </p:scale>
        <p:origin x="1440" y="200"/>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nvidia.com::68c73667-b054-4751-86c2-2fef667112d9" providerId="AD" clId="Web-{22775FB2-8E83-7833-E9F4-40E161D04E6B}"/>
    <pc:docChg chg="modSld">
      <pc:chgData name="Joe Bungo" userId="S::jbungo@nvidia.com::68c73667-b054-4751-86c2-2fef667112d9" providerId="AD" clId="Web-{22775FB2-8E83-7833-E9F4-40E161D04E6B}" dt="2025-02-07T18:44:00.664" v="0" actId="20577"/>
      <pc:docMkLst>
        <pc:docMk/>
      </pc:docMkLst>
      <pc:sldChg chg="modSp">
        <pc:chgData name="Joe Bungo" userId="S::jbungo@nvidia.com::68c73667-b054-4751-86c2-2fef667112d9" providerId="AD" clId="Web-{22775FB2-8E83-7833-E9F4-40E161D04E6B}" dt="2025-02-07T18:44:00.664" v="0" actId="20577"/>
        <pc:sldMkLst>
          <pc:docMk/>
          <pc:sldMk cId="809099762" sldId="276"/>
        </pc:sldMkLst>
        <pc:spChg chg="mod">
          <ac:chgData name="Joe Bungo" userId="S::jbungo@nvidia.com::68c73667-b054-4751-86c2-2fef667112d9" providerId="AD" clId="Web-{22775FB2-8E83-7833-E9F4-40E161D04E6B}" dt="2025-02-07T18:44:00.664" v="0" actId="20577"/>
          <ac:spMkLst>
            <pc:docMk/>
            <pc:sldMk cId="809099762" sldId="276"/>
            <ac:spMk id="44" creationId="{4EBA068B-2FF1-FB89-2F1F-2626FDA6AC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2/7/2025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7C31F1A6-05A8-3456-7744-5936095CCD3C}"/>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6EC08A60-834E-540E-9673-BA3A67C4805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www.lesswrong.com</a:t>
            </a:r>
            <a:r>
              <a:rPr lang="en-US" dirty="0"/>
              <a:t>/posts/midXmMb2Xg37F2Kgn/new-scaling-laws-for-large-language-models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E6A28AB4-EB4B-CB71-0885-019509B4999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75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A6E5A67A-568C-3F60-C883-E89BF7E352FA}"/>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676149F-A380-C63B-2000-92075942733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89AB05F8-F26A-2282-2372-844B6B2203B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105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2586F6B-CC1F-AC2F-D466-2D1FE702F15C}"/>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91215ABD-2E62-A8DB-6DC4-1FA61A1AAC2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FAFE7EB6-AD99-19B4-61A3-6D2A77797BC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469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18F5FAA9-80F1-09B9-E9ED-C9950DFA09AB}"/>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43FC8891-FEBC-436C-4981-3E3165E504C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/pdf/2005.14165</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769906D5-E2CA-42FB-D78C-0BE9F60647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765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D4FECB53-3B14-CF85-C52E-2087BB6F92C5}"/>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D0747D4-8942-79DF-6CEE-973DC3FD5C8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/pdf/2304.15004</a:t>
            </a:r>
            <a:endParaRPr dirty="0"/>
          </a:p>
        </p:txBody>
      </p:sp>
      <p:sp>
        <p:nvSpPr>
          <p:cNvPr id="104" name="Google Shape;104;p2:notes">
            <a:extLst>
              <a:ext uri="{FF2B5EF4-FFF2-40B4-BE49-F238E27FC236}">
                <a16:creationId xmlns:a16="http://schemas.microsoft.com/office/drawing/2014/main" id="{0D800B4F-FAB7-EDE0-793E-2FB847E4A5D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30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4AC782E-96D6-1E85-50A6-2DCDBEE7A33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EB10D403-D307-49D9-1509-982B9441362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https://en.wikipedia.org/wiki/Moore%27s_law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https://biology-forums.com/index.php?PHPSESSID=vqlqkgtfk0l7uq5jpebqgmh8l2;action=gallery;sa=view;id=1107</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745D5D30-0E26-25AB-361F-4B224C85F3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949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9E8DC09C-7950-69FE-332D-2A2DFD3DDCFC}"/>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24121F7E-C1A1-1DEE-35A2-C339520424A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https://arxiv.org/pdf/2001.08361</a:t>
            </a:r>
            <a:endParaRPr dirty="0"/>
          </a:p>
        </p:txBody>
      </p:sp>
      <p:sp>
        <p:nvSpPr>
          <p:cNvPr id="104" name="Google Shape;104;p2:notes">
            <a:extLst>
              <a:ext uri="{FF2B5EF4-FFF2-40B4-BE49-F238E27FC236}">
                <a16:creationId xmlns:a16="http://schemas.microsoft.com/office/drawing/2014/main" id="{A5E6371C-9236-F687-3F8F-56D1CBB2AC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14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2E19FCA5-7EBB-4CD4-C23E-84F92A674C2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752204D-6FA9-FE89-0B1F-9AF8F9E361D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https://www.reddit.com/r/singularity/comments/1f7xds5/important_to_zoom_out/</a:t>
            </a:r>
            <a:endParaRPr dirty="0"/>
          </a:p>
        </p:txBody>
      </p:sp>
      <p:sp>
        <p:nvSpPr>
          <p:cNvPr id="104" name="Google Shape;104;p2:notes">
            <a:extLst>
              <a:ext uri="{FF2B5EF4-FFF2-40B4-BE49-F238E27FC236}">
                <a16:creationId xmlns:a16="http://schemas.microsoft.com/office/drawing/2014/main" id="{1C2C2D01-59DF-892A-2647-A7B26F3052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88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ECB13814-09C0-6EEE-59AF-AB76C385F088}"/>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44B318F1-2648-FBF7-F1C8-5B103CC1BA1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A207596F-038E-17C7-AABA-434E1B747B9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21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D16B4833-BBE5-FE75-893A-F8F99229322B}"/>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F10AA51A-BFCD-7B63-8E63-76675C635EC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695AEA45-2985-BE89-F7D0-08EB20B665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4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FC4ECB98-70E9-629A-0F4B-37942635ACC8}"/>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C3386272-6DA7-38AA-579D-F40E67DEB0A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www.threads.net</a:t>
            </a:r>
            <a:r>
              <a:rPr lang="en-US" dirty="0"/>
              <a:t>/@</a:t>
            </a:r>
            <a:r>
              <a:rPr lang="en-US" dirty="0" err="1"/>
              <a:t>aiatmeta</a:t>
            </a:r>
            <a:r>
              <a:rPr lang="en-US" dirty="0"/>
              <a:t>/post/C56cxcyP4iH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ollama.com</a:t>
            </a:r>
            <a:r>
              <a:rPr lang="en-US" dirty="0"/>
              <a:t>/library/llama3.1</a:t>
            </a:r>
            <a:endParaRPr dirty="0"/>
          </a:p>
        </p:txBody>
      </p:sp>
      <p:sp>
        <p:nvSpPr>
          <p:cNvPr id="104" name="Google Shape;104;p2:notes">
            <a:extLst>
              <a:ext uri="{FF2B5EF4-FFF2-40B4-BE49-F238E27FC236}">
                <a16:creationId xmlns:a16="http://schemas.microsoft.com/office/drawing/2014/main" id="{227E1F3F-1568-D1BC-9E8B-4AF610727B5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308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a:xfrm>
            <a:off x="863607" y="4219047"/>
            <a:ext cx="11362252" cy="3581400"/>
          </a:xfrm>
        </p:spPr>
        <p:txBody>
          <a:bodyPr>
            <a:normAutofit/>
          </a:bodyPr>
          <a:lstStyle/>
          <a:p>
            <a:r>
              <a:rPr lang="en-US">
                <a:latin typeface="Arial"/>
                <a:cs typeface="Arial"/>
              </a:rPr>
              <a:t>Lecture 4.2 - Scaling Laws in </a:t>
            </a:r>
            <a:r>
              <a:rPr lang="en-US" dirty="0">
                <a:latin typeface="Arial"/>
                <a:cs typeface="Arial"/>
              </a:rPr>
              <a:t>Training LLMs</a:t>
            </a:r>
          </a:p>
        </p:txBody>
      </p:sp>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065D5AD-F032-41A8-93BE-4B4566F70FD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5A8A0946-3322-8749-579B-F18A6FFC7819}"/>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Compute-Optimal Training – Llama 3</a:t>
            </a:r>
            <a:endParaRPr dirty="0">
              <a:latin typeface="+mn-lt"/>
            </a:endParaRPr>
          </a:p>
        </p:txBody>
      </p:sp>
      <p:sp>
        <p:nvSpPr>
          <p:cNvPr id="107" name="Google Shape;107;p15">
            <a:extLst>
              <a:ext uri="{FF2B5EF4-FFF2-40B4-BE49-F238E27FC236}">
                <a16:creationId xmlns:a16="http://schemas.microsoft.com/office/drawing/2014/main" id="{1F949518-6DE1-D0FE-94A2-B6219793F0EF}"/>
              </a:ext>
            </a:extLst>
          </p:cNvPr>
          <p:cNvSpPr txBox="1">
            <a:spLocks noGrp="1"/>
          </p:cNvSpPr>
          <p:nvPr>
            <p:ph type="body" sz="quarter" idx="10"/>
          </p:nvPr>
        </p:nvSpPr>
        <p:spPr>
          <a:xfrm>
            <a:off x="1155696" y="2107026"/>
            <a:ext cx="10397676" cy="7985936"/>
          </a:xfrm>
          <a:prstGeom prst="rect">
            <a:avLst/>
          </a:prstGeom>
          <a:noFill/>
          <a:ln>
            <a:noFill/>
          </a:ln>
        </p:spPr>
        <p:txBody>
          <a:bodyPr spcFirstLastPara="1" vert="horz" wrap="square" lIns="137138" tIns="68550" rIns="137138" bIns="68550" rtlCol="0" anchor="t" anchorCtr="0">
            <a:noAutofit/>
          </a:bodyPr>
          <a:lstStyle/>
          <a:p>
            <a:pPr marL="0" indent="0">
              <a:lnSpc>
                <a:spcPct val="100000"/>
              </a:lnSpc>
              <a:spcBef>
                <a:spcPts val="0"/>
              </a:spcBef>
              <a:buNone/>
            </a:pPr>
            <a:r>
              <a:rPr lang="en-US" sz="1800" b="1" dirty="0"/>
              <a:t>What Makes a Model Compute-Optimal?</a:t>
            </a:r>
            <a:br>
              <a:rPr lang="en-US" sz="1800" dirty="0"/>
            </a:br>
            <a:r>
              <a:rPr lang="en-US" sz="1800" dirty="0"/>
              <a:t>A compute-optimal model is one that balances parameter count and training steps within a fixed compute budget. Instead of focusing purely on increasing model size, the goal is to maximize learning efficiency by properly scaling both model parameters and training data.</a:t>
            </a:r>
          </a:p>
          <a:p>
            <a:pPr marL="0" indent="0">
              <a:lnSpc>
                <a:spcPct val="100000"/>
              </a:lnSpc>
              <a:spcBef>
                <a:spcPts val="0"/>
              </a:spcBef>
              <a:buNone/>
            </a:pPr>
            <a:endParaRPr lang="en-US" sz="1800" b="1" dirty="0"/>
          </a:p>
          <a:p>
            <a:pPr marL="0" indent="0">
              <a:lnSpc>
                <a:spcPct val="100000"/>
              </a:lnSpc>
              <a:spcBef>
                <a:spcPts val="0"/>
              </a:spcBef>
              <a:buNone/>
            </a:pPr>
            <a:r>
              <a:rPr lang="en-US" sz="1800" b="1" dirty="0"/>
              <a:t>The Shift in Scaling – </a:t>
            </a:r>
            <a:r>
              <a:rPr lang="en-US" sz="1800" b="1" dirty="0" err="1"/>
              <a:t>LLaMA</a:t>
            </a:r>
            <a:r>
              <a:rPr lang="en-US" sz="1800" b="1" dirty="0"/>
              <a:t> 3’s Approach</a:t>
            </a:r>
            <a:br>
              <a:rPr lang="en-US" sz="1800" dirty="0"/>
            </a:br>
            <a:r>
              <a:rPr lang="en-US" sz="1800" dirty="0"/>
              <a:t>Historically, model scaling focused on increasing parameter count, but recent research—including Meta’s </a:t>
            </a:r>
            <a:r>
              <a:rPr lang="en-US" sz="1800" dirty="0" err="1"/>
              <a:t>LLaMA</a:t>
            </a:r>
            <a:r>
              <a:rPr lang="en-US" sz="1800" dirty="0"/>
              <a:t> 3—suggests that token count (training data) plays a much bigger role in improving performance.</a:t>
            </a:r>
          </a:p>
          <a:p>
            <a:pPr>
              <a:lnSpc>
                <a:spcPct val="100000"/>
              </a:lnSpc>
              <a:spcBef>
                <a:spcPts val="0"/>
              </a:spcBef>
            </a:pPr>
            <a:r>
              <a:rPr lang="en-US" sz="1800" dirty="0" err="1"/>
              <a:t>LLaMA</a:t>
            </a:r>
            <a:r>
              <a:rPr lang="en-US" sz="1800" dirty="0"/>
              <a:t> 3 didn’t just increase model size—it trained on significantly more tokens.</a:t>
            </a:r>
          </a:p>
          <a:p>
            <a:pPr>
              <a:lnSpc>
                <a:spcPct val="100000"/>
              </a:lnSpc>
              <a:spcBef>
                <a:spcPts val="0"/>
              </a:spcBef>
            </a:pPr>
            <a:r>
              <a:rPr lang="en-US" sz="1800" dirty="0"/>
              <a:t>More tokens allow models to generalize better without excessive parameter growth.</a:t>
            </a:r>
          </a:p>
          <a:p>
            <a:pPr>
              <a:lnSpc>
                <a:spcPct val="100000"/>
              </a:lnSpc>
              <a:spcBef>
                <a:spcPts val="0"/>
              </a:spcBef>
            </a:pPr>
            <a:r>
              <a:rPr lang="en-US" sz="1800" dirty="0"/>
              <a:t>This follows the Chinchilla scaling laws, which emphasize balancing model size and dataset size for a given compute budget.</a:t>
            </a:r>
          </a:p>
          <a:p>
            <a:pPr marL="0" indent="0">
              <a:lnSpc>
                <a:spcPct val="100000"/>
              </a:lnSpc>
              <a:spcBef>
                <a:spcPts val="0"/>
              </a:spcBef>
              <a:buNone/>
            </a:pPr>
            <a:endParaRPr lang="en-US" sz="1800" b="1" dirty="0"/>
          </a:p>
          <a:p>
            <a:pPr marL="0" indent="0">
              <a:lnSpc>
                <a:spcPct val="100000"/>
              </a:lnSpc>
              <a:spcBef>
                <a:spcPts val="0"/>
              </a:spcBef>
              <a:buNone/>
            </a:pPr>
            <a:r>
              <a:rPr lang="en-US" sz="1800" b="1" dirty="0"/>
              <a:t>Why More Tokens Instead of a Bigger Model?</a:t>
            </a:r>
          </a:p>
          <a:p>
            <a:pPr>
              <a:lnSpc>
                <a:spcPct val="100000"/>
              </a:lnSpc>
              <a:spcBef>
                <a:spcPts val="0"/>
              </a:spcBef>
            </a:pPr>
            <a:r>
              <a:rPr lang="en-US" sz="1800" i="1" dirty="0"/>
              <a:t>Diminishing returns from larger models</a:t>
            </a:r>
            <a:r>
              <a:rPr lang="en-US" sz="1800" dirty="0"/>
              <a:t>: Simply increasing parameters without enough training data leads to inefficiencies.</a:t>
            </a:r>
          </a:p>
          <a:p>
            <a:pPr>
              <a:lnSpc>
                <a:spcPct val="100000"/>
              </a:lnSpc>
              <a:spcBef>
                <a:spcPts val="0"/>
              </a:spcBef>
            </a:pPr>
            <a:r>
              <a:rPr lang="en-US" sz="1800" i="1" dirty="0"/>
              <a:t>Training longer is often better than making the model bigger</a:t>
            </a:r>
            <a:r>
              <a:rPr lang="en-US" sz="1800" dirty="0"/>
              <a:t>: More training steps on high-quality data yield better results than scaling parameters alone.</a:t>
            </a:r>
          </a:p>
          <a:p>
            <a:pPr>
              <a:lnSpc>
                <a:spcPct val="100000"/>
              </a:lnSpc>
              <a:spcBef>
                <a:spcPts val="0"/>
              </a:spcBef>
            </a:pPr>
            <a:r>
              <a:rPr lang="en-US" sz="1800" i="1" dirty="0"/>
              <a:t>Compute constraints favor data scaling</a:t>
            </a:r>
            <a:r>
              <a:rPr lang="en-US" sz="1800" dirty="0"/>
              <a:t>: For the same compute budget, a moderate-sized model trained on more tokens often outperforms a much larger model trained on fewer tokens.</a:t>
            </a:r>
          </a:p>
          <a:p>
            <a:pPr>
              <a:lnSpc>
                <a:spcPct val="100000"/>
              </a:lnSpc>
              <a:spcBef>
                <a:spcPts val="0"/>
              </a:spcBef>
            </a:pPr>
            <a:endParaRPr lang="en-US" sz="1800" b="1" dirty="0"/>
          </a:p>
          <a:p>
            <a:pPr marL="0" indent="0">
              <a:lnSpc>
                <a:spcPct val="100000"/>
              </a:lnSpc>
              <a:spcBef>
                <a:spcPts val="0"/>
              </a:spcBef>
              <a:buNone/>
            </a:pPr>
            <a:r>
              <a:rPr lang="en-US" sz="1800" b="1" dirty="0"/>
              <a:t>Key Takeaways for Model Training</a:t>
            </a:r>
          </a:p>
          <a:p>
            <a:pPr>
              <a:lnSpc>
                <a:spcPct val="100000"/>
              </a:lnSpc>
              <a:spcBef>
                <a:spcPts val="0"/>
              </a:spcBef>
            </a:pPr>
            <a:r>
              <a:rPr lang="en-US" sz="1800" dirty="0" err="1"/>
              <a:t>LLaMA</a:t>
            </a:r>
            <a:r>
              <a:rPr lang="en-US" sz="1800" dirty="0"/>
              <a:t> 3 reinforces that optimal scaling isn’t just about bigger models—it’s about training longer on more data.</a:t>
            </a:r>
          </a:p>
          <a:p>
            <a:pPr>
              <a:lnSpc>
                <a:spcPct val="100000"/>
              </a:lnSpc>
              <a:spcBef>
                <a:spcPts val="0"/>
              </a:spcBef>
            </a:pPr>
            <a:r>
              <a:rPr lang="en-US" sz="1800" dirty="0"/>
              <a:t>Balancing model size and dataset size is crucial for efficient learning.</a:t>
            </a:r>
          </a:p>
          <a:p>
            <a:pPr>
              <a:lnSpc>
                <a:spcPct val="100000"/>
              </a:lnSpc>
              <a:spcBef>
                <a:spcPts val="0"/>
              </a:spcBef>
            </a:pPr>
            <a:r>
              <a:rPr lang="en-US" sz="1800" dirty="0"/>
              <a:t>Future models will likely continue prioritizing longer training over sheer parameter growth.</a:t>
            </a:r>
          </a:p>
        </p:txBody>
      </p:sp>
      <p:pic>
        <p:nvPicPr>
          <p:cNvPr id="2050" name="Picture 2" descr="Photo by AI at Meta on April 18, 2024.">
            <a:extLst>
              <a:ext uri="{FF2B5EF4-FFF2-40B4-BE49-F238E27FC236}">
                <a16:creationId xmlns:a16="http://schemas.microsoft.com/office/drawing/2014/main" id="{84F99387-30E5-7A81-71CB-9958CC3D0D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97" t="11783" r="34127"/>
          <a:stretch/>
        </p:blipFill>
        <p:spPr bwMode="auto">
          <a:xfrm>
            <a:off x="13091886" y="1203201"/>
            <a:ext cx="2989943" cy="48643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hoto by AI at Meta on April 18, 2024.">
            <a:extLst>
              <a:ext uri="{FF2B5EF4-FFF2-40B4-BE49-F238E27FC236}">
                <a16:creationId xmlns:a16="http://schemas.microsoft.com/office/drawing/2014/main" id="{369842FB-314C-44F0-7652-B58A209BD0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82" t="86455" r="85501" b="4319"/>
          <a:stretch/>
        </p:blipFill>
        <p:spPr bwMode="auto">
          <a:xfrm>
            <a:off x="11553372" y="1203200"/>
            <a:ext cx="1538514" cy="711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lama3.1">
            <a:extLst>
              <a:ext uri="{FF2B5EF4-FFF2-40B4-BE49-F238E27FC236}">
                <a16:creationId xmlns:a16="http://schemas.microsoft.com/office/drawing/2014/main" id="{029893D4-6F97-2CC2-9CB0-27D6EA092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7453" y="6302717"/>
            <a:ext cx="5309003" cy="298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35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8215BB5-59DE-9D49-7A0D-37080F0821A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A8C453DF-6E2E-CAEF-A0E6-6FADC0A3CAB8}"/>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Scaling Trade-Offs</a:t>
            </a:r>
          </a:p>
        </p:txBody>
      </p:sp>
      <p:sp>
        <p:nvSpPr>
          <p:cNvPr id="107" name="Google Shape;107;p15">
            <a:extLst>
              <a:ext uri="{FF2B5EF4-FFF2-40B4-BE49-F238E27FC236}">
                <a16:creationId xmlns:a16="http://schemas.microsoft.com/office/drawing/2014/main" id="{2DD0693A-EAFC-3759-170A-8D8DF120DEFB}"/>
              </a:ext>
            </a:extLst>
          </p:cNvPr>
          <p:cNvSpPr txBox="1">
            <a:spLocks noGrp="1"/>
          </p:cNvSpPr>
          <p:nvPr>
            <p:ph type="body" sz="quarter" idx="10"/>
          </p:nvPr>
        </p:nvSpPr>
        <p:spPr>
          <a:xfrm>
            <a:off x="1155696" y="2107026"/>
            <a:ext cx="9860648" cy="7985936"/>
          </a:xfrm>
          <a:prstGeom prst="rect">
            <a:avLst/>
          </a:prstGeom>
          <a:noFill/>
          <a:ln>
            <a:noFill/>
          </a:ln>
        </p:spPr>
        <p:txBody>
          <a:bodyPr spcFirstLastPara="1" vert="horz" wrap="square" lIns="137138" tIns="68550" rIns="137138" bIns="68550" rtlCol="0" anchor="t" anchorCtr="0">
            <a:noAutofit/>
          </a:bodyPr>
          <a:lstStyle/>
          <a:p>
            <a:pPr marL="0" indent="0">
              <a:lnSpc>
                <a:spcPct val="100000"/>
              </a:lnSpc>
              <a:spcBef>
                <a:spcPts val="0"/>
              </a:spcBef>
              <a:buNone/>
            </a:pPr>
            <a:r>
              <a:rPr lang="en-US" sz="1800" b="1" dirty="0"/>
              <a:t>Why Scaling is Not Straightforward</a:t>
            </a:r>
          </a:p>
          <a:p>
            <a:pPr marL="0" indent="0">
              <a:lnSpc>
                <a:spcPct val="100000"/>
              </a:lnSpc>
              <a:spcBef>
                <a:spcPts val="0"/>
              </a:spcBef>
              <a:buNone/>
            </a:pPr>
            <a:r>
              <a:rPr lang="en-US" sz="1800" dirty="0"/>
              <a:t>Larger models do not scale linearly—they require exponentially more compute as parameter counts grow. While scaling up models can improve performance, practical constraints force trade-offs in several key areas.</a:t>
            </a:r>
          </a:p>
          <a:p>
            <a:pPr marL="0" indent="0">
              <a:lnSpc>
                <a:spcPct val="100000"/>
              </a:lnSpc>
              <a:spcBef>
                <a:spcPts val="0"/>
              </a:spcBef>
              <a:buNone/>
            </a:pPr>
            <a:endParaRPr lang="en-US" sz="1800" dirty="0"/>
          </a:p>
          <a:p>
            <a:pPr marL="0" indent="0">
              <a:lnSpc>
                <a:spcPct val="100000"/>
              </a:lnSpc>
              <a:spcBef>
                <a:spcPts val="0"/>
              </a:spcBef>
              <a:buNone/>
            </a:pPr>
            <a:r>
              <a:rPr lang="en-US" sz="1800" b="1" dirty="0"/>
              <a:t>Key Scaling Challenges</a:t>
            </a:r>
          </a:p>
          <a:p>
            <a:pPr marL="0" indent="0">
              <a:lnSpc>
                <a:spcPct val="100000"/>
              </a:lnSpc>
              <a:spcBef>
                <a:spcPts val="0"/>
              </a:spcBef>
              <a:buNone/>
            </a:pPr>
            <a:r>
              <a:rPr lang="en-US" sz="1800" u="sng" dirty="0"/>
              <a:t>1. Memory Requirements</a:t>
            </a:r>
          </a:p>
          <a:p>
            <a:pPr marL="0" indent="0">
              <a:lnSpc>
                <a:spcPct val="100000"/>
              </a:lnSpc>
              <a:spcBef>
                <a:spcPts val="0"/>
              </a:spcBef>
              <a:buNone/>
            </a:pPr>
            <a:r>
              <a:rPr lang="en-US" sz="1800" dirty="0"/>
              <a:t>Larger models demand more VRAM and storage for parameters, activations, and gradients.</a:t>
            </a:r>
          </a:p>
          <a:p>
            <a:pPr marL="0" indent="0">
              <a:lnSpc>
                <a:spcPct val="100000"/>
              </a:lnSpc>
              <a:spcBef>
                <a:spcPts val="0"/>
              </a:spcBef>
              <a:buNone/>
            </a:pPr>
            <a:r>
              <a:rPr lang="en-US" sz="1800" dirty="0"/>
              <a:t>Training on GPUs or TPUs requires careful memory optimization techniques (e.g., tensor parallelism, activation checkpointing).</a:t>
            </a:r>
          </a:p>
          <a:p>
            <a:pPr marL="0" indent="0">
              <a:lnSpc>
                <a:spcPct val="100000"/>
              </a:lnSpc>
              <a:spcBef>
                <a:spcPts val="0"/>
              </a:spcBef>
              <a:buNone/>
            </a:pPr>
            <a:r>
              <a:rPr lang="en-US" sz="1800" u="sng" dirty="0"/>
              <a:t>2. Training Time</a:t>
            </a:r>
          </a:p>
          <a:p>
            <a:pPr marL="0" indent="0">
              <a:lnSpc>
                <a:spcPct val="100000"/>
              </a:lnSpc>
              <a:spcBef>
                <a:spcPts val="0"/>
              </a:spcBef>
              <a:buNone/>
            </a:pPr>
            <a:r>
              <a:rPr lang="en-US" sz="1800" dirty="0"/>
              <a:t>A model twice as large doesn’t just take twice as long to train—it often takes much more due to compute bottlenecks.</a:t>
            </a:r>
          </a:p>
          <a:p>
            <a:pPr marL="0" indent="0">
              <a:lnSpc>
                <a:spcPct val="100000"/>
              </a:lnSpc>
              <a:spcBef>
                <a:spcPts val="0"/>
              </a:spcBef>
              <a:buNone/>
            </a:pPr>
            <a:r>
              <a:rPr lang="en-US" sz="1800" dirty="0"/>
              <a:t>Distributed training is necessary but comes with communication overhead and efficiency losses.</a:t>
            </a:r>
          </a:p>
          <a:p>
            <a:pPr marL="0" indent="0">
              <a:lnSpc>
                <a:spcPct val="100000"/>
              </a:lnSpc>
              <a:spcBef>
                <a:spcPts val="0"/>
              </a:spcBef>
              <a:buNone/>
            </a:pPr>
            <a:r>
              <a:rPr lang="en-US" sz="1800" u="sng" dirty="0"/>
              <a:t>3. Dataset Quality</a:t>
            </a:r>
          </a:p>
          <a:p>
            <a:pPr marL="0" indent="0">
              <a:lnSpc>
                <a:spcPct val="100000"/>
              </a:lnSpc>
              <a:spcBef>
                <a:spcPts val="0"/>
              </a:spcBef>
              <a:buNone/>
            </a:pPr>
            <a:r>
              <a:rPr lang="en-US" sz="1800" dirty="0"/>
              <a:t>Scaling models without increasing high-quality data leads to diminishing returns.</a:t>
            </a:r>
          </a:p>
          <a:p>
            <a:pPr marL="0" indent="0">
              <a:lnSpc>
                <a:spcPct val="100000"/>
              </a:lnSpc>
              <a:spcBef>
                <a:spcPts val="0"/>
              </a:spcBef>
              <a:buNone/>
            </a:pPr>
            <a:r>
              <a:rPr lang="en-US" sz="1800" dirty="0"/>
              <a:t>Curating high-quality datasets is often more important than simply increasing model size.</a:t>
            </a:r>
          </a:p>
          <a:p>
            <a:pPr marL="0" indent="0">
              <a:lnSpc>
                <a:spcPct val="100000"/>
              </a:lnSpc>
              <a:spcBef>
                <a:spcPts val="0"/>
              </a:spcBef>
              <a:buNone/>
            </a:pPr>
            <a:endParaRPr lang="en-US" sz="1800" b="1" dirty="0"/>
          </a:p>
          <a:p>
            <a:pPr marL="0" indent="0">
              <a:lnSpc>
                <a:spcPct val="100000"/>
              </a:lnSpc>
              <a:spcBef>
                <a:spcPts val="0"/>
              </a:spcBef>
              <a:buNone/>
            </a:pPr>
            <a:r>
              <a:rPr lang="en-US" sz="1800" b="1" dirty="0"/>
              <a:t>Practical Scaling Strategies</a:t>
            </a:r>
          </a:p>
          <a:p>
            <a:pPr>
              <a:lnSpc>
                <a:spcPct val="100000"/>
              </a:lnSpc>
              <a:spcBef>
                <a:spcPts val="0"/>
              </a:spcBef>
            </a:pPr>
            <a:r>
              <a:rPr lang="en-US" sz="1800" dirty="0"/>
              <a:t>Smaller models trained longer on high-quality, diverse datasets can outperform brute-force parameter scaling.</a:t>
            </a:r>
          </a:p>
          <a:p>
            <a:pPr>
              <a:lnSpc>
                <a:spcPct val="100000"/>
              </a:lnSpc>
              <a:spcBef>
                <a:spcPts val="0"/>
              </a:spcBef>
            </a:pPr>
            <a:r>
              <a:rPr lang="en-US" sz="1800" dirty="0"/>
              <a:t>Efficient training techniques (e.g., flash attention, quantization, and optimizer improvements) help mitigate scaling costs.</a:t>
            </a:r>
          </a:p>
          <a:p>
            <a:pPr>
              <a:lnSpc>
                <a:spcPct val="100000"/>
              </a:lnSpc>
              <a:spcBef>
                <a:spcPts val="0"/>
              </a:spcBef>
            </a:pPr>
            <a:r>
              <a:rPr lang="en-US" sz="1800" dirty="0"/>
              <a:t>Meta’s </a:t>
            </a:r>
            <a:r>
              <a:rPr lang="en-US" sz="1800" dirty="0" err="1"/>
              <a:t>LLaMA</a:t>
            </a:r>
            <a:r>
              <a:rPr lang="en-US" sz="1800" dirty="0"/>
              <a:t> 3 and DeepMind’s Chinchilla both show that balancing model size and dataset size leads to better results under a fixed compute budget.</a:t>
            </a:r>
          </a:p>
        </p:txBody>
      </p:sp>
      <p:pic>
        <p:nvPicPr>
          <p:cNvPr id="3074" name="Picture 2" descr="Model Size Is (Almost) Everything">
            <a:extLst>
              <a:ext uri="{FF2B5EF4-FFF2-40B4-BE49-F238E27FC236}">
                <a16:creationId xmlns:a16="http://schemas.microsoft.com/office/drawing/2014/main" id="{A9739C14-6B47-7E3B-A576-A551727A1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69" r="15893" b="30845"/>
          <a:stretch/>
        </p:blipFill>
        <p:spPr bwMode="auto">
          <a:xfrm>
            <a:off x="11274551" y="1266138"/>
            <a:ext cx="7013449" cy="32526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B7B93F1-4AA6-2426-DA5E-23EC83282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6703" y="5143500"/>
            <a:ext cx="7331297" cy="402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1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9DEFA1E-5A34-BE43-92E1-57DAB711462E}"/>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5B9A415B-8128-35ED-E37A-409BB5A657D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dirty="0">
                <a:effectLst/>
              </a:rPr>
              <a:t>Emergent Behavior at Different Scales of Training</a:t>
            </a:r>
            <a:endParaRPr lang="en-US" sz="4800" b="0" i="0" u="none" strike="noStrike" dirty="0">
              <a:effectLst/>
            </a:endParaRPr>
          </a:p>
        </p:txBody>
      </p:sp>
    </p:spTree>
    <p:extLst>
      <p:ext uri="{BB962C8B-B14F-4D97-AF65-F5344CB8AC3E}">
        <p14:creationId xmlns:p14="http://schemas.microsoft.com/office/powerpoint/2010/main" val="183697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ABCC520D-CDB7-FFF6-6C2E-B2D467C19851}"/>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F5B4340D-79A4-A69C-0DEB-8E2B3E53DECD}"/>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Definition of Emergent Behavior</a:t>
            </a:r>
          </a:p>
        </p:txBody>
      </p:sp>
      <p:sp>
        <p:nvSpPr>
          <p:cNvPr id="107" name="Google Shape;107;p15">
            <a:extLst>
              <a:ext uri="{FF2B5EF4-FFF2-40B4-BE49-F238E27FC236}">
                <a16:creationId xmlns:a16="http://schemas.microsoft.com/office/drawing/2014/main" id="{8D33704A-F657-44DE-2BAD-D8440612BF3A}"/>
              </a:ext>
            </a:extLst>
          </p:cNvPr>
          <p:cNvSpPr txBox="1">
            <a:spLocks noGrp="1"/>
          </p:cNvSpPr>
          <p:nvPr>
            <p:ph type="body" sz="quarter" idx="10"/>
          </p:nvPr>
        </p:nvSpPr>
        <p:spPr>
          <a:xfrm>
            <a:off x="1155696" y="2107026"/>
            <a:ext cx="9526818" cy="7985936"/>
          </a:xfrm>
          <a:prstGeom prst="rect">
            <a:avLst/>
          </a:prstGeom>
          <a:noFill/>
          <a:ln>
            <a:noFill/>
          </a:ln>
        </p:spPr>
        <p:txBody>
          <a:bodyPr spcFirstLastPara="1" vert="horz" wrap="square" lIns="137138" tIns="68550" rIns="137138" bIns="68550" rtlCol="0" anchor="t" anchorCtr="0">
            <a:noAutofit/>
          </a:bodyPr>
          <a:lstStyle/>
          <a:p>
            <a:pPr marL="0" indent="0">
              <a:spcBef>
                <a:spcPts val="0"/>
              </a:spcBef>
              <a:buNone/>
            </a:pPr>
            <a:r>
              <a:rPr lang="en-US" sz="2000" b="1" dirty="0"/>
              <a:t>What is Emergent Behavior?</a:t>
            </a:r>
          </a:p>
          <a:p>
            <a:pPr marL="0" indent="0">
              <a:spcBef>
                <a:spcPts val="0"/>
              </a:spcBef>
              <a:buNone/>
            </a:pPr>
            <a:r>
              <a:rPr lang="en-US" sz="2000" dirty="0"/>
              <a:t>Emergent behaviors are capabilities that arise spontaneously when a model scales beyond a certain threshold, despite not being explicitly trained for those tasks. These behaviors are often not present in smaller models and appear unexpectedly as the model size and training data increase.</a:t>
            </a:r>
          </a:p>
          <a:p>
            <a:pPr marL="0" indent="0">
              <a:spcBef>
                <a:spcPts val="0"/>
              </a:spcBef>
              <a:buNone/>
            </a:pPr>
            <a:endParaRPr lang="en-US" sz="2000" dirty="0"/>
          </a:p>
          <a:p>
            <a:pPr marL="0" indent="0">
              <a:spcBef>
                <a:spcPts val="0"/>
              </a:spcBef>
              <a:buNone/>
            </a:pPr>
            <a:r>
              <a:rPr lang="en-US" sz="2000" b="1" dirty="0"/>
              <a:t>Key Examples of Emergent Abilities</a:t>
            </a:r>
          </a:p>
          <a:p>
            <a:pPr marL="0" indent="0">
              <a:spcBef>
                <a:spcPts val="0"/>
              </a:spcBef>
              <a:buNone/>
            </a:pPr>
            <a:r>
              <a:rPr lang="en-US" sz="2000" u="sng" dirty="0"/>
              <a:t>1. Arithmetic Reasoning</a:t>
            </a:r>
          </a:p>
          <a:p>
            <a:pPr marL="0" indent="0">
              <a:spcBef>
                <a:spcPts val="0"/>
              </a:spcBef>
              <a:buNone/>
            </a:pPr>
            <a:r>
              <a:rPr lang="en-US" sz="2000" dirty="0"/>
              <a:t>Smaller models struggle with basic math, but larger models develop arithmetic skills even without explicit programming.</a:t>
            </a:r>
          </a:p>
          <a:p>
            <a:pPr marL="0" indent="0">
              <a:spcBef>
                <a:spcPts val="0"/>
              </a:spcBef>
              <a:buNone/>
            </a:pPr>
            <a:r>
              <a:rPr lang="en-US" sz="2000" u="sng" dirty="0"/>
              <a:t>2. Zero-Shot and Few-Shot Learning</a:t>
            </a:r>
          </a:p>
          <a:p>
            <a:pPr marL="0" indent="0">
              <a:spcBef>
                <a:spcPts val="0"/>
              </a:spcBef>
              <a:buNone/>
            </a:pPr>
            <a:r>
              <a:rPr lang="en-US" sz="2000" dirty="0"/>
              <a:t>Large models can perform tasks without fine-tuning, simply by seeing a well-structured prompt.</a:t>
            </a:r>
          </a:p>
          <a:p>
            <a:pPr marL="0" indent="0">
              <a:spcBef>
                <a:spcPts val="0"/>
              </a:spcBef>
              <a:buNone/>
            </a:pPr>
            <a:r>
              <a:rPr lang="en-US" sz="2000" u="sng" dirty="0"/>
              <a:t>3. Complex Natural Language Understanding</a:t>
            </a:r>
          </a:p>
          <a:p>
            <a:pPr marL="0" indent="0">
              <a:spcBef>
                <a:spcPts val="0"/>
              </a:spcBef>
              <a:buNone/>
            </a:pPr>
            <a:r>
              <a:rPr lang="en-US" sz="2000" dirty="0"/>
              <a:t>Summarization, translation, and code generation become significantly better at scale.</a:t>
            </a:r>
          </a:p>
          <a:p>
            <a:pPr marL="0" indent="0">
              <a:spcBef>
                <a:spcPts val="0"/>
              </a:spcBef>
              <a:buNone/>
            </a:pPr>
            <a:endParaRPr lang="en-US" sz="2000" dirty="0"/>
          </a:p>
          <a:p>
            <a:pPr marL="0" indent="0">
              <a:spcBef>
                <a:spcPts val="0"/>
              </a:spcBef>
              <a:buNone/>
            </a:pPr>
            <a:r>
              <a:rPr lang="en-US" sz="2000" dirty="0"/>
              <a:t>These tasks are not explicitly trained but emerge as the model develops stronger generalization skills.</a:t>
            </a:r>
            <a:br>
              <a:rPr lang="en-US" sz="2000" dirty="0"/>
            </a:br>
            <a:endParaRPr lang="en-US" sz="2000" dirty="0"/>
          </a:p>
        </p:txBody>
      </p:sp>
      <p:pic>
        <p:nvPicPr>
          <p:cNvPr id="4098" name="Picture 2" descr="Initially designed to perform simple tasks, AI systems now are capable of complex reasoning">
            <a:extLst>
              <a:ext uri="{FF2B5EF4-FFF2-40B4-BE49-F238E27FC236}">
                <a16:creationId xmlns:a16="http://schemas.microsoft.com/office/drawing/2014/main" id="{1E29576B-9380-08F0-14D6-738421C93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767" y="2656112"/>
            <a:ext cx="7210518" cy="36052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92E1FE-A3F3-6A11-536D-97F919C9ECA7}"/>
              </a:ext>
            </a:extLst>
          </p:cNvPr>
          <p:cNvSpPr txBox="1"/>
          <p:nvPr/>
        </p:nvSpPr>
        <p:spPr>
          <a:xfrm>
            <a:off x="1155695" y="8033995"/>
            <a:ext cx="16580762" cy="1631216"/>
          </a:xfrm>
          <a:prstGeom prst="rect">
            <a:avLst/>
          </a:prstGeom>
          <a:noFill/>
        </p:spPr>
        <p:txBody>
          <a:bodyPr wrap="square">
            <a:spAutoFit/>
          </a:bodyPr>
          <a:lstStyle/>
          <a:p>
            <a:pPr marL="0" indent="0">
              <a:spcBef>
                <a:spcPts val="0"/>
              </a:spcBef>
              <a:buNone/>
            </a:pPr>
            <a:r>
              <a:rPr lang="en-US" sz="2000" b="1" dirty="0"/>
              <a:t>Why Does This Happen?</a:t>
            </a:r>
          </a:p>
          <a:p>
            <a:pPr marL="285750" indent="-285750">
              <a:spcBef>
                <a:spcPts val="0"/>
              </a:spcBef>
              <a:buFont typeface="Wingdings" pitchFamily="2" charset="2"/>
              <a:buChar char="§"/>
            </a:pPr>
            <a:r>
              <a:rPr lang="en-US" sz="2000" dirty="0"/>
              <a:t>Scale unlocks new representations: More parameters allow for richer abstractions in data.</a:t>
            </a:r>
          </a:p>
          <a:p>
            <a:pPr marL="285750" indent="-285750">
              <a:spcBef>
                <a:spcPts val="0"/>
              </a:spcBef>
              <a:buFont typeface="Wingdings" pitchFamily="2" charset="2"/>
              <a:buChar char="§"/>
            </a:pPr>
            <a:r>
              <a:rPr lang="en-US" sz="2000" dirty="0"/>
              <a:t>More data improves generalization: Large models absorb patterns and relationships beyond memorization.</a:t>
            </a:r>
          </a:p>
          <a:p>
            <a:pPr marL="285750" indent="-285750">
              <a:spcBef>
                <a:spcPts val="0"/>
              </a:spcBef>
              <a:buFont typeface="Wingdings" pitchFamily="2" charset="2"/>
              <a:buChar char="§"/>
            </a:pPr>
            <a:r>
              <a:rPr lang="en-US" sz="2000" dirty="0"/>
              <a:t>Transformer-based architectures support reasoning: Attention mechanisms enable models to track dependencies and logical structures more effectively.</a:t>
            </a:r>
          </a:p>
        </p:txBody>
      </p:sp>
    </p:spTree>
    <p:extLst>
      <p:ext uri="{BB962C8B-B14F-4D97-AF65-F5344CB8AC3E}">
        <p14:creationId xmlns:p14="http://schemas.microsoft.com/office/powerpoint/2010/main" val="411084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6276803-15BC-C092-7232-BBD9B32B13A5}"/>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AEA540A-8477-C229-5963-4FAFFEAA517A}"/>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Examples of Emergent Behaviors</a:t>
            </a:r>
            <a:endParaRPr dirty="0">
              <a:latin typeface="+mn-lt"/>
            </a:endParaRPr>
          </a:p>
        </p:txBody>
      </p:sp>
      <p:sp>
        <p:nvSpPr>
          <p:cNvPr id="107" name="Google Shape;107;p15">
            <a:extLst>
              <a:ext uri="{FF2B5EF4-FFF2-40B4-BE49-F238E27FC236}">
                <a16:creationId xmlns:a16="http://schemas.microsoft.com/office/drawing/2014/main" id="{9844B3C0-82A4-B895-B242-DC28A85DD357}"/>
              </a:ext>
            </a:extLst>
          </p:cNvPr>
          <p:cNvSpPr txBox="1">
            <a:spLocks noGrp="1"/>
          </p:cNvSpPr>
          <p:nvPr>
            <p:ph type="body" sz="quarter" idx="10"/>
          </p:nvPr>
        </p:nvSpPr>
        <p:spPr>
          <a:xfrm>
            <a:off x="493487" y="1698171"/>
            <a:ext cx="17446170" cy="8394791"/>
          </a:xfrm>
          <a:prstGeom prst="rect">
            <a:avLst/>
          </a:prstGeom>
          <a:noFill/>
          <a:ln>
            <a:noFill/>
          </a:ln>
        </p:spPr>
        <p:txBody>
          <a:bodyPr spcFirstLastPara="1" vert="horz" wrap="square" lIns="137138" tIns="68550" rIns="137138" bIns="68550" rtlCol="0" anchor="t" anchorCtr="0">
            <a:noAutofit/>
          </a:bodyPr>
          <a:lstStyle/>
          <a:p>
            <a:pPr marL="0" indent="0">
              <a:spcBef>
                <a:spcPts val="0"/>
              </a:spcBef>
              <a:buNone/>
            </a:pPr>
            <a:r>
              <a:rPr lang="en-US" sz="2000" b="1" dirty="0"/>
              <a:t>Scaling Unlocks Unexpected Capabilities</a:t>
            </a:r>
          </a:p>
          <a:p>
            <a:pPr marL="0" indent="0">
              <a:spcBef>
                <a:spcPts val="0"/>
              </a:spcBef>
              <a:buNone/>
            </a:pPr>
            <a:r>
              <a:rPr lang="en-US" sz="2000" dirty="0"/>
              <a:t>GPT-3 was one of the first to highlight emergent behaviors—capabilities that arise only when models surpass a certain scale. These findings reshaped how we think about AI training and model size.</a:t>
            </a:r>
          </a:p>
          <a:p>
            <a:pPr marL="0" indent="0">
              <a:spcBef>
                <a:spcPts val="0"/>
              </a:spcBef>
              <a:buNone/>
            </a:pPr>
            <a:br>
              <a:rPr lang="en-US" sz="2000" dirty="0"/>
            </a:br>
            <a:r>
              <a:rPr lang="en-US" sz="2000" b="1" dirty="0"/>
              <a:t>Key Observations from GPT-3:</a:t>
            </a:r>
          </a:p>
          <a:p>
            <a:pPr>
              <a:spcBef>
                <a:spcPts val="0"/>
              </a:spcBef>
            </a:pPr>
            <a:r>
              <a:rPr lang="en-US" sz="2000" dirty="0"/>
              <a:t>Before GPT-3: Most NLP models required task-specific fine-tuning.</a:t>
            </a:r>
          </a:p>
          <a:p>
            <a:pPr>
              <a:spcBef>
                <a:spcPts val="0"/>
              </a:spcBef>
            </a:pPr>
            <a:r>
              <a:rPr lang="en-US" sz="2000" dirty="0"/>
              <a:t>With GPT-3: Models could perform new tasks with just a few examples in the prompt (few-shot) or even without any examples (zero-shot).</a:t>
            </a:r>
          </a:p>
          <a:p>
            <a:pPr>
              <a:spcBef>
                <a:spcPts val="0"/>
              </a:spcBef>
            </a:pPr>
            <a:r>
              <a:rPr lang="en-US" sz="2000" dirty="0"/>
              <a:t>Smaller models failed at simple math, but GPT-3 could solve multi-step arithmetic problems with better accuracy than chance.</a:t>
            </a:r>
          </a:p>
          <a:p>
            <a:pPr>
              <a:spcBef>
                <a:spcPts val="0"/>
              </a:spcBef>
            </a:pPr>
            <a:r>
              <a:rPr lang="en-US" sz="2000" dirty="0"/>
              <a:t>GPT-3 demonstrated coherent essay writing, summarization, and translation, often outperforming task-specific fine-tuned models.</a:t>
            </a:r>
          </a:p>
          <a:p>
            <a:pPr>
              <a:spcBef>
                <a:spcPts val="0"/>
              </a:spcBef>
            </a:pPr>
            <a:r>
              <a:rPr lang="en-US" sz="2000" dirty="0"/>
              <a:t>Its responses felt more contextually aware, suggesting an improved grasp of nuanced language patterns.</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br>
              <a:rPr lang="en-US" sz="2000" dirty="0"/>
            </a:br>
            <a:endParaRPr lang="en-US" sz="2000" dirty="0"/>
          </a:p>
          <a:p>
            <a:pPr marL="0" indent="0">
              <a:spcBef>
                <a:spcPts val="0"/>
              </a:spcBef>
              <a:buNone/>
            </a:pPr>
            <a:r>
              <a:rPr lang="en-US" sz="2000" b="1" dirty="0"/>
              <a:t>Impact on AI Research</a:t>
            </a:r>
          </a:p>
          <a:p>
            <a:pPr marL="0" indent="0">
              <a:spcBef>
                <a:spcPts val="0"/>
              </a:spcBef>
              <a:buNone/>
            </a:pPr>
            <a:r>
              <a:rPr lang="en-US" sz="2000" dirty="0"/>
              <a:t>Emergent behaviors suggest that scale alone—without task-specific fine-tuning—can unlock new abilities.</a:t>
            </a:r>
          </a:p>
          <a:p>
            <a:pPr marL="0" indent="0">
              <a:spcBef>
                <a:spcPts val="0"/>
              </a:spcBef>
              <a:buNone/>
            </a:pPr>
            <a:r>
              <a:rPr lang="en-US" sz="2000" dirty="0"/>
              <a:t>This insight influenced later models, including GPT-4 and </a:t>
            </a:r>
            <a:r>
              <a:rPr lang="en-US" sz="2000" dirty="0" err="1"/>
              <a:t>LLaMA</a:t>
            </a:r>
            <a:r>
              <a:rPr lang="en-US" sz="2000" dirty="0"/>
              <a:t> 3, where increased data and longer training replaced pure parameter growth as the key to improvement.</a:t>
            </a:r>
          </a:p>
        </p:txBody>
      </p:sp>
      <p:pic>
        <p:nvPicPr>
          <p:cNvPr id="2" name="Picture 1">
            <a:extLst>
              <a:ext uri="{FF2B5EF4-FFF2-40B4-BE49-F238E27FC236}">
                <a16:creationId xmlns:a16="http://schemas.microsoft.com/office/drawing/2014/main" id="{9ED529B2-FCEA-8141-C374-8FAAB1614210}"/>
              </a:ext>
            </a:extLst>
          </p:cNvPr>
          <p:cNvPicPr>
            <a:picLocks noChangeAspect="1"/>
          </p:cNvPicPr>
          <p:nvPr/>
        </p:nvPicPr>
        <p:blipFill>
          <a:blip r:embed="rId3"/>
          <a:srcRect l="5774" r="9539" b="5946"/>
          <a:stretch/>
        </p:blipFill>
        <p:spPr>
          <a:xfrm>
            <a:off x="5370282" y="4652918"/>
            <a:ext cx="7344230" cy="4037511"/>
          </a:xfrm>
          <a:prstGeom prst="rect">
            <a:avLst/>
          </a:prstGeom>
        </p:spPr>
      </p:pic>
    </p:spTree>
    <p:extLst>
      <p:ext uri="{BB962C8B-B14F-4D97-AF65-F5344CB8AC3E}">
        <p14:creationId xmlns:p14="http://schemas.microsoft.com/office/powerpoint/2010/main" val="26226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2CA739F-FC78-E750-486A-6DA5B3C795C2}"/>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589539EE-644E-0D31-DDBE-66118C428522}"/>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Emergent Abilities in Large Language Models</a:t>
            </a:r>
          </a:p>
        </p:txBody>
      </p:sp>
      <p:sp>
        <p:nvSpPr>
          <p:cNvPr id="107" name="Google Shape;107;p15">
            <a:extLst>
              <a:ext uri="{FF2B5EF4-FFF2-40B4-BE49-F238E27FC236}">
                <a16:creationId xmlns:a16="http://schemas.microsoft.com/office/drawing/2014/main" id="{EB10D085-BB0F-F463-D2F4-CB5E7223F9F2}"/>
              </a:ext>
            </a:extLst>
          </p:cNvPr>
          <p:cNvSpPr txBox="1">
            <a:spLocks noGrp="1"/>
          </p:cNvSpPr>
          <p:nvPr>
            <p:ph type="body" sz="quarter" idx="10"/>
          </p:nvPr>
        </p:nvSpPr>
        <p:spPr>
          <a:xfrm>
            <a:off x="478971" y="2107026"/>
            <a:ext cx="9898743" cy="7985936"/>
          </a:xfrm>
          <a:prstGeom prst="rect">
            <a:avLst/>
          </a:prstGeom>
          <a:noFill/>
          <a:ln>
            <a:noFill/>
          </a:ln>
        </p:spPr>
        <p:txBody>
          <a:bodyPr spcFirstLastPara="1" vert="horz" wrap="square" lIns="137138" tIns="68550" rIns="137138" bIns="68550" rtlCol="0" anchor="t" anchorCtr="0">
            <a:noAutofit/>
          </a:bodyPr>
          <a:lstStyle/>
          <a:p>
            <a:pPr marL="0" indent="0">
              <a:spcBef>
                <a:spcPts val="0"/>
              </a:spcBef>
              <a:buNone/>
            </a:pPr>
            <a:r>
              <a:rPr lang="en-US" b="1" dirty="0"/>
              <a:t>What Are Emergent Abilities?</a:t>
            </a:r>
          </a:p>
          <a:p>
            <a:pPr>
              <a:spcBef>
                <a:spcPts val="0"/>
              </a:spcBef>
            </a:pPr>
            <a:r>
              <a:rPr lang="en-US" dirty="0"/>
              <a:t>Capabilities that suddenly appear in LLMs once they reach a certain scale.</a:t>
            </a:r>
          </a:p>
          <a:p>
            <a:pPr>
              <a:spcBef>
                <a:spcPts val="0"/>
              </a:spcBef>
            </a:pPr>
            <a:r>
              <a:rPr lang="en-US" dirty="0"/>
              <a:t>Not explicitly trained, but arise from model size and data richness.</a:t>
            </a:r>
            <a:br>
              <a:rPr lang="en-US" dirty="0"/>
            </a:br>
            <a:endParaRPr lang="en-US" dirty="0"/>
          </a:p>
          <a:p>
            <a:pPr marL="0" indent="0">
              <a:spcBef>
                <a:spcPts val="0"/>
              </a:spcBef>
              <a:buNone/>
            </a:pPr>
            <a:r>
              <a:rPr lang="en-US" b="1" dirty="0"/>
              <a:t>1. Chain of Thought (CoT) Reasoning</a:t>
            </a:r>
          </a:p>
          <a:p>
            <a:pPr>
              <a:spcBef>
                <a:spcPts val="0"/>
              </a:spcBef>
            </a:pPr>
            <a:r>
              <a:rPr lang="en-US" dirty="0"/>
              <a:t>Small models give intuitive but incorrect answers to logic problems.</a:t>
            </a:r>
          </a:p>
          <a:p>
            <a:pPr>
              <a:spcBef>
                <a:spcPts val="0"/>
              </a:spcBef>
            </a:pPr>
            <a:r>
              <a:rPr lang="en-US" dirty="0"/>
              <a:t>Larger models can break problems into intermediate steps, improving accuracy.</a:t>
            </a:r>
          </a:p>
          <a:p>
            <a:pPr>
              <a:spcBef>
                <a:spcPts val="0"/>
              </a:spcBef>
            </a:pPr>
            <a:r>
              <a:rPr lang="en-US" i="1" dirty="0"/>
              <a:t>Example:</a:t>
            </a:r>
            <a:r>
              <a:rPr lang="en-US" dirty="0"/>
              <a:t> Solving multi-step math problems correctly.</a:t>
            </a:r>
          </a:p>
          <a:p>
            <a:pPr marL="0" indent="0">
              <a:spcBef>
                <a:spcPts val="0"/>
              </a:spcBef>
              <a:buNone/>
            </a:pPr>
            <a:endParaRPr lang="en-US" dirty="0"/>
          </a:p>
          <a:p>
            <a:pPr marL="0" indent="0">
              <a:spcBef>
                <a:spcPts val="0"/>
              </a:spcBef>
              <a:buNone/>
            </a:pPr>
            <a:r>
              <a:rPr lang="en-US" b="1" dirty="0"/>
              <a:t>2. In-Context Learning (ICL)</a:t>
            </a:r>
          </a:p>
          <a:p>
            <a:pPr>
              <a:spcBef>
                <a:spcPts val="0"/>
              </a:spcBef>
            </a:pPr>
            <a:r>
              <a:rPr lang="en-US" dirty="0"/>
              <a:t>Larger models can learn tasks on-the-fly from a few examples in a prompt.</a:t>
            </a:r>
          </a:p>
          <a:p>
            <a:pPr>
              <a:spcBef>
                <a:spcPts val="0"/>
              </a:spcBef>
            </a:pPr>
            <a:r>
              <a:rPr lang="en-US" i="1" dirty="0"/>
              <a:t>Example:</a:t>
            </a:r>
            <a:r>
              <a:rPr lang="en-US" dirty="0"/>
              <a:t> Given a few translation pairs, the model infers new translations correctly.</a:t>
            </a:r>
          </a:p>
          <a:p>
            <a:pPr>
              <a:spcBef>
                <a:spcPts val="0"/>
              </a:spcBef>
            </a:pPr>
            <a:endParaRPr lang="en-US" dirty="0"/>
          </a:p>
          <a:p>
            <a:pPr marL="0" indent="0">
              <a:spcBef>
                <a:spcPts val="0"/>
              </a:spcBef>
              <a:buNone/>
            </a:pPr>
            <a:r>
              <a:rPr lang="en-US" b="1" dirty="0"/>
              <a:t>3. Programming and Code Generation</a:t>
            </a:r>
          </a:p>
          <a:p>
            <a:pPr>
              <a:spcBef>
                <a:spcPts val="0"/>
              </a:spcBef>
            </a:pPr>
            <a:r>
              <a:rPr lang="en-US" dirty="0"/>
              <a:t>Large models write structured, executable code with minimal instruction.</a:t>
            </a:r>
          </a:p>
          <a:p>
            <a:pPr>
              <a:spcBef>
                <a:spcPts val="0"/>
              </a:spcBef>
            </a:pPr>
            <a:r>
              <a:rPr lang="en-US" dirty="0"/>
              <a:t>Some can even self-debug when prompted.</a:t>
            </a:r>
          </a:p>
        </p:txBody>
      </p:sp>
      <p:pic>
        <p:nvPicPr>
          <p:cNvPr id="2" name="Picture 4" descr="LLMs emergent abilities">
            <a:extLst>
              <a:ext uri="{FF2B5EF4-FFF2-40B4-BE49-F238E27FC236}">
                <a16:creationId xmlns:a16="http://schemas.microsoft.com/office/drawing/2014/main" id="{641BA38C-D1B4-5FF6-DF96-68E7FEA717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29"/>
          <a:stretch/>
        </p:blipFill>
        <p:spPr bwMode="auto">
          <a:xfrm>
            <a:off x="10210082" y="2416042"/>
            <a:ext cx="8077918" cy="508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1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4F5444-42A4-211A-6DC6-6428A2207C39}"/>
              </a:ext>
            </a:extLst>
          </p:cNvPr>
          <p:cNvSpPr>
            <a:spLocks noGrp="1"/>
          </p:cNvSpPr>
          <p:nvPr>
            <p:ph type="body" sz="quarter" idx="10"/>
          </p:nvPr>
        </p:nvSpPr>
        <p:spPr/>
        <p:txBody>
          <a:bodyPr/>
          <a:lstStyle/>
          <a:p>
            <a:r>
              <a:rPr lang="en-US" dirty="0"/>
              <a:t>Scaling Laws in Training LLMs</a:t>
            </a:r>
          </a:p>
        </p:txBody>
      </p:sp>
      <p:sp>
        <p:nvSpPr>
          <p:cNvPr id="4" name="Title 3">
            <a:extLst>
              <a:ext uri="{FF2B5EF4-FFF2-40B4-BE49-F238E27FC236}">
                <a16:creationId xmlns:a16="http://schemas.microsoft.com/office/drawing/2014/main" id="{047EC8AD-7255-77E7-9DAE-6551E1E418AA}"/>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C4CFB7AC-A843-0C22-6E16-61577CFD6CAA}"/>
              </a:ext>
            </a:extLst>
          </p:cNvPr>
          <p:cNvSpPr>
            <a:spLocks noGrp="1"/>
          </p:cNvSpPr>
          <p:nvPr>
            <p:ph type="body" sz="quarter" idx="11"/>
          </p:nvPr>
        </p:nvSpPr>
        <p:spPr>
          <a:xfrm>
            <a:off x="1155697" y="3352799"/>
            <a:ext cx="9197212" cy="5590918"/>
          </a:xfrm>
        </p:spPr>
        <p:txBody>
          <a:bodyPr>
            <a:normAutofit/>
          </a:bodyPr>
          <a:lstStyle/>
          <a:p>
            <a:r>
              <a:rPr lang="en-US" dirty="0"/>
              <a:t>Today we introduced the concept of scaling laws in the context of training LLMs.</a:t>
            </a:r>
          </a:p>
          <a:p>
            <a:r>
              <a:rPr lang="en-US" dirty="0"/>
              <a:t>We saw that scaling laws are present in deep learning models in general, and have wide reaching implications for data use and compute requirement</a:t>
            </a:r>
          </a:p>
          <a:p>
            <a:r>
              <a:rPr lang="en-US" dirty="0"/>
              <a:t>The chinchilla work provided guidance on how many tokens a LLM can make the best use of for a given compute budget</a:t>
            </a:r>
          </a:p>
          <a:p>
            <a:r>
              <a:rPr lang="en-US" dirty="0"/>
              <a:t>Finally, we saw that scaling laws allow for emergent properties and abilities to be observed when training larger and larger models. </a:t>
            </a:r>
          </a:p>
        </p:txBody>
      </p:sp>
      <p:pic>
        <p:nvPicPr>
          <p:cNvPr id="2" name="Picture 2">
            <a:extLst>
              <a:ext uri="{FF2B5EF4-FFF2-40B4-BE49-F238E27FC236}">
                <a16:creationId xmlns:a16="http://schemas.microsoft.com/office/drawing/2014/main" id="{DE50DF85-E063-E06F-FFAA-45BB74C8D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7104" y="2107026"/>
            <a:ext cx="5669590" cy="39641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057CBD6-C85A-57D0-CCDD-B76EB036CCB1}"/>
              </a:ext>
            </a:extLst>
          </p:cNvPr>
          <p:cNvPicPr>
            <a:picLocks noChangeAspect="1"/>
          </p:cNvPicPr>
          <p:nvPr/>
        </p:nvPicPr>
        <p:blipFill>
          <a:blip r:embed="rId3"/>
          <a:stretch>
            <a:fillRect/>
          </a:stretch>
        </p:blipFill>
        <p:spPr>
          <a:xfrm>
            <a:off x="10352909" y="6549656"/>
            <a:ext cx="7935091" cy="2397531"/>
          </a:xfrm>
          <a:prstGeom prst="rect">
            <a:avLst/>
          </a:prstGeom>
        </p:spPr>
      </p:pic>
    </p:spTree>
    <p:extLst>
      <p:ext uri="{BB962C8B-B14F-4D97-AF65-F5344CB8AC3E}">
        <p14:creationId xmlns:p14="http://schemas.microsoft.com/office/powerpoint/2010/main" val="2314336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prstGeom prst="rect">
            <a:avLst/>
          </a:prstGeom>
          <a:noFill/>
          <a:ln>
            <a:noFill/>
          </a:ln>
        </p:spPr>
        <p:txBody>
          <a:bodyPr spcFirstLastPara="1" vert="horz" wrap="square" lIns="137138" tIns="68550" rIns="137138" bIns="68550" rtlCol="0" anchor="t" anchorCtr="0">
            <a:noAutofit/>
          </a:bodyPr>
          <a:lstStyle/>
          <a:p>
            <a:r>
              <a:rPr lang="en-US" sz="2800" dirty="0">
                <a:solidFill>
                  <a:srgbClr val="000000"/>
                </a:solidFill>
              </a:rPr>
              <a:t>Emergence of Scale-related performance in LLMs</a:t>
            </a:r>
            <a:endParaRPr lang="en-US" sz="2800" i="0" dirty="0">
              <a:solidFill>
                <a:srgbClr val="000000"/>
              </a:solidFill>
              <a:effectLst/>
            </a:endParaRPr>
          </a:p>
          <a:p>
            <a:r>
              <a:rPr lang="en-US" sz="2800" dirty="0">
                <a:solidFill>
                  <a:srgbClr val="000000"/>
                </a:solidFill>
              </a:rPr>
              <a:t>Balance of Model Size and Dataset Size</a:t>
            </a:r>
          </a:p>
          <a:p>
            <a:r>
              <a:rPr lang="en-US" sz="2800" dirty="0">
                <a:solidFill>
                  <a:srgbClr val="000000"/>
                </a:solidFill>
              </a:rPr>
              <a:t>Emergent behavior at different scales of training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dirty="0">
                <a:effectLst/>
              </a:rPr>
              <a:t>Emergence of Scale-Related Performance in LLMs</a:t>
            </a:r>
            <a:endParaRPr lang="en-US" sz="4800" b="0" i="0" u="none" strike="noStrike" dirty="0">
              <a:effectLst/>
            </a:endParaRP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5D9FFEF-888F-61F0-E2BB-AFB89C69DF42}"/>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E270648-6BCC-5369-CE60-68F0ECC637F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What are Scaling Laws?</a:t>
            </a:r>
            <a:endParaRPr dirty="0">
              <a:latin typeface="+mn-lt"/>
            </a:endParaRPr>
          </a:p>
        </p:txBody>
      </p:sp>
      <p:sp>
        <p:nvSpPr>
          <p:cNvPr id="107" name="Google Shape;107;p15">
            <a:extLst>
              <a:ext uri="{FF2B5EF4-FFF2-40B4-BE49-F238E27FC236}">
                <a16:creationId xmlns:a16="http://schemas.microsoft.com/office/drawing/2014/main" id="{43AD300A-49E7-D744-FF49-1C048AC0D15B}"/>
              </a:ext>
            </a:extLst>
          </p:cNvPr>
          <p:cNvSpPr txBox="1">
            <a:spLocks noGrp="1"/>
          </p:cNvSpPr>
          <p:nvPr>
            <p:ph type="body" sz="quarter" idx="10"/>
          </p:nvPr>
        </p:nvSpPr>
        <p:spPr>
          <a:xfrm>
            <a:off x="1155696" y="2107026"/>
            <a:ext cx="10646444" cy="7985936"/>
          </a:xfrm>
          <a:prstGeom prst="rect">
            <a:avLst/>
          </a:prstGeom>
          <a:noFill/>
          <a:ln>
            <a:noFill/>
          </a:ln>
        </p:spPr>
        <p:txBody>
          <a:bodyPr spcFirstLastPara="1" vert="horz" wrap="square" lIns="137138" tIns="68550" rIns="137138" bIns="68550" rtlCol="0" anchor="t" anchorCtr="0">
            <a:noAutofit/>
          </a:bodyPr>
          <a:lstStyle/>
          <a:p>
            <a:pPr marL="0" indent="0">
              <a:lnSpc>
                <a:spcPct val="100000"/>
              </a:lnSpc>
              <a:spcBef>
                <a:spcPts val="0"/>
              </a:spcBef>
              <a:buNone/>
            </a:pPr>
            <a:r>
              <a:rPr lang="en-US" sz="2400" b="0" i="0" dirty="0">
                <a:solidFill>
                  <a:srgbClr val="000000"/>
                </a:solidFill>
                <a:effectLst/>
                <a:latin typeface="Arial" panose="020B0604020202020204" pitchFamily="34" charset="0"/>
              </a:rPr>
              <a:t>Scaling laws describe how system performance or feature changes as we change key resources. These are found in many fields: physics, economics, biology, and machine learning. Often they follow power-law relationships meaning performance improves predictably with larger inputs.  </a:t>
            </a:r>
          </a:p>
          <a:p>
            <a:pPr marL="0" indent="0">
              <a:lnSpc>
                <a:spcPct val="100000"/>
              </a:lnSpc>
              <a:spcBef>
                <a:spcPts val="0"/>
              </a:spcBef>
              <a:buNone/>
            </a:pPr>
            <a:endParaRPr lang="en-US" sz="2400" b="0" i="0" dirty="0">
              <a:solidFill>
                <a:srgbClr val="000000"/>
              </a:solidFill>
              <a:effectLst/>
              <a:latin typeface="Arial" panose="020B0604020202020204" pitchFamily="34" charset="0"/>
            </a:endParaRPr>
          </a:p>
          <a:p>
            <a:pPr marL="0" indent="0">
              <a:lnSpc>
                <a:spcPct val="100000"/>
              </a:lnSpc>
              <a:spcBef>
                <a:spcPts val="0"/>
              </a:spcBef>
              <a:buNone/>
            </a:pPr>
            <a:r>
              <a:rPr lang="en-US" sz="2400" b="0" i="0" dirty="0">
                <a:solidFill>
                  <a:srgbClr val="000000"/>
                </a:solidFill>
                <a:effectLst/>
                <a:latin typeface="Arial" panose="020B0604020202020204" pitchFamily="34" charset="0"/>
              </a:rPr>
              <a:t>Typically written as:  </a:t>
            </a:r>
          </a:p>
          <a:p>
            <a:pPr marL="0" indent="0">
              <a:lnSpc>
                <a:spcPct val="100000"/>
              </a:lnSpc>
              <a:spcBef>
                <a:spcPts val="0"/>
              </a:spcBef>
              <a:buNone/>
            </a:pPr>
            <a:r>
              <a:rPr lang="en-US" sz="2400" b="0" i="0" dirty="0">
                <a:solidFill>
                  <a:srgbClr val="000000"/>
                </a:solidFill>
                <a:effectLst/>
                <a:latin typeface="Arial" panose="020B0604020202020204" pitchFamily="34" charset="0"/>
              </a:rPr>
              <a:t>where α is the scaling exponent that determines how strongly performance improves with resource increases.  </a:t>
            </a:r>
          </a:p>
          <a:p>
            <a:pPr marL="0" indent="0">
              <a:lnSpc>
                <a:spcPct val="100000"/>
              </a:lnSpc>
              <a:spcBef>
                <a:spcPts val="0"/>
              </a:spcBef>
              <a:buNone/>
            </a:pPr>
            <a:endParaRPr lang="en-US" sz="2400" b="0" i="0" dirty="0">
              <a:solidFill>
                <a:srgbClr val="000000"/>
              </a:solidFill>
              <a:effectLst/>
              <a:latin typeface="Arial" panose="020B0604020202020204" pitchFamily="34" charset="0"/>
            </a:endParaRPr>
          </a:p>
          <a:p>
            <a:pPr marL="0" indent="0">
              <a:lnSpc>
                <a:spcPct val="100000"/>
              </a:lnSpc>
              <a:spcBef>
                <a:spcPts val="0"/>
              </a:spcBef>
              <a:buNone/>
            </a:pPr>
            <a:r>
              <a:rPr lang="en-US" sz="2400" b="0" i="0" dirty="0">
                <a:solidFill>
                  <a:srgbClr val="000000"/>
                </a:solidFill>
                <a:effectLst/>
                <a:latin typeface="Arial" panose="020B0604020202020204" pitchFamily="34" charset="0"/>
              </a:rPr>
              <a:t>Examples in Other Fields  </a:t>
            </a:r>
          </a:p>
          <a:p>
            <a:pPr>
              <a:lnSpc>
                <a:spcPct val="100000"/>
              </a:lnSpc>
              <a:spcBef>
                <a:spcPts val="0"/>
              </a:spcBef>
            </a:pPr>
            <a:r>
              <a:rPr lang="en-US" sz="2400" b="0" i="0" dirty="0">
                <a:solidFill>
                  <a:srgbClr val="000000"/>
                </a:solidFill>
                <a:effectLst/>
                <a:latin typeface="Arial" panose="020B0604020202020204" pitchFamily="34" charset="0"/>
              </a:rPr>
              <a:t>Physics: Power output of an engine scales with volume.  </a:t>
            </a:r>
          </a:p>
          <a:p>
            <a:pPr>
              <a:lnSpc>
                <a:spcPct val="100000"/>
              </a:lnSpc>
              <a:spcBef>
                <a:spcPts val="0"/>
              </a:spcBef>
            </a:pPr>
            <a:r>
              <a:rPr lang="en-US" sz="2400" b="0" i="0" dirty="0">
                <a:solidFill>
                  <a:srgbClr val="000000"/>
                </a:solidFill>
                <a:effectLst/>
                <a:latin typeface="Arial" panose="020B0604020202020204" pitchFamily="34" charset="0"/>
              </a:rPr>
              <a:t>Economics Productivity scales with workforce size and capital.  </a:t>
            </a:r>
          </a:p>
          <a:p>
            <a:pPr>
              <a:lnSpc>
                <a:spcPct val="100000"/>
              </a:lnSpc>
              <a:spcBef>
                <a:spcPts val="0"/>
              </a:spcBef>
            </a:pPr>
            <a:r>
              <a:rPr lang="en-US" sz="2400" b="0" i="0" dirty="0">
                <a:solidFill>
                  <a:srgbClr val="000000"/>
                </a:solidFill>
                <a:effectLst/>
                <a:latin typeface="Arial" panose="020B0604020202020204" pitchFamily="34" charset="0"/>
              </a:rPr>
              <a:t>Computing: Processing speed scales with transistor count (Moore’s Law).  </a:t>
            </a:r>
          </a:p>
          <a:p>
            <a:pPr marL="0" indent="0">
              <a:lnSpc>
                <a:spcPct val="100000"/>
              </a:lnSpc>
              <a:spcBef>
                <a:spcPts val="0"/>
              </a:spcBef>
              <a:buNone/>
            </a:pPr>
            <a:endParaRPr lang="en-US" sz="2400" b="0" i="0" dirty="0">
              <a:solidFill>
                <a:srgbClr val="000000"/>
              </a:solidFill>
              <a:effectLst/>
              <a:latin typeface="Arial" panose="020B0604020202020204" pitchFamily="34" charset="0"/>
            </a:endParaRPr>
          </a:p>
          <a:p>
            <a:pPr marL="0" indent="0">
              <a:lnSpc>
                <a:spcPct val="100000"/>
              </a:lnSpc>
              <a:spcBef>
                <a:spcPts val="0"/>
              </a:spcBef>
              <a:buNone/>
            </a:pPr>
            <a:r>
              <a:rPr lang="en-US" sz="2400" b="0" i="0" dirty="0">
                <a:solidFill>
                  <a:srgbClr val="000000"/>
                </a:solidFill>
                <a:effectLst/>
                <a:latin typeface="Arial" panose="020B0604020202020204" pitchFamily="34" charset="0"/>
              </a:rPr>
              <a:t>Why Scaling Laws Matter</a:t>
            </a:r>
          </a:p>
          <a:p>
            <a:pPr>
              <a:lnSpc>
                <a:spcPct val="100000"/>
              </a:lnSpc>
              <a:spcBef>
                <a:spcPts val="0"/>
              </a:spcBef>
            </a:pPr>
            <a:r>
              <a:rPr lang="en-US" sz="2400" b="0" i="0" dirty="0">
                <a:solidFill>
                  <a:srgbClr val="000000"/>
                </a:solidFill>
                <a:effectLst/>
                <a:latin typeface="Arial" panose="020B0604020202020204" pitchFamily="34" charset="0"/>
              </a:rPr>
              <a:t>Help predict how far improvements can go before hitting diminishing returns.  </a:t>
            </a:r>
          </a:p>
          <a:p>
            <a:pPr>
              <a:lnSpc>
                <a:spcPct val="100000"/>
              </a:lnSpc>
              <a:spcBef>
                <a:spcPts val="0"/>
              </a:spcBef>
            </a:pPr>
            <a:r>
              <a:rPr lang="en-US" sz="2400" b="0" i="0" dirty="0">
                <a:solidFill>
                  <a:srgbClr val="000000"/>
                </a:solidFill>
                <a:effectLst/>
                <a:latin typeface="Arial" panose="020B0604020202020204" pitchFamily="34" charset="0"/>
              </a:rPr>
              <a:t>Provide a theoretical foundation for making efficient resource allocation decisions. </a:t>
            </a:r>
          </a:p>
        </p:txBody>
      </p:sp>
      <p:pic>
        <p:nvPicPr>
          <p:cNvPr id="3" name="Picture 2">
            <a:extLst>
              <a:ext uri="{FF2B5EF4-FFF2-40B4-BE49-F238E27FC236}">
                <a16:creationId xmlns:a16="http://schemas.microsoft.com/office/drawing/2014/main" id="{7E70CF5C-6CFE-A6C7-16BA-C424DE7EF44C}"/>
              </a:ext>
            </a:extLst>
          </p:cNvPr>
          <p:cNvPicPr>
            <a:picLocks noChangeAspect="1"/>
          </p:cNvPicPr>
          <p:nvPr/>
        </p:nvPicPr>
        <p:blipFill>
          <a:blip r:embed="rId3"/>
          <a:stretch>
            <a:fillRect/>
          </a:stretch>
        </p:blipFill>
        <p:spPr>
          <a:xfrm>
            <a:off x="4302734" y="3869042"/>
            <a:ext cx="3575991" cy="452657"/>
          </a:xfrm>
          <a:prstGeom prst="rect">
            <a:avLst/>
          </a:prstGeom>
        </p:spPr>
      </p:pic>
      <p:pic>
        <p:nvPicPr>
          <p:cNvPr id="1026" name="Picture 2">
            <a:extLst>
              <a:ext uri="{FF2B5EF4-FFF2-40B4-BE49-F238E27FC236}">
                <a16:creationId xmlns:a16="http://schemas.microsoft.com/office/drawing/2014/main" id="{A9B9DC4B-7F7E-D063-709D-903B2208D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4251" y="5273748"/>
            <a:ext cx="6513375" cy="48192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0F4C6EF-1627-C514-5AED-60F2CAFD393E}"/>
              </a:ext>
            </a:extLst>
          </p:cNvPr>
          <p:cNvPicPr>
            <a:picLocks noChangeAspect="1"/>
          </p:cNvPicPr>
          <p:nvPr/>
        </p:nvPicPr>
        <p:blipFill>
          <a:blip r:embed="rId5"/>
          <a:stretch>
            <a:fillRect/>
          </a:stretch>
        </p:blipFill>
        <p:spPr>
          <a:xfrm>
            <a:off x="12647184" y="893135"/>
            <a:ext cx="5330441" cy="4120117"/>
          </a:xfrm>
          <a:prstGeom prst="rect">
            <a:avLst/>
          </a:prstGeom>
        </p:spPr>
      </p:pic>
    </p:spTree>
    <p:extLst>
      <p:ext uri="{BB962C8B-B14F-4D97-AF65-F5344CB8AC3E}">
        <p14:creationId xmlns:p14="http://schemas.microsoft.com/office/powerpoint/2010/main" val="255027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DF9A316-1C5A-69C0-913A-743EEC0CE7D5}"/>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78B3EF86-9185-12A7-1536-1F46057F6A60}"/>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LLM Scaling Laws</a:t>
            </a:r>
            <a:endParaRPr dirty="0">
              <a:latin typeface="+mn-lt"/>
            </a:endParaRPr>
          </a:p>
        </p:txBody>
      </p:sp>
      <p:sp>
        <p:nvSpPr>
          <p:cNvPr id="107" name="Google Shape;107;p15">
            <a:extLst>
              <a:ext uri="{FF2B5EF4-FFF2-40B4-BE49-F238E27FC236}">
                <a16:creationId xmlns:a16="http://schemas.microsoft.com/office/drawing/2014/main" id="{1F6B1BA4-97B8-197D-C962-7D1D58048E49}"/>
              </a:ext>
            </a:extLst>
          </p:cNvPr>
          <p:cNvSpPr txBox="1">
            <a:spLocks noGrp="1"/>
          </p:cNvSpPr>
          <p:nvPr>
            <p:ph type="body" sz="quarter" idx="10"/>
          </p:nvPr>
        </p:nvSpPr>
        <p:spPr>
          <a:xfrm>
            <a:off x="1155696" y="2107026"/>
            <a:ext cx="9222018" cy="7985936"/>
          </a:xfrm>
          <a:prstGeom prst="rect">
            <a:avLst/>
          </a:prstGeom>
          <a:noFill/>
          <a:ln>
            <a:noFill/>
          </a:ln>
        </p:spPr>
        <p:txBody>
          <a:bodyPr spcFirstLastPara="1" vert="horz" wrap="square" lIns="137138" tIns="68550" rIns="137138" bIns="68550" rtlCol="0" anchor="t" anchorCtr="0">
            <a:noAutofit/>
          </a:bodyPr>
          <a:lstStyle/>
          <a:p>
            <a:pPr marL="0" indent="0">
              <a:lnSpc>
                <a:spcPct val="100000"/>
              </a:lnSpc>
              <a:spcBef>
                <a:spcPts val="0"/>
              </a:spcBef>
              <a:buNone/>
            </a:pPr>
            <a:r>
              <a:rPr lang="en-US" sz="2000" b="0" i="0" dirty="0">
                <a:solidFill>
                  <a:srgbClr val="000000"/>
                </a:solidFill>
                <a:effectLst/>
                <a:latin typeface="Arial" panose="020B0604020202020204" pitchFamily="34" charset="0"/>
              </a:rPr>
              <a:t>Researchers discovered that LLM performance improves predictably as model size, dataset size, and compute resources scale up. This follows a power-law relationship where training loss decreases smoothly with increased compute:  </a:t>
            </a:r>
          </a:p>
          <a:p>
            <a:pPr marL="0" indent="0">
              <a:lnSpc>
                <a:spcPct val="100000"/>
              </a:lnSpc>
              <a:spcBef>
                <a:spcPts val="0"/>
              </a:spcBef>
              <a:buNone/>
            </a:pPr>
            <a:endParaRPr lang="en-US" sz="2000" b="0" i="0" dirty="0">
              <a:solidFill>
                <a:srgbClr val="000000"/>
              </a:solidFill>
              <a:effectLst/>
              <a:latin typeface="Arial" panose="020B0604020202020204" pitchFamily="34" charset="0"/>
            </a:endParaRPr>
          </a:p>
          <a:p>
            <a:pPr marL="0" indent="0">
              <a:lnSpc>
                <a:spcPct val="100000"/>
              </a:lnSpc>
              <a:spcBef>
                <a:spcPts val="0"/>
              </a:spcBef>
              <a:buNone/>
            </a:pPr>
            <a:endParaRPr lang="en-US" sz="2000" b="0" i="0" dirty="0">
              <a:solidFill>
                <a:srgbClr val="000000"/>
              </a:solidFill>
              <a:effectLst/>
              <a:latin typeface="Arial" panose="020B0604020202020204" pitchFamily="34" charset="0"/>
            </a:endParaRPr>
          </a:p>
          <a:p>
            <a:pPr marL="0" indent="0">
              <a:lnSpc>
                <a:spcPct val="100000"/>
              </a:lnSpc>
              <a:spcBef>
                <a:spcPts val="0"/>
              </a:spcBef>
              <a:buNone/>
            </a:pPr>
            <a:endParaRPr lang="en-US" sz="2000" b="0" i="0" dirty="0">
              <a:solidFill>
                <a:srgbClr val="000000"/>
              </a:solidFill>
              <a:effectLst/>
              <a:latin typeface="Arial" panose="020B0604020202020204" pitchFamily="34" charset="0"/>
            </a:endParaRPr>
          </a:p>
          <a:p>
            <a:pPr marL="0" indent="0">
              <a:lnSpc>
                <a:spcPct val="100000"/>
              </a:lnSpc>
              <a:spcBef>
                <a:spcPts val="0"/>
              </a:spcBef>
              <a:buNone/>
            </a:pPr>
            <a:r>
              <a:rPr lang="en-US" sz="2000" b="0" i="0" dirty="0">
                <a:solidFill>
                  <a:srgbClr val="000000"/>
                </a:solidFill>
                <a:effectLst/>
                <a:latin typeface="Arial" panose="020B0604020202020204" pitchFamily="34" charset="0"/>
              </a:rPr>
              <a:t>where C is compute and α is an empirically determined scaling exponent.  </a:t>
            </a:r>
          </a:p>
          <a:p>
            <a:pPr marL="0" indent="0">
              <a:lnSpc>
                <a:spcPct val="100000"/>
              </a:lnSpc>
              <a:spcBef>
                <a:spcPts val="0"/>
              </a:spcBef>
              <a:buNone/>
            </a:pPr>
            <a:endParaRPr lang="en-US" sz="2000" b="0" i="0" dirty="0">
              <a:solidFill>
                <a:srgbClr val="000000"/>
              </a:solidFill>
              <a:effectLst/>
              <a:latin typeface="Arial" panose="020B0604020202020204" pitchFamily="34" charset="0"/>
            </a:endParaRPr>
          </a:p>
          <a:p>
            <a:pPr marL="0" indent="0">
              <a:lnSpc>
                <a:spcPct val="100000"/>
              </a:lnSpc>
              <a:spcBef>
                <a:spcPts val="0"/>
              </a:spcBef>
              <a:buNone/>
            </a:pPr>
            <a:endParaRPr lang="en-US" sz="2000" b="0" i="0" dirty="0">
              <a:solidFill>
                <a:srgbClr val="000000"/>
              </a:solidFill>
              <a:effectLst/>
              <a:latin typeface="Arial" panose="020B0604020202020204" pitchFamily="34" charset="0"/>
            </a:endParaRPr>
          </a:p>
          <a:p>
            <a:pPr marL="0" indent="0">
              <a:lnSpc>
                <a:spcPct val="100000"/>
              </a:lnSpc>
              <a:spcBef>
                <a:spcPts val="0"/>
              </a:spcBef>
              <a:buNone/>
            </a:pPr>
            <a:r>
              <a:rPr lang="en-US" sz="2000" b="0" i="0" dirty="0">
                <a:solidFill>
                  <a:srgbClr val="000000"/>
                </a:solidFill>
                <a:effectLst/>
                <a:latin typeface="Arial" panose="020B0604020202020204" pitchFamily="34" charset="0"/>
              </a:rPr>
              <a:t>One key insight was that simply making models bigger isn’t always efficient. Instead, scaling must be balanced across three factors:  </a:t>
            </a:r>
          </a:p>
          <a:p>
            <a:pPr>
              <a:lnSpc>
                <a:spcPct val="100000"/>
              </a:lnSpc>
              <a:spcBef>
                <a:spcPts val="0"/>
              </a:spcBef>
            </a:pPr>
            <a:r>
              <a:rPr lang="en-US" sz="2000" b="1" i="0" dirty="0">
                <a:solidFill>
                  <a:srgbClr val="000000"/>
                </a:solidFill>
                <a:effectLst/>
                <a:latin typeface="Arial" panose="020B0604020202020204" pitchFamily="34" charset="0"/>
              </a:rPr>
              <a:t>Model Size</a:t>
            </a:r>
            <a:r>
              <a:rPr lang="en-US" sz="2000" b="0" i="0" dirty="0">
                <a:solidFill>
                  <a:srgbClr val="000000"/>
                </a:solidFill>
                <a:effectLst/>
                <a:latin typeface="Arial" panose="020B0604020202020204" pitchFamily="34" charset="0"/>
              </a:rPr>
              <a:t>: Larger models generalize better but need more data.  </a:t>
            </a:r>
          </a:p>
          <a:p>
            <a:pPr>
              <a:lnSpc>
                <a:spcPct val="100000"/>
              </a:lnSpc>
              <a:spcBef>
                <a:spcPts val="0"/>
              </a:spcBef>
            </a:pPr>
            <a:r>
              <a:rPr lang="en-US" sz="2000" b="1" i="0" dirty="0">
                <a:solidFill>
                  <a:srgbClr val="000000"/>
                </a:solidFill>
                <a:effectLst/>
                <a:latin typeface="Arial" panose="020B0604020202020204" pitchFamily="34" charset="0"/>
              </a:rPr>
              <a:t>Dataset Size</a:t>
            </a:r>
            <a:r>
              <a:rPr lang="en-US" sz="2000" b="0" i="0" dirty="0">
                <a:solidFill>
                  <a:srgbClr val="000000"/>
                </a:solidFill>
                <a:effectLst/>
                <a:latin typeface="Arial" panose="020B0604020202020204" pitchFamily="34" charset="0"/>
              </a:rPr>
              <a:t>: Too little data limits model performance; too much training on the same data causes overfitting.  </a:t>
            </a:r>
          </a:p>
          <a:p>
            <a:pPr>
              <a:lnSpc>
                <a:spcPct val="100000"/>
              </a:lnSpc>
              <a:spcBef>
                <a:spcPts val="0"/>
              </a:spcBef>
            </a:pPr>
            <a:r>
              <a:rPr lang="en-US" sz="2000" b="1" i="0" dirty="0">
                <a:solidFill>
                  <a:srgbClr val="000000"/>
                </a:solidFill>
                <a:effectLst/>
                <a:latin typeface="Arial" panose="020B0604020202020204" pitchFamily="34" charset="0"/>
              </a:rPr>
              <a:t>Compute Budget</a:t>
            </a:r>
            <a:r>
              <a:rPr lang="en-US" sz="2000" b="0" i="0" dirty="0">
                <a:solidFill>
                  <a:srgbClr val="000000"/>
                </a:solidFill>
                <a:effectLst/>
                <a:latin typeface="Arial" panose="020B0604020202020204" pitchFamily="34" charset="0"/>
              </a:rPr>
              <a:t>: More compute lowers loss, but **waste occurs** if the model or data isn’t scaled accordingly.  </a:t>
            </a:r>
          </a:p>
          <a:p>
            <a:pPr>
              <a:lnSpc>
                <a:spcPct val="100000"/>
              </a:lnSpc>
              <a:spcBef>
                <a:spcPts val="0"/>
              </a:spcBef>
            </a:pPr>
            <a:endParaRPr lang="en-US" sz="2000" b="0" i="0" dirty="0">
              <a:solidFill>
                <a:srgbClr val="000000"/>
              </a:solidFill>
              <a:effectLst/>
              <a:latin typeface="Arial" panose="020B0604020202020204" pitchFamily="34" charset="0"/>
            </a:endParaRPr>
          </a:p>
          <a:p>
            <a:pPr marL="0" indent="0">
              <a:lnSpc>
                <a:spcPct val="100000"/>
              </a:lnSpc>
              <a:spcBef>
                <a:spcPts val="0"/>
              </a:spcBef>
              <a:buNone/>
            </a:pPr>
            <a:endParaRPr lang="en-US" sz="2000" b="0" i="0" dirty="0">
              <a:solidFill>
                <a:srgbClr val="000000"/>
              </a:solidFill>
              <a:effectLst/>
              <a:latin typeface="Arial" panose="020B0604020202020204" pitchFamily="34" charset="0"/>
            </a:endParaRPr>
          </a:p>
          <a:p>
            <a:pPr marL="0" indent="0">
              <a:lnSpc>
                <a:spcPct val="100000"/>
              </a:lnSpc>
              <a:spcBef>
                <a:spcPts val="0"/>
              </a:spcBef>
              <a:buNone/>
            </a:pPr>
            <a:r>
              <a:rPr lang="en-US" sz="2000" b="0" i="0" dirty="0">
                <a:solidFill>
                  <a:srgbClr val="000000"/>
                </a:solidFill>
                <a:effectLst/>
                <a:latin typeface="Arial" panose="020B0604020202020204" pitchFamily="34" charset="0"/>
              </a:rPr>
              <a:t>This led to the concept of compute-optimal scaling where a given compute budget is used efficiently. Under-scaled models underutilize hardware, while over-scaled models waste parameters and overfit. The discovery of these laws provided a roadmap for training efficient LLMs, guiding how to balance model, data, and compute for optimal performance.</a:t>
            </a:r>
          </a:p>
        </p:txBody>
      </p:sp>
      <p:pic>
        <p:nvPicPr>
          <p:cNvPr id="2050" name="Picture 2">
            <a:extLst>
              <a:ext uri="{FF2B5EF4-FFF2-40B4-BE49-F238E27FC236}">
                <a16:creationId xmlns:a16="http://schemas.microsoft.com/office/drawing/2014/main" id="{7433BCC8-1C1A-6BF8-5ED6-EC2553D90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7104" y="2107026"/>
            <a:ext cx="5669590" cy="39641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D11F3AF-5CEB-F1EF-B818-0A0FF797B295}"/>
              </a:ext>
            </a:extLst>
          </p:cNvPr>
          <p:cNvPicPr>
            <a:picLocks noChangeAspect="1"/>
          </p:cNvPicPr>
          <p:nvPr/>
        </p:nvPicPr>
        <p:blipFill>
          <a:blip r:embed="rId4"/>
          <a:stretch>
            <a:fillRect/>
          </a:stretch>
        </p:blipFill>
        <p:spPr>
          <a:xfrm>
            <a:off x="10352909" y="6549656"/>
            <a:ext cx="7935091" cy="2397531"/>
          </a:xfrm>
          <a:prstGeom prst="rect">
            <a:avLst/>
          </a:prstGeom>
        </p:spPr>
      </p:pic>
      <p:pic>
        <p:nvPicPr>
          <p:cNvPr id="4" name="Picture 3">
            <a:extLst>
              <a:ext uri="{FF2B5EF4-FFF2-40B4-BE49-F238E27FC236}">
                <a16:creationId xmlns:a16="http://schemas.microsoft.com/office/drawing/2014/main" id="{780470B5-359F-E0FD-579C-41946801C16E}"/>
              </a:ext>
            </a:extLst>
          </p:cNvPr>
          <p:cNvPicPr>
            <a:picLocks noChangeAspect="1"/>
          </p:cNvPicPr>
          <p:nvPr/>
        </p:nvPicPr>
        <p:blipFill>
          <a:blip r:embed="rId5"/>
          <a:srcRect t="26913" b="24124"/>
          <a:stretch/>
        </p:blipFill>
        <p:spPr>
          <a:xfrm>
            <a:off x="4530991" y="3274829"/>
            <a:ext cx="2275877" cy="478465"/>
          </a:xfrm>
          <a:prstGeom prst="rect">
            <a:avLst/>
          </a:prstGeom>
        </p:spPr>
      </p:pic>
    </p:spTree>
    <p:extLst>
      <p:ext uri="{BB962C8B-B14F-4D97-AF65-F5344CB8AC3E}">
        <p14:creationId xmlns:p14="http://schemas.microsoft.com/office/powerpoint/2010/main" val="206854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F1C06CF-93F3-D3C2-081D-FF631D9128F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EC904C3E-BA64-F585-FDE7-0519BC0A5AF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Using Scaling Laws to Guide Model Training</a:t>
            </a:r>
            <a:endParaRPr dirty="0">
              <a:latin typeface="+mn-lt"/>
            </a:endParaRPr>
          </a:p>
        </p:txBody>
      </p:sp>
      <p:sp>
        <p:nvSpPr>
          <p:cNvPr id="2" name="Text Placeholder 1">
            <a:extLst>
              <a:ext uri="{FF2B5EF4-FFF2-40B4-BE49-F238E27FC236}">
                <a16:creationId xmlns:a16="http://schemas.microsoft.com/office/drawing/2014/main" id="{A1660610-0843-EF79-D36D-FF8A1BE922B2}"/>
              </a:ext>
            </a:extLst>
          </p:cNvPr>
          <p:cNvSpPr>
            <a:spLocks noGrp="1" noChangeArrowheads="1"/>
          </p:cNvSpPr>
          <p:nvPr>
            <p:ph type="body" sz="quarter" idx="10"/>
          </p:nvPr>
        </p:nvSpPr>
        <p:spPr bwMode="auto">
          <a:xfrm>
            <a:off x="1155696" y="2760899"/>
            <a:ext cx="10667709" cy="674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indent="0" defTabSz="914400" eaLnBrk="0" fontAlgn="base" hangingPunct="0">
              <a:lnSpc>
                <a:spcPct val="100000"/>
              </a:lnSpc>
              <a:spcBef>
                <a:spcPct val="0"/>
              </a:spcBef>
              <a:spcAft>
                <a:spcPct val="0"/>
              </a:spcAft>
              <a:buNone/>
            </a:pPr>
            <a:r>
              <a:rPr kumimoji="0" lang="en-US" altLang="en-US" i="0" u="none" strike="noStrike" cap="none" normalizeH="0" baseline="0" dirty="0">
                <a:ln>
                  <a:noFill/>
                </a:ln>
                <a:solidFill>
                  <a:schemeClr val="tx1"/>
                </a:solidFill>
                <a:effectLst/>
                <a:latin typeface="Arial" panose="020B0604020202020204" pitchFamily="34" charset="0"/>
              </a:rPr>
              <a:t>The discovery of scaling laws provided a framework for training efficient and well-balanced LLMs. Instead of arbitrarily increasing model size, researchers learned that optimal performance depends on the right balance of compute, model size, and data.</a:t>
            </a:r>
          </a:p>
          <a:p>
            <a:pPr marL="0" indent="0" defTabSz="914400" eaLnBrk="0" fontAlgn="base" hangingPunct="0">
              <a:lnSpc>
                <a:spcPct val="100000"/>
              </a:lnSpc>
              <a:spcBef>
                <a:spcPct val="0"/>
              </a:spcBef>
              <a:spcAft>
                <a:spcPct val="0"/>
              </a:spcAft>
              <a:buNone/>
            </a:pPr>
            <a:endParaRPr kumimoji="0" lang="en-US" altLang="en-US" i="0" u="none" strike="noStrike" cap="none" normalizeH="0" baseline="0" dirty="0">
              <a:ln>
                <a:noFill/>
              </a:ln>
              <a:solidFill>
                <a:schemeClr val="tx1"/>
              </a:solidFill>
              <a:effectLst/>
              <a:latin typeface="Arial" panose="020B0604020202020204" pitchFamily="34" charset="0"/>
            </a:endParaRPr>
          </a:p>
          <a:p>
            <a:pPr marL="0" indent="0" defTabSz="914400" eaLnBrk="0" fontAlgn="base" hangingPunct="0">
              <a:lnSpc>
                <a:spcPct val="100000"/>
              </a:lnSpc>
              <a:spcBef>
                <a:spcPct val="0"/>
              </a:spcBef>
              <a:spcAft>
                <a:spcPct val="0"/>
              </a:spcAft>
              <a:buNone/>
            </a:pPr>
            <a:r>
              <a:rPr kumimoji="0" lang="en-US" altLang="en-US" b="1" i="0" u="none" strike="noStrike" cap="none" normalizeH="0" baseline="0" dirty="0">
                <a:ln>
                  <a:noFill/>
                </a:ln>
                <a:solidFill>
                  <a:schemeClr val="tx1"/>
                </a:solidFill>
                <a:effectLst/>
                <a:latin typeface="Arial" panose="020B0604020202020204" pitchFamily="34" charset="0"/>
              </a:rPr>
              <a:t>Balance Model, Data, and Compute</a:t>
            </a:r>
          </a:p>
          <a:p>
            <a:pPr marL="114300" defTabSz="914400" eaLnBrk="0" fontAlgn="base" hangingPunct="0">
              <a:lnSpc>
                <a:spcPct val="100000"/>
              </a:lnSpc>
              <a:spcBef>
                <a:spcPct val="0"/>
              </a:spcBef>
              <a:spcAft>
                <a:spcPct val="0"/>
              </a:spcAft>
            </a:pPr>
            <a:r>
              <a:rPr kumimoji="0" lang="en-US" altLang="en-US" i="0" u="none" strike="noStrike" cap="none" normalizeH="0" baseline="0" dirty="0">
                <a:ln>
                  <a:noFill/>
                </a:ln>
                <a:solidFill>
                  <a:schemeClr val="tx1"/>
                </a:solidFill>
                <a:effectLst/>
                <a:latin typeface="Arial" panose="020B0604020202020204" pitchFamily="34" charset="0"/>
              </a:rPr>
              <a:t>Increasing model size requires more training data to avoid overfitting. </a:t>
            </a:r>
          </a:p>
          <a:p>
            <a:pPr marL="114300" defTabSz="914400" eaLnBrk="0" fontAlgn="base" hangingPunct="0">
              <a:lnSpc>
                <a:spcPct val="100000"/>
              </a:lnSpc>
              <a:spcBef>
                <a:spcPct val="0"/>
              </a:spcBef>
              <a:spcAft>
                <a:spcPct val="0"/>
              </a:spcAft>
            </a:pPr>
            <a:r>
              <a:rPr kumimoji="0" lang="en-US" altLang="en-US" i="0" u="none" strike="noStrike" cap="none" normalizeH="0" baseline="0" dirty="0">
                <a:ln>
                  <a:noFill/>
                </a:ln>
                <a:solidFill>
                  <a:schemeClr val="tx1"/>
                </a:solidFill>
                <a:effectLst/>
                <a:latin typeface="Arial" panose="020B0604020202020204" pitchFamily="34" charset="0"/>
              </a:rPr>
              <a:t>Compute should be allocated efficiently to avoid underutilization or waste. </a:t>
            </a:r>
          </a:p>
          <a:p>
            <a:pPr marL="0" indent="0" defTabSz="914400" eaLnBrk="0" fontAlgn="base" hangingPunct="0">
              <a:lnSpc>
                <a:spcPct val="100000"/>
              </a:lnSpc>
              <a:spcBef>
                <a:spcPct val="0"/>
              </a:spcBef>
              <a:spcAft>
                <a:spcPct val="0"/>
              </a:spcAft>
              <a:buNone/>
            </a:pPr>
            <a:r>
              <a:rPr kumimoji="0" lang="en-US" altLang="en-US" i="0" u="none" strike="noStrike" cap="none" normalizeH="0" baseline="0" dirty="0">
                <a:ln>
                  <a:noFill/>
                </a:ln>
                <a:solidFill>
                  <a:schemeClr val="tx1"/>
                </a:solidFill>
                <a:effectLst/>
                <a:latin typeface="Arial" panose="020B0604020202020204" pitchFamily="34" charset="0"/>
              </a:rPr>
              <a:t>Compute-Optimal Scaling</a:t>
            </a:r>
          </a:p>
          <a:p>
            <a:pPr marL="114300" defTabSz="914400" eaLnBrk="0" fontAlgn="base" hangingPunct="0">
              <a:lnSpc>
                <a:spcPct val="100000"/>
              </a:lnSpc>
              <a:spcBef>
                <a:spcPct val="0"/>
              </a:spcBef>
              <a:spcAft>
                <a:spcPct val="0"/>
              </a:spcAft>
            </a:pPr>
            <a:r>
              <a:rPr kumimoji="0" lang="en-US" altLang="en-US" i="0" u="none" strike="noStrike" cap="none" normalizeH="0" baseline="0" dirty="0">
                <a:ln>
                  <a:noFill/>
                </a:ln>
                <a:solidFill>
                  <a:schemeClr val="tx1"/>
                </a:solidFill>
                <a:effectLst/>
                <a:latin typeface="Arial" panose="020B0604020202020204" pitchFamily="34" charset="0"/>
              </a:rPr>
              <a:t>Given a fixed compute budget, models should be sized appropriately for maximum efficiency. </a:t>
            </a:r>
          </a:p>
          <a:p>
            <a:pPr marL="114300" defTabSz="914400" eaLnBrk="0" fontAlgn="base" hangingPunct="0">
              <a:lnSpc>
                <a:spcPct val="100000"/>
              </a:lnSpc>
              <a:spcBef>
                <a:spcPct val="0"/>
              </a:spcBef>
              <a:spcAft>
                <a:spcPct val="0"/>
              </a:spcAft>
            </a:pPr>
            <a:r>
              <a:rPr kumimoji="0" lang="en-US" altLang="en-US" i="0" u="none" strike="noStrike" cap="none" normalizeH="0" baseline="0" dirty="0">
                <a:ln>
                  <a:noFill/>
                </a:ln>
                <a:solidFill>
                  <a:schemeClr val="tx1"/>
                </a:solidFill>
                <a:effectLst/>
                <a:latin typeface="Arial" panose="020B0604020202020204" pitchFamily="34" charset="0"/>
              </a:rPr>
              <a:t>Overly large models waste parameters, while under-scaled models fail to use available compute fully. </a:t>
            </a:r>
          </a:p>
          <a:p>
            <a:pPr marL="0" indent="0" defTabSz="914400" eaLnBrk="0" fontAlgn="base" hangingPunct="0">
              <a:lnSpc>
                <a:spcPct val="100000"/>
              </a:lnSpc>
              <a:spcBef>
                <a:spcPct val="0"/>
              </a:spcBef>
              <a:spcAft>
                <a:spcPct val="0"/>
              </a:spcAft>
              <a:buNone/>
            </a:pPr>
            <a:r>
              <a:rPr kumimoji="0" lang="en-US" altLang="en-US" b="1" i="0" u="none" strike="noStrike" cap="none" normalizeH="0" baseline="0" dirty="0">
                <a:ln>
                  <a:noFill/>
                </a:ln>
                <a:solidFill>
                  <a:schemeClr val="tx1"/>
                </a:solidFill>
                <a:effectLst/>
                <a:latin typeface="Arial" panose="020B0604020202020204" pitchFamily="34" charset="0"/>
              </a:rPr>
              <a:t>Estimating Performance Gains</a:t>
            </a:r>
          </a:p>
          <a:p>
            <a:pPr defTabSz="914400" eaLnBrk="0" fontAlgn="base" hangingPunct="0">
              <a:lnSpc>
                <a:spcPct val="100000"/>
              </a:lnSpc>
              <a:spcBef>
                <a:spcPct val="0"/>
              </a:spcBef>
              <a:spcAft>
                <a:spcPct val="0"/>
              </a:spcAft>
            </a:pPr>
            <a:r>
              <a:rPr kumimoji="0" lang="en-US" altLang="en-US" sz="2400" i="0" u="none" strike="noStrike" cap="none" normalizeH="0" baseline="0" dirty="0">
                <a:ln>
                  <a:noFill/>
                </a:ln>
                <a:solidFill>
                  <a:schemeClr val="tx1"/>
                </a:solidFill>
                <a:effectLst/>
                <a:latin typeface="Arial" panose="020B0604020202020204" pitchFamily="34" charset="0"/>
              </a:rPr>
              <a:t>Scaling laws allow researchers to predict improvements before training. </a:t>
            </a:r>
          </a:p>
          <a:p>
            <a:pPr defTabSz="914400" eaLnBrk="0" fontAlgn="base" hangingPunct="0">
              <a:lnSpc>
                <a:spcPct val="100000"/>
              </a:lnSpc>
              <a:spcBef>
                <a:spcPct val="0"/>
              </a:spcBef>
              <a:spcAft>
                <a:spcPct val="0"/>
              </a:spcAft>
            </a:pPr>
            <a:r>
              <a:rPr kumimoji="0" lang="en-US" altLang="en-US" sz="2400" i="0" u="none" strike="noStrike" cap="none" normalizeH="0" baseline="0" dirty="0">
                <a:ln>
                  <a:noFill/>
                </a:ln>
                <a:solidFill>
                  <a:schemeClr val="tx1"/>
                </a:solidFill>
                <a:effectLst/>
                <a:latin typeface="Arial" panose="020B0604020202020204" pitchFamily="34" charset="0"/>
              </a:rPr>
              <a:t>Helps determine whether investing in more compute or data is worth the expected gain. </a:t>
            </a:r>
          </a:p>
          <a:p>
            <a:pPr marL="0" indent="0" defTabSz="914400" eaLnBrk="0" fontAlgn="base" hangingPunct="0">
              <a:lnSpc>
                <a:spcPct val="100000"/>
              </a:lnSpc>
              <a:spcBef>
                <a:spcPct val="0"/>
              </a:spcBef>
              <a:spcAft>
                <a:spcPct val="0"/>
              </a:spcAft>
              <a:buNone/>
            </a:pPr>
            <a:r>
              <a:rPr kumimoji="0" lang="en-US" altLang="en-US" b="1" i="0" u="none" strike="noStrike" cap="none" normalizeH="0" baseline="0" dirty="0">
                <a:ln>
                  <a:noFill/>
                </a:ln>
                <a:solidFill>
                  <a:schemeClr val="tx1"/>
                </a:solidFill>
                <a:effectLst/>
                <a:latin typeface="Arial" panose="020B0604020202020204" pitchFamily="34" charset="0"/>
              </a:rPr>
              <a:t>Avoiding Inefficient Scaling</a:t>
            </a:r>
          </a:p>
          <a:p>
            <a:pPr defTabSz="914400" eaLnBrk="0" fontAlgn="base" hangingPunct="0">
              <a:lnSpc>
                <a:spcPct val="100000"/>
              </a:lnSpc>
              <a:spcBef>
                <a:spcPct val="0"/>
              </a:spcBef>
              <a:spcAft>
                <a:spcPct val="0"/>
              </a:spcAft>
            </a:pPr>
            <a:r>
              <a:rPr kumimoji="0" lang="en-US" altLang="en-US" sz="2400" i="0" u="none" strike="noStrike" cap="none" normalizeH="0" baseline="0" dirty="0">
                <a:ln>
                  <a:noFill/>
                </a:ln>
                <a:solidFill>
                  <a:schemeClr val="tx1"/>
                </a:solidFill>
                <a:effectLst/>
                <a:latin typeface="Arial" panose="020B0604020202020204" pitchFamily="34" charset="0"/>
              </a:rPr>
              <a:t>Too small a dataset limits generalization. </a:t>
            </a:r>
          </a:p>
          <a:p>
            <a:pPr defTabSz="914400" eaLnBrk="0" fontAlgn="base" hangingPunct="0">
              <a:lnSpc>
                <a:spcPct val="100000"/>
              </a:lnSpc>
              <a:spcBef>
                <a:spcPct val="0"/>
              </a:spcBef>
              <a:spcAft>
                <a:spcPct val="0"/>
              </a:spcAft>
            </a:pPr>
            <a:r>
              <a:rPr lang="en-US" altLang="en-US" dirty="0"/>
              <a:t>T</a:t>
            </a:r>
            <a:r>
              <a:rPr kumimoji="0" lang="en-US" altLang="en-US" sz="2400" i="0" u="none" strike="noStrike" cap="none" normalizeH="0" baseline="0" dirty="0">
                <a:ln>
                  <a:noFill/>
                </a:ln>
                <a:solidFill>
                  <a:schemeClr val="tx1"/>
                </a:solidFill>
                <a:effectLst/>
                <a:latin typeface="Arial" panose="020B0604020202020204" pitchFamily="34" charset="0"/>
              </a:rPr>
              <a:t>oo large a model without sufficient data leads to overfitting and inefficiency. </a:t>
            </a:r>
          </a:p>
          <a:p>
            <a:pPr marL="0" indent="0" defTabSz="914400" eaLnBrk="0" fontAlgn="base" hangingPunct="0">
              <a:lnSpc>
                <a:spcPct val="100000"/>
              </a:lnSpc>
              <a:spcBef>
                <a:spcPct val="0"/>
              </a:spcBef>
              <a:spcAft>
                <a:spcPct val="0"/>
              </a:spcAft>
              <a:buNone/>
            </a:pPr>
            <a:r>
              <a:rPr kumimoji="0" lang="en-US" altLang="en-US" i="0" u="none" strike="noStrike" cap="none" normalizeH="0" baseline="0" dirty="0">
                <a:ln>
                  <a:noFill/>
                </a:ln>
                <a:solidFill>
                  <a:schemeClr val="tx1"/>
                </a:solidFill>
                <a:effectLst/>
                <a:latin typeface="Arial" panose="020B0604020202020204" pitchFamily="34" charset="0"/>
              </a:rPr>
              <a:t>.</a:t>
            </a:r>
          </a:p>
        </p:txBody>
      </p:sp>
      <p:pic>
        <p:nvPicPr>
          <p:cNvPr id="3" name="Picture 2">
            <a:extLst>
              <a:ext uri="{FF2B5EF4-FFF2-40B4-BE49-F238E27FC236}">
                <a16:creationId xmlns:a16="http://schemas.microsoft.com/office/drawing/2014/main" id="{6102D418-95F6-3D92-7A4B-30CC51BE1FC0}"/>
              </a:ext>
            </a:extLst>
          </p:cNvPr>
          <p:cNvPicPr>
            <a:picLocks noChangeAspect="1"/>
          </p:cNvPicPr>
          <p:nvPr/>
        </p:nvPicPr>
        <p:blipFill>
          <a:blip r:embed="rId3"/>
          <a:srcRect l="6768" t="6305" r="10109" b="4705"/>
          <a:stretch/>
        </p:blipFill>
        <p:spPr>
          <a:xfrm>
            <a:off x="11641908" y="3498112"/>
            <a:ext cx="6497237" cy="4685045"/>
          </a:xfrm>
          <a:prstGeom prst="rect">
            <a:avLst/>
          </a:prstGeom>
        </p:spPr>
      </p:pic>
    </p:spTree>
    <p:extLst>
      <p:ext uri="{BB962C8B-B14F-4D97-AF65-F5344CB8AC3E}">
        <p14:creationId xmlns:p14="http://schemas.microsoft.com/office/powerpoint/2010/main" val="213117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FD0937D-04C1-6373-3A23-C016F5DDF16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1C2D7818-CD76-827E-94D2-AC0698D3299F}"/>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dirty="0">
                <a:effectLst/>
              </a:rPr>
              <a:t>Balance of Model Size and Dataset Size</a:t>
            </a:r>
            <a:endParaRPr lang="en-US" sz="4800" b="0" i="0" u="none" strike="noStrike" dirty="0">
              <a:effectLst/>
            </a:endParaRPr>
          </a:p>
        </p:txBody>
      </p:sp>
    </p:spTree>
    <p:extLst>
      <p:ext uri="{BB962C8B-B14F-4D97-AF65-F5344CB8AC3E}">
        <p14:creationId xmlns:p14="http://schemas.microsoft.com/office/powerpoint/2010/main" val="336362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EE19EF6-0128-302D-41BE-EAD14F62A42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3214AB6B-5B20-7C8E-7254-315AA3EF8E0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Finding the Right Balance – Model Size vs. Dataset Size</a:t>
            </a:r>
            <a:endParaRPr lang="en-US" dirty="0">
              <a:latin typeface="+mn-lt"/>
            </a:endParaRPr>
          </a:p>
        </p:txBody>
      </p:sp>
      <p:sp>
        <p:nvSpPr>
          <p:cNvPr id="107" name="Google Shape;107;p15">
            <a:extLst>
              <a:ext uri="{FF2B5EF4-FFF2-40B4-BE49-F238E27FC236}">
                <a16:creationId xmlns:a16="http://schemas.microsoft.com/office/drawing/2014/main" id="{AC21D9FF-75C4-F302-4CAC-36D4F51C6EA3}"/>
              </a:ext>
            </a:extLst>
          </p:cNvPr>
          <p:cNvSpPr txBox="1">
            <a:spLocks noGrp="1"/>
          </p:cNvSpPr>
          <p:nvPr>
            <p:ph type="body" sz="quarter" idx="10"/>
          </p:nvPr>
        </p:nvSpPr>
        <p:spPr>
          <a:xfrm>
            <a:off x="1155696" y="2107026"/>
            <a:ext cx="10615390" cy="7985936"/>
          </a:xfrm>
          <a:prstGeom prst="rect">
            <a:avLst/>
          </a:prstGeom>
          <a:noFill/>
          <a:ln>
            <a:noFill/>
          </a:ln>
        </p:spPr>
        <p:txBody>
          <a:bodyPr spcFirstLastPara="1" vert="horz" wrap="square" lIns="137138" tIns="68550" rIns="137138" bIns="68550" rtlCol="0" anchor="t" anchorCtr="0">
            <a:noAutofit/>
          </a:bodyPr>
          <a:lstStyle/>
          <a:p>
            <a:pPr marL="0" indent="0">
              <a:lnSpc>
                <a:spcPct val="100000"/>
              </a:lnSpc>
              <a:spcBef>
                <a:spcPts val="0"/>
              </a:spcBef>
              <a:buNone/>
            </a:pPr>
            <a:r>
              <a:rPr lang="en-US" sz="2000" b="1" dirty="0"/>
              <a:t>Why Does This Trade-off Matter?</a:t>
            </a:r>
          </a:p>
          <a:p>
            <a:pPr marL="0" indent="0">
              <a:lnSpc>
                <a:spcPct val="100000"/>
              </a:lnSpc>
              <a:spcBef>
                <a:spcPts val="0"/>
              </a:spcBef>
              <a:buNone/>
            </a:pPr>
            <a:r>
              <a:rPr lang="en-US" sz="2000" dirty="0"/>
              <a:t>When training large language models, it’s tempting to believe that bigger is always better—that simply adding more parameters will lead to better performance. But this isn’t necessarily true. The relationship between model size and dataset size plays a critical role in how efficiently a model learns and generalizes.</a:t>
            </a:r>
          </a:p>
          <a:p>
            <a:pPr marL="0" indent="0">
              <a:lnSpc>
                <a:spcPct val="100000"/>
              </a:lnSpc>
              <a:spcBef>
                <a:spcPts val="0"/>
              </a:spcBef>
              <a:buNone/>
            </a:pPr>
            <a:endParaRPr lang="en-US" sz="2000" dirty="0"/>
          </a:p>
          <a:p>
            <a:pPr marL="0" indent="0">
              <a:lnSpc>
                <a:spcPct val="100000"/>
              </a:lnSpc>
              <a:spcBef>
                <a:spcPts val="0"/>
              </a:spcBef>
              <a:buNone/>
            </a:pPr>
            <a:r>
              <a:rPr lang="en-US" sz="2000" b="1" dirty="0"/>
              <a:t>The Problem: Scaling Without Balance</a:t>
            </a:r>
          </a:p>
          <a:p>
            <a:pPr>
              <a:lnSpc>
                <a:spcPct val="100000"/>
              </a:lnSpc>
              <a:spcBef>
                <a:spcPts val="0"/>
              </a:spcBef>
            </a:pPr>
            <a:r>
              <a:rPr lang="en-US" sz="2000" dirty="0"/>
              <a:t>If we increase model size without enough data, the model struggles to learn meaningful patterns, leading to overfitting or wasted compute.</a:t>
            </a:r>
          </a:p>
          <a:p>
            <a:pPr>
              <a:lnSpc>
                <a:spcPct val="100000"/>
              </a:lnSpc>
              <a:spcBef>
                <a:spcPts val="0"/>
              </a:spcBef>
            </a:pPr>
            <a:r>
              <a:rPr lang="en-US" sz="2000" dirty="0"/>
              <a:t>If we increase dataset size without a sufficiently large model, the model lacks the capacity to take full advantage of the data.</a:t>
            </a:r>
          </a:p>
          <a:p>
            <a:pPr marL="0" indent="0">
              <a:lnSpc>
                <a:spcPct val="100000"/>
              </a:lnSpc>
              <a:spcBef>
                <a:spcPts val="0"/>
              </a:spcBef>
              <a:buNone/>
            </a:pPr>
            <a:endParaRPr lang="en-US" sz="2000" dirty="0"/>
          </a:p>
          <a:p>
            <a:pPr marL="0" indent="0">
              <a:lnSpc>
                <a:spcPct val="100000"/>
              </a:lnSpc>
              <a:spcBef>
                <a:spcPts val="0"/>
              </a:spcBef>
              <a:buNone/>
            </a:pPr>
            <a:r>
              <a:rPr lang="en-US" sz="2000" b="1" dirty="0"/>
              <a:t>DeepMind’s “Chinchilla” Insight</a:t>
            </a:r>
          </a:p>
          <a:p>
            <a:pPr marL="0" indent="0">
              <a:lnSpc>
                <a:spcPct val="100000"/>
              </a:lnSpc>
              <a:spcBef>
                <a:spcPts val="0"/>
              </a:spcBef>
              <a:buNone/>
            </a:pPr>
            <a:r>
              <a:rPr lang="en-US" sz="2000" dirty="0"/>
              <a:t>For years, the industry was focused on scaling model size as the primary way to improve performance. But DeepMind’s research showed that this approach is suboptimal under a fixed compute budget. Instead, they found that:</a:t>
            </a:r>
          </a:p>
          <a:p>
            <a:pPr>
              <a:lnSpc>
                <a:spcPct val="100000"/>
              </a:lnSpc>
              <a:spcBef>
                <a:spcPts val="0"/>
              </a:spcBef>
            </a:pPr>
            <a:r>
              <a:rPr lang="en-US" sz="2000" dirty="0"/>
              <a:t>Doubling the dataset size while halving the model size leads to better overall performance than simply making the model bigger.</a:t>
            </a:r>
          </a:p>
          <a:p>
            <a:pPr>
              <a:lnSpc>
                <a:spcPct val="100000"/>
              </a:lnSpc>
              <a:spcBef>
                <a:spcPts val="0"/>
              </a:spcBef>
            </a:pPr>
            <a:r>
              <a:rPr lang="en-US" sz="2000" dirty="0"/>
              <a:t>This challenges the conventional wisdom that larger models are always better, showing that data efficiency matters just as much as model capacity.</a:t>
            </a:r>
          </a:p>
          <a:p>
            <a:pPr marL="0" indent="0">
              <a:lnSpc>
                <a:spcPct val="100000"/>
              </a:lnSpc>
              <a:spcBef>
                <a:spcPts val="0"/>
              </a:spcBef>
              <a:buNone/>
            </a:pPr>
            <a:endParaRPr lang="en-US" sz="2000" dirty="0"/>
          </a:p>
          <a:p>
            <a:pPr marL="0" indent="0">
              <a:lnSpc>
                <a:spcPct val="100000"/>
              </a:lnSpc>
              <a:spcBef>
                <a:spcPts val="0"/>
              </a:spcBef>
              <a:buNone/>
            </a:pPr>
            <a:r>
              <a:rPr lang="en-US" sz="2000" b="1" dirty="0"/>
              <a:t>What This Means for Model Training</a:t>
            </a:r>
          </a:p>
          <a:p>
            <a:pPr marL="0" indent="0">
              <a:lnSpc>
                <a:spcPct val="100000"/>
              </a:lnSpc>
              <a:spcBef>
                <a:spcPts val="0"/>
              </a:spcBef>
              <a:buNone/>
            </a:pPr>
            <a:r>
              <a:rPr lang="en-US" sz="2000" dirty="0"/>
              <a:t>More compute should be spent on training with more data, not just bigger models.</a:t>
            </a:r>
          </a:p>
          <a:p>
            <a:pPr marL="0" indent="0">
              <a:lnSpc>
                <a:spcPct val="100000"/>
              </a:lnSpc>
              <a:spcBef>
                <a:spcPts val="0"/>
              </a:spcBef>
              <a:buNone/>
            </a:pPr>
            <a:r>
              <a:rPr lang="en-US" sz="2000" dirty="0"/>
              <a:t>Scaling strategies need to account for both model and data growth, not just one or the other.</a:t>
            </a:r>
          </a:p>
        </p:txBody>
      </p:sp>
      <p:pic>
        <p:nvPicPr>
          <p:cNvPr id="4" name="Picture 3">
            <a:extLst>
              <a:ext uri="{FF2B5EF4-FFF2-40B4-BE49-F238E27FC236}">
                <a16:creationId xmlns:a16="http://schemas.microsoft.com/office/drawing/2014/main" id="{090DE578-CD96-E087-2A3A-24477AE88DCE}"/>
              </a:ext>
            </a:extLst>
          </p:cNvPr>
          <p:cNvPicPr>
            <a:picLocks noChangeAspect="1"/>
          </p:cNvPicPr>
          <p:nvPr/>
        </p:nvPicPr>
        <p:blipFill>
          <a:blip r:embed="rId3"/>
          <a:stretch>
            <a:fillRect/>
          </a:stretch>
        </p:blipFill>
        <p:spPr>
          <a:xfrm>
            <a:off x="12467771" y="1561118"/>
            <a:ext cx="4852308" cy="4346657"/>
          </a:xfrm>
          <a:prstGeom prst="rect">
            <a:avLst/>
          </a:prstGeom>
        </p:spPr>
      </p:pic>
      <p:pic>
        <p:nvPicPr>
          <p:cNvPr id="5" name="Picture 4">
            <a:extLst>
              <a:ext uri="{FF2B5EF4-FFF2-40B4-BE49-F238E27FC236}">
                <a16:creationId xmlns:a16="http://schemas.microsoft.com/office/drawing/2014/main" id="{5B1DAE8A-E315-F3F6-A279-3CF412B4CC4F}"/>
              </a:ext>
            </a:extLst>
          </p:cNvPr>
          <p:cNvPicPr>
            <a:picLocks noChangeAspect="1"/>
          </p:cNvPicPr>
          <p:nvPr/>
        </p:nvPicPr>
        <p:blipFill>
          <a:blip r:embed="rId4"/>
          <a:stretch>
            <a:fillRect/>
          </a:stretch>
        </p:blipFill>
        <p:spPr>
          <a:xfrm>
            <a:off x="11771086" y="6152145"/>
            <a:ext cx="6483415" cy="2115041"/>
          </a:xfrm>
          <a:prstGeom prst="rect">
            <a:avLst/>
          </a:prstGeom>
        </p:spPr>
      </p:pic>
    </p:spTree>
    <p:extLst>
      <p:ext uri="{BB962C8B-B14F-4D97-AF65-F5344CB8AC3E}">
        <p14:creationId xmlns:p14="http://schemas.microsoft.com/office/powerpoint/2010/main" val="3303883852"/>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633F56-9712-4B0F-8302-7CC256CF4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4e829-e29b-491b-8f41-18a36dc8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220D6E-0205-4070-A3F7-55DFA809C0B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6FA4738-CDFB-4E48-85BF-35A93C697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61920</TotalTime>
  <Words>2049</Words>
  <Application>Microsoft Office PowerPoint</Application>
  <PresentationFormat>Custom</PresentationFormat>
  <Paragraphs>184</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Main</vt:lpstr>
      <vt:lpstr>Lecture 4.2 - Scaling Laws in Training LLMs</vt:lpstr>
      <vt:lpstr>PowerPoint Presentation</vt:lpstr>
      <vt:lpstr>This lecture</vt:lpstr>
      <vt:lpstr>Emergence of Scale-Related Performance in LLMs</vt:lpstr>
      <vt:lpstr>What are Scaling Laws?</vt:lpstr>
      <vt:lpstr>LLM Scaling Laws</vt:lpstr>
      <vt:lpstr>Using Scaling Laws to Guide Model Training</vt:lpstr>
      <vt:lpstr>Balance of Model Size and Dataset Size</vt:lpstr>
      <vt:lpstr>Finding the Right Balance – Model Size vs. Dataset Size</vt:lpstr>
      <vt:lpstr>Compute-Optimal Training – Llama 3</vt:lpstr>
      <vt:lpstr>Scaling Trade-Offs</vt:lpstr>
      <vt:lpstr>Emergent Behavior at Different Scales of Training</vt:lpstr>
      <vt:lpstr>Definition of Emergent Behavior</vt:lpstr>
      <vt:lpstr>Examples of Emergent Behaviors</vt:lpstr>
      <vt:lpstr>Emergent Abilities in Large Language Models</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383</cp:revision>
  <dcterms:created xsi:type="dcterms:W3CDTF">2023-02-16T22:53:10Z</dcterms:created>
  <dcterms:modified xsi:type="dcterms:W3CDTF">2025-02-07T18:44:01Z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