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4"/>
  </p:sldMasterIdLst>
  <p:notesMasterIdLst>
    <p:notesMasterId r:id="rId27"/>
  </p:notesMasterIdLst>
  <p:handoutMasterIdLst>
    <p:handoutMasterId r:id="rId28"/>
  </p:handoutMasterIdLst>
  <p:sldIdLst>
    <p:sldId id="276" r:id="rId5"/>
    <p:sldId id="263" r:id="rId6"/>
    <p:sldId id="277" r:id="rId7"/>
    <p:sldId id="374" r:id="rId8"/>
    <p:sldId id="375" r:id="rId9"/>
    <p:sldId id="384" r:id="rId10"/>
    <p:sldId id="385" r:id="rId11"/>
    <p:sldId id="386" r:id="rId12"/>
    <p:sldId id="376" r:id="rId13"/>
    <p:sldId id="377" r:id="rId14"/>
    <p:sldId id="387" r:id="rId15"/>
    <p:sldId id="388" r:id="rId16"/>
    <p:sldId id="389" r:id="rId17"/>
    <p:sldId id="378" r:id="rId18"/>
    <p:sldId id="379" r:id="rId19"/>
    <p:sldId id="391" r:id="rId20"/>
    <p:sldId id="380" r:id="rId21"/>
    <p:sldId id="381" r:id="rId22"/>
    <p:sldId id="392" r:id="rId23"/>
    <p:sldId id="393" r:id="rId24"/>
    <p:sldId id="307" r:id="rId25"/>
    <p:sldId id="259" r:id="rId26"/>
  </p:sldIdLst>
  <p:sldSz cx="18288000" cy="10287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6B900"/>
    <a:srgbClr val="3C3C3C"/>
    <a:srgbClr val="5E5E5E"/>
    <a:srgbClr val="2E2E2E"/>
    <a:srgbClr val="5494F8"/>
    <a:srgbClr val="9273F2"/>
    <a:srgbClr val="22C7A9"/>
    <a:srgbClr val="E1A624"/>
    <a:srgbClr val="8C8C8C"/>
    <a:srgbClr val="D1D1D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C42800E-EE65-5157-75A3-45D87CDD202F}" v="1" dt="2025-02-07T18:44:16.076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4930" autoAdjust="0"/>
    <p:restoredTop sz="92202" autoAdjust="0"/>
  </p:normalViewPr>
  <p:slideViewPr>
    <p:cSldViewPr snapToGrid="0">
      <p:cViewPr varScale="1">
        <p:scale>
          <a:sx n="90" d="100"/>
          <a:sy n="90" d="100"/>
        </p:scale>
        <p:origin x="1360" y="21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9" d="100"/>
          <a:sy n="89" d="100"/>
        </p:scale>
        <p:origin x="1614" y="10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microsoft.com/office/2015/10/relationships/revisionInfo" Target="revisionInfo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Relationship Id="rId8" Type="http://schemas.openxmlformats.org/officeDocument/2006/relationships/slide" Target="slides/slide4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oe Bungo" userId="S::jbungo@nvidia.com::68c73667-b054-4751-86c2-2fef667112d9" providerId="AD" clId="Web-{8C42800E-EE65-5157-75A3-45D87CDD202F}"/>
    <pc:docChg chg="modSld">
      <pc:chgData name="Joe Bungo" userId="S::jbungo@nvidia.com::68c73667-b054-4751-86c2-2fef667112d9" providerId="AD" clId="Web-{8C42800E-EE65-5157-75A3-45D87CDD202F}" dt="2025-02-07T18:44:16.076" v="0" actId="20577"/>
      <pc:docMkLst>
        <pc:docMk/>
      </pc:docMkLst>
      <pc:sldChg chg="modSp">
        <pc:chgData name="Joe Bungo" userId="S::jbungo@nvidia.com::68c73667-b054-4751-86c2-2fef667112d9" providerId="AD" clId="Web-{8C42800E-EE65-5157-75A3-45D87CDD202F}" dt="2025-02-07T18:44:16.076" v="0" actId="20577"/>
        <pc:sldMkLst>
          <pc:docMk/>
          <pc:sldMk cId="809099762" sldId="276"/>
        </pc:sldMkLst>
        <pc:spChg chg="mod">
          <ac:chgData name="Joe Bungo" userId="S::jbungo@nvidia.com::68c73667-b054-4751-86c2-2fef667112d9" providerId="AD" clId="Web-{8C42800E-EE65-5157-75A3-45D87CDD202F}" dt="2025-02-07T18:44:16.076" v="0" actId="20577"/>
          <ac:spMkLst>
            <pc:docMk/>
            <pc:sldMk cId="809099762" sldId="276"/>
            <ac:spMk id="44" creationId="{4EBA068B-2FF1-FB89-2F1F-2626FDA6AC2D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BDEB37F4-52CA-CE5A-5DA9-7683CD4713D2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D0F9CA9-E30E-0D0E-FF6D-0C177BDC66DF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092E269-073C-432F-99B9-1A430327F754}" type="datetimeFigureOut">
              <a:rPr lang="en-US" smtClean="0">
                <a:latin typeface="Arial" panose="020B0604020202020204" pitchFamily="34" charset="0"/>
                <a:cs typeface="Arial" panose="020B0604020202020204" pitchFamily="34" charset="0"/>
              </a:rPr>
              <a:t>2/7/2025</a:t>
            </a:fld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A359C67-51D9-0A9F-6005-73E95F9966E9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C584CA1-2314-25CA-0438-5FD4B26D19AA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62A43E2-1904-4141-815A-62FAF73CF1B2}" type="slidenum">
              <a:rPr lang="en-US" smtClean="0"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2706406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2-01T19:55:22.139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0 0 24575,'0'0'0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2-01T19:55:23.221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0 1 24575,'0'2'0,"0"1"0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2-01T19:55:23.568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6 0 24575,'-3'0'0,"0"0"0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2-01T19:55:24.035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0 0 24575,'0'0'0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70DF7848-F7ED-498C-BF8F-E6D7D336C5C8}" type="datetimeFigureOut">
              <a:rPr lang="en-US" smtClean="0"/>
              <a:pPr/>
              <a:t>2/7/2025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DAC5F5F8-CF2F-46BA-81DC-1E28D791687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73559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AC5F5F8-CF2F-46BA-81DC-1E28D791687C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633361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2">
          <a:extLst>
            <a:ext uri="{FF2B5EF4-FFF2-40B4-BE49-F238E27FC236}">
              <a16:creationId xmlns:a16="http://schemas.microsoft.com/office/drawing/2014/main" id="{812DEF64-DFBC-60C5-92EA-3E97AAADE9D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2:notes">
            <a:extLst>
              <a:ext uri="{FF2B5EF4-FFF2-40B4-BE49-F238E27FC236}">
                <a16:creationId xmlns:a16="http://schemas.microsoft.com/office/drawing/2014/main" id="{51A0EBF3-1531-73E5-1A6C-46982B1ED9B8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https://</a:t>
            </a:r>
            <a:r>
              <a:rPr lang="en-US" dirty="0" err="1"/>
              <a:t>proceedings.neurips.cc</a:t>
            </a:r>
            <a:r>
              <a:rPr lang="en-US" dirty="0"/>
              <a:t>/</a:t>
            </a:r>
            <a:r>
              <a:rPr lang="en-US" dirty="0" err="1"/>
              <a:t>paper_files</a:t>
            </a:r>
            <a:r>
              <a:rPr lang="en-US" dirty="0"/>
              <a:t>/paper/2023/file/dcba6be91359358c2355cd920da3fcbd-Paper-Conference.pdf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https://</a:t>
            </a:r>
            <a:r>
              <a:rPr lang="en-US" dirty="0" err="1"/>
              <a:t>arxiv.org</a:t>
            </a:r>
            <a:r>
              <a:rPr lang="en-US" dirty="0"/>
              <a:t>/pdf/2101.00027</a:t>
            </a:r>
            <a:endParaRPr dirty="0"/>
          </a:p>
        </p:txBody>
      </p:sp>
      <p:sp>
        <p:nvSpPr>
          <p:cNvPr id="104" name="Google Shape;104;p2:notes">
            <a:extLst>
              <a:ext uri="{FF2B5EF4-FFF2-40B4-BE49-F238E27FC236}">
                <a16:creationId xmlns:a16="http://schemas.microsoft.com/office/drawing/2014/main" id="{FF402372-DC8F-B241-2AF1-2E30DF71DE5B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8457538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2">
          <a:extLst>
            <a:ext uri="{FF2B5EF4-FFF2-40B4-BE49-F238E27FC236}">
              <a16:creationId xmlns:a16="http://schemas.microsoft.com/office/drawing/2014/main" id="{C8F68E3F-5326-8568-7BC3-D7F71857DC0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2:notes">
            <a:extLst>
              <a:ext uri="{FF2B5EF4-FFF2-40B4-BE49-F238E27FC236}">
                <a16:creationId xmlns:a16="http://schemas.microsoft.com/office/drawing/2014/main" id="{628815E4-7651-FDA8-E647-471E436F0C6C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https://</a:t>
            </a:r>
            <a:r>
              <a:rPr lang="en-US" dirty="0" err="1"/>
              <a:t>www.backupassist.com</a:t>
            </a:r>
            <a:r>
              <a:rPr lang="en-US" dirty="0"/>
              <a:t>/blog/data-deduplication-and-compression-how-they-work-and-their-benefits</a:t>
            </a:r>
            <a:endParaRPr dirty="0"/>
          </a:p>
        </p:txBody>
      </p:sp>
      <p:sp>
        <p:nvSpPr>
          <p:cNvPr id="104" name="Google Shape;104;p2:notes">
            <a:extLst>
              <a:ext uri="{FF2B5EF4-FFF2-40B4-BE49-F238E27FC236}">
                <a16:creationId xmlns:a16="http://schemas.microsoft.com/office/drawing/2014/main" id="{2906F980-9B06-8060-2959-94707FCCF5F5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81973819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2">
          <a:extLst>
            <a:ext uri="{FF2B5EF4-FFF2-40B4-BE49-F238E27FC236}">
              <a16:creationId xmlns:a16="http://schemas.microsoft.com/office/drawing/2014/main" id="{0F83BABE-6B4C-8562-FE23-C19B8DD267A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2:notes">
            <a:extLst>
              <a:ext uri="{FF2B5EF4-FFF2-40B4-BE49-F238E27FC236}">
                <a16:creationId xmlns:a16="http://schemas.microsoft.com/office/drawing/2014/main" id="{57A357EE-0A50-8EE9-9876-689B82840E32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https://</a:t>
            </a:r>
            <a:r>
              <a:rPr lang="en-US" dirty="0" err="1"/>
              <a:t>www.databricks.com</a:t>
            </a:r>
            <a:r>
              <a:rPr lang="en-US" dirty="0"/>
              <a:t>/blog/</a:t>
            </a:r>
            <a:r>
              <a:rPr lang="en-US" dirty="0" err="1"/>
              <a:t>mosaicml-streamingdataset</a:t>
            </a:r>
            <a:endParaRPr lang="en-US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https://</a:t>
            </a:r>
            <a:r>
              <a:rPr lang="en-US" dirty="0" err="1"/>
              <a:t>raw.githubusercontent.com</a:t>
            </a:r>
            <a:r>
              <a:rPr lang="en-US" dirty="0"/>
              <a:t>/</a:t>
            </a:r>
            <a:r>
              <a:rPr lang="en-US" dirty="0" err="1"/>
              <a:t>NEONScience</a:t>
            </a:r>
            <a:r>
              <a:rPr lang="en-US" dirty="0"/>
              <a:t>/NEON-Data-Skills/dev-</a:t>
            </a:r>
            <a:r>
              <a:rPr lang="en-US" dirty="0" err="1"/>
              <a:t>aten</a:t>
            </a:r>
            <a:r>
              <a:rPr lang="en-US" dirty="0"/>
              <a:t>/graphics/HDF5-general/hdf5_structure4.jpg</a:t>
            </a:r>
            <a:endParaRPr dirty="0"/>
          </a:p>
        </p:txBody>
      </p:sp>
      <p:sp>
        <p:nvSpPr>
          <p:cNvPr id="104" name="Google Shape;104;p2:notes">
            <a:extLst>
              <a:ext uri="{FF2B5EF4-FFF2-40B4-BE49-F238E27FC236}">
                <a16:creationId xmlns:a16="http://schemas.microsoft.com/office/drawing/2014/main" id="{4288E760-BC99-CE5D-F578-0513D3F2D0B6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18265027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2">
          <a:extLst>
            <a:ext uri="{FF2B5EF4-FFF2-40B4-BE49-F238E27FC236}">
              <a16:creationId xmlns:a16="http://schemas.microsoft.com/office/drawing/2014/main" id="{7D5F3B50-CB7B-34E1-A01C-0841AD14848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2:notes">
            <a:extLst>
              <a:ext uri="{FF2B5EF4-FFF2-40B4-BE49-F238E27FC236}">
                <a16:creationId xmlns:a16="http://schemas.microsoft.com/office/drawing/2014/main" id="{E232BD72-6F88-0A2F-70E3-8A13B8DDC590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4;p2:notes">
            <a:extLst>
              <a:ext uri="{FF2B5EF4-FFF2-40B4-BE49-F238E27FC236}">
                <a16:creationId xmlns:a16="http://schemas.microsoft.com/office/drawing/2014/main" id="{10334232-228A-FB50-B14D-393BD277290B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08140976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2">
          <a:extLst>
            <a:ext uri="{FF2B5EF4-FFF2-40B4-BE49-F238E27FC236}">
              <a16:creationId xmlns:a16="http://schemas.microsoft.com/office/drawing/2014/main" id="{D2977B6A-3DD1-2274-31EC-967D4C6A443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2:notes">
            <a:extLst>
              <a:ext uri="{FF2B5EF4-FFF2-40B4-BE49-F238E27FC236}">
                <a16:creationId xmlns:a16="http://schemas.microsoft.com/office/drawing/2014/main" id="{D3140831-1308-C5AC-1CF5-6010F4F57A97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https://</a:t>
            </a:r>
            <a:r>
              <a:rPr lang="en-US" dirty="0" err="1"/>
              <a:t>www.newyorker.com</a:t>
            </a:r>
            <a:r>
              <a:rPr lang="en-US" dirty="0"/>
              <a:t>/magazine/2024/01/22/who-owns-this-sentence-a-history-of-copyrights-and-wrongs-david-bellos-alexandre-montagu-book-review</a:t>
            </a:r>
            <a:endParaRPr dirty="0"/>
          </a:p>
        </p:txBody>
      </p:sp>
      <p:sp>
        <p:nvSpPr>
          <p:cNvPr id="104" name="Google Shape;104;p2:notes">
            <a:extLst>
              <a:ext uri="{FF2B5EF4-FFF2-40B4-BE49-F238E27FC236}">
                <a16:creationId xmlns:a16="http://schemas.microsoft.com/office/drawing/2014/main" id="{E6158643-0A1C-EEF6-66D8-6C8AC8B6BFB3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50309259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2">
          <a:extLst>
            <a:ext uri="{FF2B5EF4-FFF2-40B4-BE49-F238E27FC236}">
              <a16:creationId xmlns:a16="http://schemas.microsoft.com/office/drawing/2014/main" id="{618857BB-9C62-2CBB-A4C2-D9BA071E963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2:notes">
            <a:extLst>
              <a:ext uri="{FF2B5EF4-FFF2-40B4-BE49-F238E27FC236}">
                <a16:creationId xmlns:a16="http://schemas.microsoft.com/office/drawing/2014/main" id="{071A28F2-C580-259A-12C2-D7D4760CBB78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https://</a:t>
            </a:r>
            <a:r>
              <a:rPr lang="en-US" dirty="0" err="1"/>
              <a:t>vitalflux.com</a:t>
            </a:r>
            <a:r>
              <a:rPr lang="en-US" dirty="0"/>
              <a:t>/hate-speech-detection-using-machine-learning/#</a:t>
            </a:r>
            <a:r>
              <a:rPr lang="en-US" dirty="0" err="1"/>
              <a:t>google_vignette</a:t>
            </a:r>
            <a:endParaRPr dirty="0"/>
          </a:p>
        </p:txBody>
      </p:sp>
      <p:sp>
        <p:nvSpPr>
          <p:cNvPr id="104" name="Google Shape;104;p2:notes">
            <a:extLst>
              <a:ext uri="{FF2B5EF4-FFF2-40B4-BE49-F238E27FC236}">
                <a16:creationId xmlns:a16="http://schemas.microsoft.com/office/drawing/2014/main" id="{C513903F-B67E-A24C-950A-FFAFD062B617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57516963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2">
          <a:extLst>
            <a:ext uri="{FF2B5EF4-FFF2-40B4-BE49-F238E27FC236}">
              <a16:creationId xmlns:a16="http://schemas.microsoft.com/office/drawing/2014/main" id="{5E6CB493-B186-682C-7518-D76B3F87733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2:notes">
            <a:extLst>
              <a:ext uri="{FF2B5EF4-FFF2-40B4-BE49-F238E27FC236}">
                <a16:creationId xmlns:a16="http://schemas.microsoft.com/office/drawing/2014/main" id="{A508375E-EBBB-F11D-BAF4-94959AB790DD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4;p2:notes">
            <a:extLst>
              <a:ext uri="{FF2B5EF4-FFF2-40B4-BE49-F238E27FC236}">
                <a16:creationId xmlns:a16="http://schemas.microsoft.com/office/drawing/2014/main" id="{FF82F38D-3596-4ED2-DD5B-3F7F31D0FB0D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97579718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2">
          <a:extLst>
            <a:ext uri="{FF2B5EF4-FFF2-40B4-BE49-F238E27FC236}">
              <a16:creationId xmlns:a16="http://schemas.microsoft.com/office/drawing/2014/main" id="{22A9C238-6AF1-2260-89C8-B462C47EAD1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2:notes">
            <a:extLst>
              <a:ext uri="{FF2B5EF4-FFF2-40B4-BE49-F238E27FC236}">
                <a16:creationId xmlns:a16="http://schemas.microsoft.com/office/drawing/2014/main" id="{8DB3D42C-B8FE-7478-E870-796CACDE7F74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https://</a:t>
            </a:r>
            <a:r>
              <a:rPr lang="en-US" dirty="0" err="1"/>
              <a:t>arxiv.org</a:t>
            </a:r>
            <a:r>
              <a:rPr lang="en-US" dirty="0"/>
              <a:t>/abs/1712.00409</a:t>
            </a:r>
            <a:endParaRPr dirty="0"/>
          </a:p>
        </p:txBody>
      </p:sp>
      <p:sp>
        <p:nvSpPr>
          <p:cNvPr id="104" name="Google Shape;104;p2:notes">
            <a:extLst>
              <a:ext uri="{FF2B5EF4-FFF2-40B4-BE49-F238E27FC236}">
                <a16:creationId xmlns:a16="http://schemas.microsoft.com/office/drawing/2014/main" id="{567BDB9A-E5A1-12C5-3B22-F83785AA42D5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8140580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2">
          <a:extLst>
            <a:ext uri="{FF2B5EF4-FFF2-40B4-BE49-F238E27FC236}">
              <a16:creationId xmlns:a16="http://schemas.microsoft.com/office/drawing/2014/main" id="{30658C9A-185E-A025-0435-D4672299CCC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2:notes">
            <a:extLst>
              <a:ext uri="{FF2B5EF4-FFF2-40B4-BE49-F238E27FC236}">
                <a16:creationId xmlns:a16="http://schemas.microsoft.com/office/drawing/2014/main" id="{6A2DEEF8-EEEE-A87D-4B1D-78996BC2D668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https://</a:t>
            </a:r>
            <a:r>
              <a:rPr lang="en-US" dirty="0" err="1"/>
              <a:t>developer.nvidia.com</a:t>
            </a:r>
            <a:r>
              <a:rPr lang="en-US" dirty="0"/>
              <a:t>/blog/creating-synthetic-data-using-llama-3-1-405b/</a:t>
            </a:r>
            <a:endParaRPr dirty="0"/>
          </a:p>
        </p:txBody>
      </p:sp>
      <p:sp>
        <p:nvSpPr>
          <p:cNvPr id="104" name="Google Shape;104;p2:notes">
            <a:extLst>
              <a:ext uri="{FF2B5EF4-FFF2-40B4-BE49-F238E27FC236}">
                <a16:creationId xmlns:a16="http://schemas.microsoft.com/office/drawing/2014/main" id="{73BEFCF2-F007-BF0F-7A0D-847BC120276D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65755818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2">
          <a:extLst>
            <a:ext uri="{FF2B5EF4-FFF2-40B4-BE49-F238E27FC236}">
              <a16:creationId xmlns:a16="http://schemas.microsoft.com/office/drawing/2014/main" id="{1135182C-F28B-DD4B-8A9C-106AD7F0478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2:notes">
            <a:extLst>
              <a:ext uri="{FF2B5EF4-FFF2-40B4-BE49-F238E27FC236}">
                <a16:creationId xmlns:a16="http://schemas.microsoft.com/office/drawing/2014/main" id="{A9F5D0AB-9013-014A-BC4A-A353447DC519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https://</a:t>
            </a:r>
            <a:r>
              <a:rPr lang="en-US" dirty="0" err="1"/>
              <a:t>research.aimultiple.com</a:t>
            </a:r>
            <a:r>
              <a:rPr lang="en-US" dirty="0"/>
              <a:t>/</a:t>
            </a:r>
            <a:r>
              <a:rPr lang="en-US" dirty="0" err="1"/>
              <a:t>ocr</a:t>
            </a:r>
            <a:r>
              <a:rPr lang="en-US" dirty="0"/>
              <a:t>-training-data/</a:t>
            </a:r>
            <a:endParaRPr dirty="0"/>
          </a:p>
        </p:txBody>
      </p:sp>
      <p:sp>
        <p:nvSpPr>
          <p:cNvPr id="104" name="Google Shape;104;p2:notes">
            <a:extLst>
              <a:ext uri="{FF2B5EF4-FFF2-40B4-BE49-F238E27FC236}">
                <a16:creationId xmlns:a16="http://schemas.microsoft.com/office/drawing/2014/main" id="{E04AA71E-F414-5304-E48C-4A17D3F8420D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63704463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4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https://</a:t>
            </a:r>
            <a:r>
              <a:rPr lang="en-US" dirty="0" err="1"/>
              <a:t>arxiv.org</a:t>
            </a:r>
            <a:r>
              <a:rPr lang="en-US" dirty="0"/>
              <a:t>/pdf/1301.3781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AC5F5F8-CF2F-46BA-81DC-1E28D791687C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802989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2">
          <a:extLst>
            <a:ext uri="{FF2B5EF4-FFF2-40B4-BE49-F238E27FC236}">
              <a16:creationId xmlns:a16="http://schemas.microsoft.com/office/drawing/2014/main" id="{3E488859-23F1-3295-897B-A19FE3CB2FE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2:notes">
            <a:extLst>
              <a:ext uri="{FF2B5EF4-FFF2-40B4-BE49-F238E27FC236}">
                <a16:creationId xmlns:a16="http://schemas.microsoft.com/office/drawing/2014/main" id="{44C3D8F0-52D7-2EC7-A838-374850503B2C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4;p2:notes">
            <a:extLst>
              <a:ext uri="{FF2B5EF4-FFF2-40B4-BE49-F238E27FC236}">
                <a16:creationId xmlns:a16="http://schemas.microsoft.com/office/drawing/2014/main" id="{4F1F83E9-9FCB-580A-B625-4AC260B883BC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164591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2">
          <a:extLst>
            <a:ext uri="{FF2B5EF4-FFF2-40B4-BE49-F238E27FC236}">
              <a16:creationId xmlns:a16="http://schemas.microsoft.com/office/drawing/2014/main" id="{21F6C3EB-9BC5-5CCF-8B89-4E8FEAB7922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2:notes">
            <a:extLst>
              <a:ext uri="{FF2B5EF4-FFF2-40B4-BE49-F238E27FC236}">
                <a16:creationId xmlns:a16="http://schemas.microsoft.com/office/drawing/2014/main" id="{A7D3DDEE-3145-D559-20B0-0427EFB5A4C8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https://</a:t>
            </a:r>
            <a:r>
              <a:rPr lang="en-US" dirty="0" err="1"/>
              <a:t>arxiv.org</a:t>
            </a:r>
            <a:r>
              <a:rPr lang="en-US" dirty="0"/>
              <a:t>/pdf/2305.11206</a:t>
            </a:r>
            <a:endParaRPr dirty="0"/>
          </a:p>
        </p:txBody>
      </p:sp>
      <p:sp>
        <p:nvSpPr>
          <p:cNvPr id="104" name="Google Shape;104;p2:notes">
            <a:extLst>
              <a:ext uri="{FF2B5EF4-FFF2-40B4-BE49-F238E27FC236}">
                <a16:creationId xmlns:a16="http://schemas.microsoft.com/office/drawing/2014/main" id="{53F62D5A-0CA5-7001-B495-BCA7FAC63FAD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83917539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2">
          <a:extLst>
            <a:ext uri="{FF2B5EF4-FFF2-40B4-BE49-F238E27FC236}">
              <a16:creationId xmlns:a16="http://schemas.microsoft.com/office/drawing/2014/main" id="{B52AC7D7-D4C0-98CB-D123-0DA99CC7F0E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2:notes">
            <a:extLst>
              <a:ext uri="{FF2B5EF4-FFF2-40B4-BE49-F238E27FC236}">
                <a16:creationId xmlns:a16="http://schemas.microsoft.com/office/drawing/2014/main" id="{B9AE66ED-24DF-594C-FFF6-87B8674B34E2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https://</a:t>
            </a:r>
            <a:r>
              <a:rPr lang="en-US" dirty="0" err="1"/>
              <a:t>paperswithcode.com</a:t>
            </a:r>
            <a:r>
              <a:rPr lang="en-US" dirty="0"/>
              <a:t>/dataset/the-pile</a:t>
            </a:r>
            <a:endParaRPr dirty="0"/>
          </a:p>
        </p:txBody>
      </p:sp>
      <p:sp>
        <p:nvSpPr>
          <p:cNvPr id="104" name="Google Shape;104;p2:notes">
            <a:extLst>
              <a:ext uri="{FF2B5EF4-FFF2-40B4-BE49-F238E27FC236}">
                <a16:creationId xmlns:a16="http://schemas.microsoft.com/office/drawing/2014/main" id="{1DDA621B-8D4E-E727-DEA9-A6880EE39447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83782166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2">
          <a:extLst>
            <a:ext uri="{FF2B5EF4-FFF2-40B4-BE49-F238E27FC236}">
              <a16:creationId xmlns:a16="http://schemas.microsoft.com/office/drawing/2014/main" id="{ACBE5B17-0CE9-6E3D-183B-25EC05D6FF3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2:notes">
            <a:extLst>
              <a:ext uri="{FF2B5EF4-FFF2-40B4-BE49-F238E27FC236}">
                <a16:creationId xmlns:a16="http://schemas.microsoft.com/office/drawing/2014/main" id="{C3BC0D8A-0829-E341-229B-21DB9F633557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https://</a:t>
            </a:r>
            <a:r>
              <a:rPr lang="en-US" dirty="0" err="1"/>
              <a:t>kili-technology.com</a:t>
            </a:r>
            <a:r>
              <a:rPr lang="en-US" dirty="0"/>
              <a:t>/large-language-models-</a:t>
            </a:r>
            <a:r>
              <a:rPr lang="en-US" dirty="0" err="1"/>
              <a:t>llms</a:t>
            </a:r>
            <a:r>
              <a:rPr lang="en-US" dirty="0"/>
              <a:t>/what-we-can-learn-from-dbrx-model-training-data-quality-and-evaluation</a:t>
            </a:r>
            <a:endParaRPr dirty="0"/>
          </a:p>
        </p:txBody>
      </p:sp>
      <p:sp>
        <p:nvSpPr>
          <p:cNvPr id="104" name="Google Shape;104;p2:notes">
            <a:extLst>
              <a:ext uri="{FF2B5EF4-FFF2-40B4-BE49-F238E27FC236}">
                <a16:creationId xmlns:a16="http://schemas.microsoft.com/office/drawing/2014/main" id="{3AE7BC86-FAC4-E9A5-AB42-0B01FFBF6EF0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66819198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2">
          <a:extLst>
            <a:ext uri="{FF2B5EF4-FFF2-40B4-BE49-F238E27FC236}">
              <a16:creationId xmlns:a16="http://schemas.microsoft.com/office/drawing/2014/main" id="{AF4AD4E9-98EB-D970-22E3-2993AA9CC06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2:notes">
            <a:extLst>
              <a:ext uri="{FF2B5EF4-FFF2-40B4-BE49-F238E27FC236}">
                <a16:creationId xmlns:a16="http://schemas.microsoft.com/office/drawing/2014/main" id="{CB488FE7-DDCA-6FCF-48FE-2E214A2B8FEF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https://</a:t>
            </a:r>
            <a:r>
              <a:rPr lang="en-US" dirty="0" err="1"/>
              <a:t>blog.gopenai.com</a:t>
            </a:r>
            <a:r>
              <a:rPr lang="en-US" dirty="0"/>
              <a:t>/day-5-ethical-considerations-and-bias-in-llms-d3fc0139015e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https://ar5iv.labs.arxiv.org/html/2101.00027</a:t>
            </a:r>
            <a:endParaRPr dirty="0"/>
          </a:p>
        </p:txBody>
      </p:sp>
      <p:sp>
        <p:nvSpPr>
          <p:cNvPr id="104" name="Google Shape;104;p2:notes">
            <a:extLst>
              <a:ext uri="{FF2B5EF4-FFF2-40B4-BE49-F238E27FC236}">
                <a16:creationId xmlns:a16="http://schemas.microsoft.com/office/drawing/2014/main" id="{C3F2BB11-476B-01C8-AAD6-24B3CC347150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92753803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2">
          <a:extLst>
            <a:ext uri="{FF2B5EF4-FFF2-40B4-BE49-F238E27FC236}">
              <a16:creationId xmlns:a16="http://schemas.microsoft.com/office/drawing/2014/main" id="{F175706E-0DCF-DF5D-29E7-B934EE4CD29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2:notes">
            <a:extLst>
              <a:ext uri="{FF2B5EF4-FFF2-40B4-BE49-F238E27FC236}">
                <a16:creationId xmlns:a16="http://schemas.microsoft.com/office/drawing/2014/main" id="{4AC0722C-D1EF-12B5-BE75-AE2ACB4B21FF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4;p2:notes">
            <a:extLst>
              <a:ext uri="{FF2B5EF4-FFF2-40B4-BE49-F238E27FC236}">
                <a16:creationId xmlns:a16="http://schemas.microsoft.com/office/drawing/2014/main" id="{A85260B8-7169-483D-2262-0ABFA551F89C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3662977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2">
          <a:extLst>
            <a:ext uri="{FF2B5EF4-FFF2-40B4-BE49-F238E27FC236}">
              <a16:creationId xmlns:a16="http://schemas.microsoft.com/office/drawing/2014/main" id="{D50436BF-C43D-E195-0107-91293A0E805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2:notes">
            <a:extLst>
              <a:ext uri="{FF2B5EF4-FFF2-40B4-BE49-F238E27FC236}">
                <a16:creationId xmlns:a16="http://schemas.microsoft.com/office/drawing/2014/main" id="{F547C150-6818-C0A3-2C29-1F732299A8D2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https://</a:t>
            </a:r>
            <a:r>
              <a:rPr lang="en-US" dirty="0" err="1"/>
              <a:t>www.turing.com</a:t>
            </a:r>
            <a:r>
              <a:rPr lang="en-US" dirty="0"/>
              <a:t>/resources/understanding-data-processing-techniques-for-</a:t>
            </a:r>
            <a:r>
              <a:rPr lang="en-US" dirty="0" err="1"/>
              <a:t>llms</a:t>
            </a:r>
            <a:endParaRPr dirty="0"/>
          </a:p>
        </p:txBody>
      </p:sp>
      <p:sp>
        <p:nvSpPr>
          <p:cNvPr id="104" name="Google Shape;104;p2:notes">
            <a:extLst>
              <a:ext uri="{FF2B5EF4-FFF2-40B4-BE49-F238E27FC236}">
                <a16:creationId xmlns:a16="http://schemas.microsoft.com/office/drawing/2014/main" id="{F78A0420-3C63-3BB5-1A66-B122FD1EC614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5155645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4FFA8191-E24C-7B6F-FB58-49DEEABA7B36}"/>
              </a:ext>
            </a:extLst>
          </p:cNvPr>
          <p:cNvSpPr/>
          <p:nvPr userDrawn="1"/>
        </p:nvSpPr>
        <p:spPr>
          <a:xfrm>
            <a:off x="0" y="3126686"/>
            <a:ext cx="18288000" cy="7160315"/>
          </a:xfrm>
          <a:prstGeom prst="rect">
            <a:avLst/>
          </a:prstGeom>
          <a:solidFill>
            <a:srgbClr val="3C3C3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50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5702" y="4219047"/>
            <a:ext cx="9027389" cy="3581400"/>
          </a:xfrm>
        </p:spPr>
        <p:txBody>
          <a:bodyPr anchor="b">
            <a:normAutofit/>
          </a:bodyPr>
          <a:lstStyle>
            <a:lvl1pPr algn="l">
              <a:defRPr sz="6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5702" y="7907867"/>
            <a:ext cx="9027389" cy="1384300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85800" indent="0" algn="ctr">
              <a:buNone/>
              <a:defRPr sz="3000"/>
            </a:lvl2pPr>
            <a:lvl3pPr marL="1371600" indent="0" algn="ctr">
              <a:buNone/>
              <a:defRPr sz="2700"/>
            </a:lvl3pPr>
            <a:lvl4pPr marL="2057400" indent="0" algn="ctr">
              <a:buNone/>
              <a:defRPr sz="2400"/>
            </a:lvl4pPr>
            <a:lvl5pPr marL="2743200" indent="0" algn="ctr">
              <a:buNone/>
              <a:defRPr sz="2400"/>
            </a:lvl5pPr>
            <a:lvl6pPr marL="3429000" indent="0" algn="ctr">
              <a:buNone/>
              <a:defRPr sz="2400"/>
            </a:lvl6pPr>
            <a:lvl7pPr marL="4114800" indent="0" algn="ctr">
              <a:buNone/>
              <a:defRPr sz="2400"/>
            </a:lvl7pPr>
            <a:lvl8pPr marL="4800600" indent="0" algn="ctr">
              <a:buNone/>
              <a:defRPr sz="2400"/>
            </a:lvl8pPr>
            <a:lvl9pPr marL="5486400" indent="0" algn="ctr">
              <a:buNone/>
              <a:defRPr sz="2400"/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22" name="Picture 21" descr="A picture containing shape&#10;&#10;Description automatically generated">
            <a:extLst>
              <a:ext uri="{FF2B5EF4-FFF2-40B4-BE49-F238E27FC236}">
                <a16:creationId xmlns:a16="http://schemas.microsoft.com/office/drawing/2014/main" id="{2D846C45-8C01-7905-824B-5D2DC863383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2132" y="1058971"/>
            <a:ext cx="2878667" cy="9917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45854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4FFA8191-E24C-7B6F-FB58-49DEEABA7B36}"/>
              </a:ext>
            </a:extLst>
          </p:cNvPr>
          <p:cNvSpPr/>
          <p:nvPr userDrawn="1"/>
        </p:nvSpPr>
        <p:spPr>
          <a:xfrm>
            <a:off x="0" y="3126686"/>
            <a:ext cx="18288000" cy="7160315"/>
          </a:xfrm>
          <a:prstGeom prst="rect">
            <a:avLst/>
          </a:prstGeom>
          <a:solidFill>
            <a:srgbClr val="3C3C3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5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5702" y="4219047"/>
            <a:ext cx="9025128" cy="3581400"/>
          </a:xfrm>
        </p:spPr>
        <p:txBody>
          <a:bodyPr anchor="b">
            <a:normAutofit/>
          </a:bodyPr>
          <a:lstStyle>
            <a:lvl1pPr algn="l">
              <a:defRPr sz="6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22" name="Picture 21" descr="A picture containing shape&#10;&#10;Description automatically generated">
            <a:extLst>
              <a:ext uri="{FF2B5EF4-FFF2-40B4-BE49-F238E27FC236}">
                <a16:creationId xmlns:a16="http://schemas.microsoft.com/office/drawing/2014/main" id="{2D846C45-8C01-7905-824B-5D2DC863383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2132" y="1058971"/>
            <a:ext cx="2878667" cy="9917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87832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Placeholder 1">
            <a:extLst>
              <a:ext uri="{FF2B5EF4-FFF2-40B4-BE49-F238E27FC236}">
                <a16:creationId xmlns:a16="http://schemas.microsoft.com/office/drawing/2014/main" id="{85CD6645-E358-065F-49DF-A46CA41A8E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5697" y="209028"/>
            <a:ext cx="15773400" cy="198834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>
              <a:defRPr sz="4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11EA9A5A-39E0-5829-436D-EEF970CD4EA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155697" y="2726267"/>
            <a:ext cx="15773400" cy="6200518"/>
          </a:xfrm>
        </p:spPr>
        <p:txBody>
          <a:bodyPr>
            <a:normAutofit/>
          </a:bodyPr>
          <a:lstStyle>
            <a:lvl1pPr marL="342900" indent="-342900">
              <a:buFont typeface="Wingdings" panose="05000000000000000000" pitchFamily="2" charset="2"/>
              <a:buChar char="§"/>
              <a:defRPr sz="2400"/>
            </a:lvl1pPr>
            <a:lvl2pPr marL="1028700" indent="-342900">
              <a:buFont typeface="Wingdings" panose="05000000000000000000" pitchFamily="2" charset="2"/>
              <a:buChar char="§"/>
              <a:defRPr sz="2000"/>
            </a:lvl2pPr>
            <a:lvl3pPr marL="1714500" indent="-342900">
              <a:buFont typeface="Wingdings" panose="05000000000000000000" pitchFamily="2" charset="2"/>
              <a:buChar char="§"/>
              <a:defRPr sz="1800"/>
            </a:lvl3pPr>
            <a:lvl4pPr marL="2400300" indent="-342900">
              <a:buFont typeface="Wingdings" panose="05000000000000000000" pitchFamily="2" charset="2"/>
              <a:buChar char="§"/>
              <a:defRPr sz="1800"/>
            </a:lvl4pPr>
            <a:lvl5pPr marL="3086100" indent="-342900">
              <a:buFont typeface="Wingdings" panose="05000000000000000000" pitchFamily="2" charset="2"/>
              <a:buChar char="§"/>
              <a:defRPr sz="1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Slide Number Placeholder 3">
            <a:extLst>
              <a:ext uri="{FF2B5EF4-FFF2-40B4-BE49-F238E27FC236}">
                <a16:creationId xmlns:a16="http://schemas.microsoft.com/office/drawing/2014/main" id="{5C57E5FA-D7D8-C710-CDD2-D87B90040932}"/>
              </a:ext>
            </a:extLst>
          </p:cNvPr>
          <p:cNvSpPr txBox="1">
            <a:spLocks/>
          </p:cNvSpPr>
          <p:nvPr userDrawn="1"/>
        </p:nvSpPr>
        <p:spPr>
          <a:xfrm>
            <a:off x="1155697" y="9610813"/>
            <a:ext cx="2151835" cy="3951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240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Page </a:t>
            </a:r>
            <a:fld id="{15C3B6D4-0ADD-464C-BD2D-257BE3E2D8D3}" type="slidenum">
              <a:rPr lang="en-US" sz="14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l"/>
              <a:t>‹#›</a:t>
            </a:fld>
            <a:endParaRPr lang="en-US" sz="1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555106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BDFF1F5-619C-8D6A-D8B9-9E0A4EA7EF1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155697" y="2197373"/>
            <a:ext cx="15773400" cy="863600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2800">
                <a:solidFill>
                  <a:schemeClr val="accent3"/>
                </a:solidFill>
              </a:defRPr>
            </a:lvl1pPr>
            <a:lvl2pPr marL="685800" indent="0">
              <a:buFontTx/>
              <a:buNone/>
              <a:defRPr sz="3200"/>
            </a:lvl2pPr>
            <a:lvl3pPr marL="1371600" indent="0">
              <a:buFontTx/>
              <a:buNone/>
              <a:defRPr sz="3200"/>
            </a:lvl3pPr>
            <a:lvl4pPr marL="2057400" indent="0">
              <a:buFontTx/>
              <a:buNone/>
              <a:defRPr sz="3200"/>
            </a:lvl4pPr>
            <a:lvl5pPr marL="2743200" indent="0">
              <a:buFontTx/>
              <a:buNone/>
              <a:defRPr sz="32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Title Placeholder 1">
            <a:extLst>
              <a:ext uri="{FF2B5EF4-FFF2-40B4-BE49-F238E27FC236}">
                <a16:creationId xmlns:a16="http://schemas.microsoft.com/office/drawing/2014/main" id="{2FC26906-D94E-3788-FB06-C71BA5BF60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5697" y="209028"/>
            <a:ext cx="15773400" cy="198834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>
              <a:defRPr sz="4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EEA1C85E-D9ED-0767-C6CA-FBF53441B2B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155697" y="3352799"/>
            <a:ext cx="15773400" cy="5590918"/>
          </a:xfrm>
        </p:spPr>
        <p:txBody>
          <a:bodyPr>
            <a:normAutofit/>
          </a:bodyPr>
          <a:lstStyle>
            <a:lvl1pPr marL="342900" indent="-342900">
              <a:buFont typeface="Wingdings" panose="05000000000000000000" pitchFamily="2" charset="2"/>
              <a:buChar char="§"/>
              <a:defRPr sz="2400"/>
            </a:lvl1pPr>
            <a:lvl2pPr marL="1028700" indent="-342900">
              <a:buFont typeface="Wingdings" panose="05000000000000000000" pitchFamily="2" charset="2"/>
              <a:buChar char="§"/>
              <a:defRPr sz="2000"/>
            </a:lvl2pPr>
            <a:lvl3pPr marL="1714500" indent="-342900">
              <a:buFont typeface="Wingdings" panose="05000000000000000000" pitchFamily="2" charset="2"/>
              <a:buChar char="§"/>
              <a:defRPr sz="1800"/>
            </a:lvl3pPr>
            <a:lvl4pPr marL="2400300" indent="-342900">
              <a:buFont typeface="Wingdings" panose="05000000000000000000" pitchFamily="2" charset="2"/>
              <a:buChar char="§"/>
              <a:defRPr sz="1800"/>
            </a:lvl4pPr>
            <a:lvl5pPr marL="3086100" indent="-342900">
              <a:buFont typeface="Wingdings" panose="05000000000000000000" pitchFamily="2" charset="2"/>
              <a:buChar char="§"/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2" name="Slide Number Placeholder 3">
            <a:extLst>
              <a:ext uri="{FF2B5EF4-FFF2-40B4-BE49-F238E27FC236}">
                <a16:creationId xmlns:a16="http://schemas.microsoft.com/office/drawing/2014/main" id="{AEBEBCDC-8A59-2F62-E90A-4C50B6C37D5C}"/>
              </a:ext>
            </a:extLst>
          </p:cNvPr>
          <p:cNvSpPr txBox="1">
            <a:spLocks/>
          </p:cNvSpPr>
          <p:nvPr userDrawn="1"/>
        </p:nvSpPr>
        <p:spPr>
          <a:xfrm>
            <a:off x="1155697" y="9610813"/>
            <a:ext cx="2151835" cy="3951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240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Page </a:t>
            </a:r>
            <a:fld id="{15C3B6D4-0ADD-464C-BD2D-257BE3E2D8D3}" type="slidenum">
              <a:rPr lang="en-US" sz="14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l"/>
              <a:t>‹#›</a:t>
            </a:fld>
            <a:endParaRPr lang="en-US" sz="1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862627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, Content, and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BDFF1F5-619C-8D6A-D8B9-9E0A4EA7EF1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155697" y="2197373"/>
            <a:ext cx="15773400" cy="863600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2800">
                <a:solidFill>
                  <a:schemeClr val="accent3"/>
                </a:solidFill>
              </a:defRPr>
            </a:lvl1pPr>
            <a:lvl2pPr marL="685800" indent="0">
              <a:buFontTx/>
              <a:buNone/>
              <a:defRPr sz="3200"/>
            </a:lvl2pPr>
            <a:lvl3pPr marL="1371600" indent="0">
              <a:buFontTx/>
              <a:buNone/>
              <a:defRPr sz="3200"/>
            </a:lvl3pPr>
            <a:lvl4pPr marL="2057400" indent="0">
              <a:buFontTx/>
              <a:buNone/>
              <a:defRPr sz="3200"/>
            </a:lvl4pPr>
            <a:lvl5pPr marL="2743200" indent="0">
              <a:buFontTx/>
              <a:buNone/>
              <a:defRPr sz="32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Title Placeholder 1">
            <a:extLst>
              <a:ext uri="{FF2B5EF4-FFF2-40B4-BE49-F238E27FC236}">
                <a16:creationId xmlns:a16="http://schemas.microsoft.com/office/drawing/2014/main" id="{2FC26906-D94E-3788-FB06-C71BA5BF60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5697" y="209028"/>
            <a:ext cx="15773400" cy="198834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>
              <a:defRPr sz="4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EEA1C85E-D9ED-0767-C6CA-FBF53441B2B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155697" y="3352799"/>
            <a:ext cx="9292170" cy="5590918"/>
          </a:xfrm>
        </p:spPr>
        <p:txBody>
          <a:bodyPr>
            <a:normAutofit/>
          </a:bodyPr>
          <a:lstStyle>
            <a:lvl1pPr marL="342900" indent="-342900">
              <a:buFont typeface="Wingdings" panose="05000000000000000000" pitchFamily="2" charset="2"/>
              <a:buChar char="§"/>
              <a:defRPr sz="2400"/>
            </a:lvl1pPr>
            <a:lvl2pPr marL="1028700" indent="-342900">
              <a:buFont typeface="Wingdings" panose="05000000000000000000" pitchFamily="2" charset="2"/>
              <a:buChar char="§"/>
              <a:defRPr sz="2000"/>
            </a:lvl2pPr>
            <a:lvl3pPr marL="1714500" indent="-342900">
              <a:buFont typeface="Wingdings" panose="05000000000000000000" pitchFamily="2" charset="2"/>
              <a:buChar char="§"/>
              <a:defRPr sz="1800"/>
            </a:lvl3pPr>
            <a:lvl4pPr marL="2400300" indent="-342900">
              <a:buFont typeface="Wingdings" panose="05000000000000000000" pitchFamily="2" charset="2"/>
              <a:buChar char="§"/>
              <a:defRPr sz="1800"/>
            </a:lvl4pPr>
            <a:lvl5pPr marL="3086100" indent="-342900">
              <a:buFont typeface="Wingdings" panose="05000000000000000000" pitchFamily="2" charset="2"/>
              <a:buChar char="§"/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2" name="Slide Number Placeholder 3">
            <a:extLst>
              <a:ext uri="{FF2B5EF4-FFF2-40B4-BE49-F238E27FC236}">
                <a16:creationId xmlns:a16="http://schemas.microsoft.com/office/drawing/2014/main" id="{AEBEBCDC-8A59-2F62-E90A-4C50B6C37D5C}"/>
              </a:ext>
            </a:extLst>
          </p:cNvPr>
          <p:cNvSpPr txBox="1">
            <a:spLocks/>
          </p:cNvSpPr>
          <p:nvPr userDrawn="1"/>
        </p:nvSpPr>
        <p:spPr>
          <a:xfrm>
            <a:off x="1155697" y="9610813"/>
            <a:ext cx="2151835" cy="3951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240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Page </a:t>
            </a:r>
            <a:fld id="{15C3B6D4-0ADD-464C-BD2D-257BE3E2D8D3}" type="slidenum">
              <a:rPr lang="en-US" sz="14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l"/>
              <a:t>‹#›</a:t>
            </a:fld>
            <a:endParaRPr lang="en-US" sz="1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Picture Placeholder 16">
            <a:extLst>
              <a:ext uri="{FF2B5EF4-FFF2-40B4-BE49-F238E27FC236}">
                <a16:creationId xmlns:a16="http://schemas.microsoft.com/office/drawing/2014/main" id="{61494F35-04CA-F2B5-C6F7-5C728C698CF1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11199993" y="3352799"/>
            <a:ext cx="5729103" cy="5590917"/>
          </a:xfrm>
          <a:solidFill>
            <a:schemeClr val="tx1">
              <a:alpha val="16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28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47221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N-BRANDED_Title, Subtitle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BDFF1F5-619C-8D6A-D8B9-9E0A4EA7EF1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155697" y="2197373"/>
            <a:ext cx="15773400" cy="863600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2800">
                <a:solidFill>
                  <a:schemeClr val="accent3"/>
                </a:solidFill>
              </a:defRPr>
            </a:lvl1pPr>
            <a:lvl2pPr marL="685800" indent="0">
              <a:buFontTx/>
              <a:buNone/>
              <a:defRPr sz="3200"/>
            </a:lvl2pPr>
            <a:lvl3pPr marL="1371600" indent="0">
              <a:buFontTx/>
              <a:buNone/>
              <a:defRPr sz="3200"/>
            </a:lvl3pPr>
            <a:lvl4pPr marL="2057400" indent="0">
              <a:buFontTx/>
              <a:buNone/>
              <a:defRPr sz="3200"/>
            </a:lvl4pPr>
            <a:lvl5pPr marL="2743200" indent="0">
              <a:buFontTx/>
              <a:buNone/>
              <a:defRPr sz="32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Title Placeholder 1">
            <a:extLst>
              <a:ext uri="{FF2B5EF4-FFF2-40B4-BE49-F238E27FC236}">
                <a16:creationId xmlns:a16="http://schemas.microsoft.com/office/drawing/2014/main" id="{2FC26906-D94E-3788-FB06-C71BA5BF60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5697" y="209028"/>
            <a:ext cx="15773400" cy="198834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>
              <a:defRPr sz="4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EEA1C85E-D9ED-0767-C6CA-FBF53441B2B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155697" y="3352799"/>
            <a:ext cx="15773400" cy="5590918"/>
          </a:xfrm>
        </p:spPr>
        <p:txBody>
          <a:bodyPr>
            <a:normAutofit/>
          </a:bodyPr>
          <a:lstStyle>
            <a:lvl1pPr marL="342900" indent="-342900">
              <a:buFont typeface="Wingdings" panose="05000000000000000000" pitchFamily="2" charset="2"/>
              <a:buChar char="§"/>
              <a:defRPr sz="2400"/>
            </a:lvl1pPr>
            <a:lvl2pPr marL="1028700" indent="-342900">
              <a:buFont typeface="Wingdings" panose="05000000000000000000" pitchFamily="2" charset="2"/>
              <a:buChar char="§"/>
              <a:defRPr sz="2000"/>
            </a:lvl2pPr>
            <a:lvl3pPr marL="1714500" indent="-342900">
              <a:buFont typeface="Wingdings" panose="05000000000000000000" pitchFamily="2" charset="2"/>
              <a:buChar char="§"/>
              <a:defRPr sz="1800"/>
            </a:lvl3pPr>
            <a:lvl4pPr marL="2400300" indent="-342900">
              <a:buFont typeface="Wingdings" panose="05000000000000000000" pitchFamily="2" charset="2"/>
              <a:buChar char="§"/>
              <a:defRPr sz="1800"/>
            </a:lvl4pPr>
            <a:lvl5pPr marL="3086100" indent="-342900">
              <a:buFont typeface="Wingdings" panose="05000000000000000000" pitchFamily="2" charset="2"/>
              <a:buChar char="§"/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2" name="Slide Number Placeholder 3">
            <a:extLst>
              <a:ext uri="{FF2B5EF4-FFF2-40B4-BE49-F238E27FC236}">
                <a16:creationId xmlns:a16="http://schemas.microsoft.com/office/drawing/2014/main" id="{AEBEBCDC-8A59-2F62-E90A-4C50B6C37D5C}"/>
              </a:ext>
            </a:extLst>
          </p:cNvPr>
          <p:cNvSpPr txBox="1">
            <a:spLocks/>
          </p:cNvSpPr>
          <p:nvPr userDrawn="1"/>
        </p:nvSpPr>
        <p:spPr>
          <a:xfrm>
            <a:off x="1155697" y="9610813"/>
            <a:ext cx="2151835" cy="3951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240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Page </a:t>
            </a:r>
            <a:fld id="{15C3B6D4-0ADD-464C-BD2D-257BE3E2D8D3}" type="slidenum">
              <a:rPr lang="en-US" sz="14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l"/>
              <a:t>‹#›</a:t>
            </a:fld>
            <a:endParaRPr lang="en-US" sz="1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EC057BD5-2581-983E-3DFA-697C692A58AE}"/>
              </a:ext>
            </a:extLst>
          </p:cNvPr>
          <p:cNvSpPr/>
          <p:nvPr userDrawn="1"/>
        </p:nvSpPr>
        <p:spPr>
          <a:xfrm>
            <a:off x="13546667" y="9443753"/>
            <a:ext cx="4741333" cy="84324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77829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ansi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30F6E807-C49A-A04F-40C6-DF05095458B7}"/>
              </a:ext>
            </a:extLst>
          </p:cNvPr>
          <p:cNvSpPr/>
          <p:nvPr userDrawn="1"/>
        </p:nvSpPr>
        <p:spPr>
          <a:xfrm>
            <a:off x="0" y="1"/>
            <a:ext cx="18288000" cy="7823199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Placeholder 1">
            <a:extLst>
              <a:ext uri="{FF2B5EF4-FFF2-40B4-BE49-F238E27FC236}">
                <a16:creationId xmlns:a16="http://schemas.microsoft.com/office/drawing/2014/main" id="{2FC26906-D94E-3788-FB06-C71BA5BF60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7300" y="2917428"/>
            <a:ext cx="15773400" cy="198834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48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Slide Number Placeholder 3">
            <a:extLst>
              <a:ext uri="{FF2B5EF4-FFF2-40B4-BE49-F238E27FC236}">
                <a16:creationId xmlns:a16="http://schemas.microsoft.com/office/drawing/2014/main" id="{AEBEBCDC-8A59-2F62-E90A-4C50B6C37D5C}"/>
              </a:ext>
            </a:extLst>
          </p:cNvPr>
          <p:cNvSpPr txBox="1">
            <a:spLocks/>
          </p:cNvSpPr>
          <p:nvPr userDrawn="1"/>
        </p:nvSpPr>
        <p:spPr>
          <a:xfrm>
            <a:off x="1155697" y="9610813"/>
            <a:ext cx="2151835" cy="3951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240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Page </a:t>
            </a:r>
            <a:fld id="{15C3B6D4-0ADD-464C-BD2D-257BE3E2D8D3}" type="slidenum">
              <a:rPr lang="en-US" sz="14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l"/>
              <a:t>‹#›</a:t>
            </a:fld>
            <a:endParaRPr lang="en-US" sz="1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147281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, and 2 Column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BDFF1F5-619C-8D6A-D8B9-9E0A4EA7EF1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155697" y="2197373"/>
            <a:ext cx="15773400" cy="863600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2800">
                <a:solidFill>
                  <a:schemeClr val="accent3"/>
                </a:solidFill>
              </a:defRPr>
            </a:lvl1pPr>
            <a:lvl2pPr marL="685800" indent="0">
              <a:buFontTx/>
              <a:buNone/>
              <a:defRPr sz="3200"/>
            </a:lvl2pPr>
            <a:lvl3pPr marL="1371600" indent="0">
              <a:buFontTx/>
              <a:buNone/>
              <a:defRPr sz="3200"/>
            </a:lvl3pPr>
            <a:lvl4pPr marL="2057400" indent="0">
              <a:buFontTx/>
              <a:buNone/>
              <a:defRPr sz="3200"/>
            </a:lvl4pPr>
            <a:lvl5pPr marL="2743200" indent="0">
              <a:buFontTx/>
              <a:buNone/>
              <a:defRPr sz="32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Title Placeholder 1">
            <a:extLst>
              <a:ext uri="{FF2B5EF4-FFF2-40B4-BE49-F238E27FC236}">
                <a16:creationId xmlns:a16="http://schemas.microsoft.com/office/drawing/2014/main" id="{2FC26906-D94E-3788-FB06-C71BA5BF60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5697" y="209028"/>
            <a:ext cx="15773400" cy="198834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>
              <a:defRPr sz="4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EEA1C85E-D9ED-0767-C6CA-FBF53441B2B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155697" y="3352799"/>
            <a:ext cx="7378703" cy="5590918"/>
          </a:xfrm>
        </p:spPr>
        <p:txBody>
          <a:bodyPr>
            <a:normAutofit/>
          </a:bodyPr>
          <a:lstStyle>
            <a:lvl1pPr marL="342900" indent="-342900">
              <a:buFont typeface="Wingdings" panose="05000000000000000000" pitchFamily="2" charset="2"/>
              <a:buChar char="§"/>
              <a:defRPr sz="2400"/>
            </a:lvl1pPr>
            <a:lvl2pPr marL="1028700" indent="-342900">
              <a:buFont typeface="Wingdings" panose="05000000000000000000" pitchFamily="2" charset="2"/>
              <a:buChar char="§"/>
              <a:defRPr sz="2000"/>
            </a:lvl2pPr>
            <a:lvl3pPr marL="1714500" indent="-342900">
              <a:buFont typeface="Wingdings" panose="05000000000000000000" pitchFamily="2" charset="2"/>
              <a:buChar char="§"/>
              <a:defRPr sz="1800"/>
            </a:lvl3pPr>
            <a:lvl4pPr marL="2400300" indent="-342900">
              <a:buFont typeface="Wingdings" panose="05000000000000000000" pitchFamily="2" charset="2"/>
              <a:buChar char="§"/>
              <a:defRPr sz="1800"/>
            </a:lvl4pPr>
            <a:lvl5pPr marL="3086100" indent="-342900">
              <a:buFont typeface="Wingdings" panose="05000000000000000000" pitchFamily="2" charset="2"/>
              <a:buChar char="§"/>
              <a:defRPr sz="1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Slide Number Placeholder 3">
            <a:extLst>
              <a:ext uri="{FF2B5EF4-FFF2-40B4-BE49-F238E27FC236}">
                <a16:creationId xmlns:a16="http://schemas.microsoft.com/office/drawing/2014/main" id="{AEBEBCDC-8A59-2F62-E90A-4C50B6C37D5C}"/>
              </a:ext>
            </a:extLst>
          </p:cNvPr>
          <p:cNvSpPr txBox="1">
            <a:spLocks/>
          </p:cNvSpPr>
          <p:nvPr userDrawn="1"/>
        </p:nvSpPr>
        <p:spPr>
          <a:xfrm>
            <a:off x="1155697" y="9610813"/>
            <a:ext cx="2151835" cy="3951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240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Page </a:t>
            </a:r>
            <a:fld id="{15C3B6D4-0ADD-464C-BD2D-257BE3E2D8D3}" type="slidenum">
              <a:rPr lang="en-US" sz="14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l"/>
              <a:t>‹#›</a:t>
            </a:fld>
            <a:endParaRPr lang="en-US" sz="1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0083DBB-8F6E-467D-C641-425479F81F28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9532934" y="3352271"/>
            <a:ext cx="7396163" cy="5588000"/>
          </a:xfrm>
        </p:spPr>
        <p:txBody>
          <a:bodyPr>
            <a:normAutofit/>
          </a:bodyPr>
          <a:lstStyle>
            <a:lvl1pPr marL="342900" indent="-342900">
              <a:buFont typeface="Wingdings" panose="05000000000000000000" pitchFamily="2" charset="2"/>
              <a:buChar char="§"/>
              <a:defRPr sz="2400"/>
            </a:lvl1pPr>
            <a:lvl2pPr marL="1028700" indent="-342900">
              <a:buFont typeface="Wingdings" panose="05000000000000000000" pitchFamily="2" charset="2"/>
              <a:buChar char="§"/>
              <a:defRPr sz="2000"/>
            </a:lvl2pPr>
            <a:lvl3pPr marL="1714500" indent="-342900">
              <a:buFont typeface="Wingdings" panose="05000000000000000000" pitchFamily="2" charset="2"/>
              <a:buChar char="§"/>
              <a:defRPr sz="1800"/>
            </a:lvl3pPr>
            <a:lvl4pPr marL="2400300" indent="-342900">
              <a:buFont typeface="Wingdings" panose="05000000000000000000" pitchFamily="2" charset="2"/>
              <a:buChar char="§"/>
              <a:defRPr sz="1800"/>
            </a:lvl4pPr>
            <a:lvl5pPr marL="3086100" indent="-342900">
              <a:buFont typeface="Wingdings" panose="05000000000000000000" pitchFamily="2" charset="2"/>
              <a:buChar char="§"/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4534311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1_Title Slide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2"/>
          <p:cNvSpPr txBox="1">
            <a:spLocks noGrp="1"/>
          </p:cNvSpPr>
          <p:nvPr>
            <p:ph type="ctrTitle"/>
          </p:nvPr>
        </p:nvSpPr>
        <p:spPr>
          <a:xfrm>
            <a:off x="2286000" y="1683544"/>
            <a:ext cx="13716000" cy="358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None/>
              <a:defRPr sz="9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2"/>
          <p:cNvSpPr txBox="1">
            <a:spLocks noGrp="1"/>
          </p:cNvSpPr>
          <p:nvPr>
            <p:ph type="subTitle" idx="1"/>
          </p:nvPr>
        </p:nvSpPr>
        <p:spPr>
          <a:xfrm>
            <a:off x="2286000" y="5403057"/>
            <a:ext cx="13716000" cy="24836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3600"/>
            </a:lvl1pPr>
            <a:lvl2pPr lvl="1" algn="ctr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3000"/>
            </a:lvl2pPr>
            <a:lvl3pPr lvl="2" algn="ctr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2700"/>
            </a:lvl3pPr>
            <a:lvl4pPr lvl="3" algn="ctr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2400"/>
            </a:lvl4pPr>
            <a:lvl5pPr lvl="4" algn="ctr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2400"/>
            </a:lvl5pPr>
            <a:lvl6pPr lvl="5" algn="ctr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2400"/>
            </a:lvl6pPr>
            <a:lvl7pPr lvl="6" algn="ctr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2400"/>
            </a:lvl7pPr>
            <a:lvl8pPr lvl="7" algn="ctr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2400"/>
            </a:lvl8pPr>
            <a:lvl9pPr lvl="8" algn="ctr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2400"/>
            </a:lvl9pPr>
          </a:lstStyle>
          <a:p>
            <a:endParaRPr/>
          </a:p>
        </p:txBody>
      </p:sp>
      <p:sp>
        <p:nvSpPr>
          <p:cNvPr id="20" name="Google Shape;20;p2"/>
          <p:cNvSpPr txBox="1">
            <a:spLocks noGrp="1"/>
          </p:cNvSpPr>
          <p:nvPr>
            <p:ph type="dt" idx="10"/>
          </p:nvPr>
        </p:nvSpPr>
        <p:spPr>
          <a:xfrm>
            <a:off x="14719609" y="9643252"/>
            <a:ext cx="1306940" cy="547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2"/>
          <p:cNvSpPr txBox="1">
            <a:spLocks noGrp="1"/>
          </p:cNvSpPr>
          <p:nvPr>
            <p:ph type="ftr" idx="11"/>
          </p:nvPr>
        </p:nvSpPr>
        <p:spPr>
          <a:xfrm>
            <a:off x="6103160" y="9643252"/>
            <a:ext cx="8349270" cy="547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2"/>
          <p:cNvSpPr txBox="1">
            <a:spLocks noGrp="1"/>
          </p:cNvSpPr>
          <p:nvPr>
            <p:ph type="sldNum" idx="12"/>
          </p:nvPr>
        </p:nvSpPr>
        <p:spPr>
          <a:xfrm>
            <a:off x="16283568" y="9643252"/>
            <a:ext cx="747132" cy="547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76311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55697" y="209028"/>
            <a:ext cx="15773400" cy="198834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5697" y="2726267"/>
            <a:ext cx="15773400" cy="620051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55697" y="9534526"/>
            <a:ext cx="4114800" cy="547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3EF21BC3-6855-482B-BE14-433C3AA25B72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655BF8F4-9CF3-58AD-1D19-2FC5E8004A43}"/>
              </a:ext>
            </a:extLst>
          </p:cNvPr>
          <p:cNvCxnSpPr>
            <a:cxnSpLocks/>
          </p:cNvCxnSpPr>
          <p:nvPr userDrawn="1"/>
        </p:nvCxnSpPr>
        <p:spPr>
          <a:xfrm>
            <a:off x="16802165" y="9641056"/>
            <a:ext cx="0" cy="342548"/>
          </a:xfrm>
          <a:prstGeom prst="line">
            <a:avLst/>
          </a:prstGeom>
          <a:ln w="12700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Picture 13" descr="A picture containing shape&#10;&#10;Description automatically generated">
            <a:extLst>
              <a:ext uri="{FF2B5EF4-FFF2-40B4-BE49-F238E27FC236}">
                <a16:creationId xmlns:a16="http://schemas.microsoft.com/office/drawing/2014/main" id="{05730FE6-9808-E59D-A5FF-D197158D5642}"/>
              </a:ext>
            </a:extLst>
          </p:cNvPr>
          <p:cNvPicPr>
            <a:picLocks noChangeAspect="1"/>
          </p:cNvPicPr>
          <p:nvPr userDrawn="1"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46633" y="9602074"/>
            <a:ext cx="1213194" cy="417978"/>
          </a:xfrm>
          <a:prstGeom prst="rect">
            <a:avLst/>
          </a:prstGeom>
        </p:spPr>
      </p:pic>
      <p:pic>
        <p:nvPicPr>
          <p:cNvPr id="9" name="Picture 8" descr="A green text on a black background&#10;&#10;Description automatically generated">
            <a:extLst>
              <a:ext uri="{FF2B5EF4-FFF2-40B4-BE49-F238E27FC236}">
                <a16:creationId xmlns:a16="http://schemas.microsoft.com/office/drawing/2014/main" id="{B61162B8-5C69-860C-DEF2-4AD0A11F35AB}"/>
              </a:ext>
            </a:extLst>
          </p:cNvPr>
          <p:cNvPicPr>
            <a:picLocks noChangeAspect="1"/>
          </p:cNvPicPr>
          <p:nvPr userDrawn="1"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67223" y="9677029"/>
            <a:ext cx="925653" cy="2706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33966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86" r:id="rId2"/>
    <p:sldLayoutId id="2147483674" r:id="rId3"/>
    <p:sldLayoutId id="2147483684" r:id="rId4"/>
    <p:sldLayoutId id="2147483690" r:id="rId5"/>
    <p:sldLayoutId id="2147483689" r:id="rId6"/>
    <p:sldLayoutId id="2147483688" r:id="rId7"/>
    <p:sldLayoutId id="2147483685" r:id="rId8"/>
    <p:sldLayoutId id="2147483691" r:id="rId9"/>
  </p:sldLayoutIdLst>
  <p:txStyles>
    <p:titleStyle>
      <a:lvl1pPr algn="l" defTabSz="13716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342900" indent="-342900" algn="l" defTabSz="1371600" rtl="0" eaLnBrk="1" latinLnBrk="0" hangingPunct="1">
        <a:lnSpc>
          <a:spcPct val="90000"/>
        </a:lnSpc>
        <a:spcBef>
          <a:spcPts val="1500"/>
        </a:spcBef>
        <a:buFont typeface="Wingdings" panose="05000000000000000000" pitchFamily="2" charset="2"/>
        <a:buChar char="§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1028700" indent="-342900" algn="l" defTabSz="1371600" rtl="0" eaLnBrk="1" latinLnBrk="0" hangingPunct="1">
        <a:lnSpc>
          <a:spcPct val="90000"/>
        </a:lnSpc>
        <a:spcBef>
          <a:spcPts val="750"/>
        </a:spcBef>
        <a:buFont typeface="Wingdings" panose="05000000000000000000" pitchFamily="2" charset="2"/>
        <a:buChar char="§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714500" indent="-342900" algn="l" defTabSz="1371600" rtl="0" eaLnBrk="1" latinLnBrk="0" hangingPunct="1">
        <a:lnSpc>
          <a:spcPct val="90000"/>
        </a:lnSpc>
        <a:spcBef>
          <a:spcPts val="750"/>
        </a:spcBef>
        <a:buFont typeface="Wingdings" panose="05000000000000000000" pitchFamily="2" charset="2"/>
        <a:buChar char="§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2400300" indent="-342900" algn="l" defTabSz="1371600" rtl="0" eaLnBrk="1" latinLnBrk="0" hangingPunct="1">
        <a:lnSpc>
          <a:spcPct val="90000"/>
        </a:lnSpc>
        <a:spcBef>
          <a:spcPts val="750"/>
        </a:spcBef>
        <a:buFont typeface="Wingdings" panose="05000000000000000000" pitchFamily="2" charset="2"/>
        <a:buChar char="§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3086100" indent="-342900" algn="l" defTabSz="1371600" rtl="0" eaLnBrk="1" latinLnBrk="0" hangingPunct="1">
        <a:lnSpc>
          <a:spcPct val="90000"/>
        </a:lnSpc>
        <a:spcBef>
          <a:spcPts val="750"/>
        </a:spcBef>
        <a:buFont typeface="Wingdings" panose="05000000000000000000" pitchFamily="2" charset="2"/>
        <a:buChar char="§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37719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4577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51435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8293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2pPr>
      <a:lvl3pPr marL="1371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2057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2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4290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114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800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486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7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://creativecommons.org/licenses/by-nc/4.0/legalcode" TargetMode="Externa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customXml" Target="../ink/ink4.xml"/><Relationship Id="rId3" Type="http://schemas.openxmlformats.org/officeDocument/2006/relationships/customXml" Target="../ink/ink1.xml"/><Relationship Id="rId7" Type="http://schemas.openxmlformats.org/officeDocument/2006/relationships/customXml" Target="../ink/ink3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8.png"/><Relationship Id="rId5" Type="http://schemas.openxmlformats.org/officeDocument/2006/relationships/customXml" Target="../ink/ink2.xml"/><Relationship Id="rId4" Type="http://schemas.openxmlformats.org/officeDocument/2006/relationships/image" Target="../media/image7.png"/><Relationship Id="rId9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Title 43">
            <a:extLst>
              <a:ext uri="{FF2B5EF4-FFF2-40B4-BE49-F238E27FC236}">
                <a16:creationId xmlns:a16="http://schemas.microsoft.com/office/drawing/2014/main" id="{4EBA068B-2FF1-FB89-2F1F-2626FDA6AC2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55702" y="4219047"/>
            <a:ext cx="9875201" cy="3581400"/>
          </a:xfrm>
        </p:spPr>
        <p:txBody>
          <a:bodyPr/>
          <a:lstStyle/>
          <a:p>
            <a:r>
              <a:rPr lang="en-US">
                <a:latin typeface="Arial"/>
                <a:cs typeface="Arial"/>
              </a:rPr>
              <a:t>Lecture 4.3 - Training Data for </a:t>
            </a:r>
            <a:r>
              <a:rPr lang="en-US" dirty="0">
                <a:latin typeface="Arial"/>
                <a:cs typeface="Arial"/>
              </a:rPr>
              <a:t>Larger LLMs</a:t>
            </a:r>
          </a:p>
        </p:txBody>
      </p:sp>
      <p:sp>
        <p:nvSpPr>
          <p:cNvPr id="45" name="Subtitle 44">
            <a:extLst>
              <a:ext uri="{FF2B5EF4-FFF2-40B4-BE49-F238E27FC236}">
                <a16:creationId xmlns:a16="http://schemas.microsoft.com/office/drawing/2014/main" id="{9162B3C6-DC4F-9333-7495-3ADDADB4E85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Generative AI Teaching Kit</a:t>
            </a:r>
          </a:p>
        </p:txBody>
      </p: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225CC8BF-FCEA-BEFC-9B2F-BF5A0BBEAA02}"/>
              </a:ext>
            </a:extLst>
          </p:cNvPr>
          <p:cNvCxnSpPr>
            <a:cxnSpLocks/>
          </p:cNvCxnSpPr>
          <p:nvPr/>
        </p:nvCxnSpPr>
        <p:spPr>
          <a:xfrm>
            <a:off x="3956319" y="1151467"/>
            <a:ext cx="0" cy="812800"/>
          </a:xfrm>
          <a:prstGeom prst="line">
            <a:avLst/>
          </a:prstGeom>
          <a:ln w="12700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10">
            <a:extLst>
              <a:ext uri="{FF2B5EF4-FFF2-40B4-BE49-F238E27FC236}">
                <a16:creationId xmlns:a16="http://schemas.microsoft.com/office/drawing/2014/main" id="{391C7D1D-1EF7-437E-C59A-9EDAF77DD3B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089" b="6089"/>
          <a:stretch/>
        </p:blipFill>
        <p:spPr>
          <a:xfrm>
            <a:off x="11030906" y="4219048"/>
            <a:ext cx="5776578" cy="5073120"/>
          </a:xfrm>
          <a:prstGeom prst="rect">
            <a:avLst/>
          </a:prstGeom>
        </p:spPr>
      </p:pic>
      <p:pic>
        <p:nvPicPr>
          <p:cNvPr id="2" name="Picture 1" descr="A green text on a black background&#10;&#10;Description automatically generated">
            <a:extLst>
              <a:ext uri="{FF2B5EF4-FFF2-40B4-BE49-F238E27FC236}">
                <a16:creationId xmlns:a16="http://schemas.microsoft.com/office/drawing/2014/main" id="{A5BC2650-98A6-C775-039B-2AF1582A572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5884" y="1236824"/>
            <a:ext cx="2196392" cy="6420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909976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5">
          <a:extLst>
            <a:ext uri="{FF2B5EF4-FFF2-40B4-BE49-F238E27FC236}">
              <a16:creationId xmlns:a16="http://schemas.microsoft.com/office/drawing/2014/main" id="{A2F59F34-C0EA-AA22-0BE1-F2C9C77B1E9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15">
            <a:extLst>
              <a:ext uri="{FF2B5EF4-FFF2-40B4-BE49-F238E27FC236}">
                <a16:creationId xmlns:a16="http://schemas.microsoft.com/office/drawing/2014/main" id="{FD8189DC-FA59-54D9-EA49-6510B7B5842F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vert="horz" wrap="square" lIns="137138" tIns="68550" rIns="137138" bIns="68550" rtlCol="0" anchor="ctr" anchorCtr="0">
            <a:noAutofit/>
          </a:bodyPr>
          <a:lstStyle/>
          <a:p>
            <a:r>
              <a:rPr lang="en-US" dirty="0">
                <a:solidFill>
                  <a:srgbClr val="0E0E0E"/>
                </a:solidFill>
                <a:effectLst/>
              </a:rPr>
              <a:t>Preparing Data for Training</a:t>
            </a:r>
            <a:endParaRPr dirty="0"/>
          </a:p>
        </p:txBody>
      </p:sp>
      <p:sp>
        <p:nvSpPr>
          <p:cNvPr id="107" name="Google Shape;107;p15">
            <a:extLst>
              <a:ext uri="{FF2B5EF4-FFF2-40B4-BE49-F238E27FC236}">
                <a16:creationId xmlns:a16="http://schemas.microsoft.com/office/drawing/2014/main" id="{BF6D8E92-1C71-2B28-0CEC-CA97E41170DC}"/>
              </a:ext>
            </a:extLst>
          </p:cNvPr>
          <p:cNvSpPr txBox="1">
            <a:spLocks noGrp="1"/>
          </p:cNvSpPr>
          <p:nvPr>
            <p:ph type="body" sz="quarter" idx="10"/>
          </p:nvPr>
        </p:nvSpPr>
        <p:spPr>
          <a:xfrm>
            <a:off x="700088" y="1702414"/>
            <a:ext cx="10044112" cy="8000386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137138" tIns="68550" rIns="137138" bIns="68550" rtlCol="0" anchor="t" anchorCtr="0">
            <a:noAutofit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000" dirty="0"/>
              <a:t>To train a high-performing language model, raw data must go through a structured curation pipeline consisting of four key stages: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sz="2000" dirty="0"/>
          </a:p>
          <a:p>
            <a:pPr marL="457200" indent="-457200">
              <a:lnSpc>
                <a:spcPct val="100000"/>
              </a:lnSpc>
              <a:spcBef>
                <a:spcPts val="0"/>
              </a:spcBef>
              <a:buFont typeface="+mj-lt"/>
              <a:buAutoNum type="arabicPeriod"/>
            </a:pPr>
            <a:r>
              <a:rPr lang="en-US" sz="2000" b="1" dirty="0"/>
              <a:t>Sourcing</a:t>
            </a:r>
            <a:r>
              <a:rPr lang="en-US" sz="2000" dirty="0"/>
              <a:t> – Collecting text data from diverse and reliable sources.</a:t>
            </a:r>
          </a:p>
          <a:p>
            <a:pPr marL="457200" indent="-457200">
              <a:lnSpc>
                <a:spcPct val="100000"/>
              </a:lnSpc>
              <a:spcBef>
                <a:spcPts val="0"/>
              </a:spcBef>
              <a:buFont typeface="+mj-lt"/>
              <a:buAutoNum type="arabicPeriod"/>
            </a:pPr>
            <a:r>
              <a:rPr lang="en-US" sz="2000" b="1" dirty="0"/>
              <a:t>Cleaning</a:t>
            </a:r>
            <a:r>
              <a:rPr lang="en-US" sz="2000" dirty="0"/>
              <a:t> – Removing duplicates, filtering low-quality or harmful content, and standardizing formats.</a:t>
            </a:r>
          </a:p>
          <a:p>
            <a:pPr marL="457200" indent="-457200">
              <a:lnSpc>
                <a:spcPct val="100000"/>
              </a:lnSpc>
              <a:spcBef>
                <a:spcPts val="0"/>
              </a:spcBef>
              <a:buFont typeface="+mj-lt"/>
              <a:buAutoNum type="arabicPeriod"/>
            </a:pPr>
            <a:r>
              <a:rPr lang="en-US" sz="2000" b="1" dirty="0"/>
              <a:t>Tokenization</a:t>
            </a:r>
            <a:r>
              <a:rPr lang="en-US" sz="2000" dirty="0"/>
              <a:t> – Converting text into tokenized representations for efficient model processing.</a:t>
            </a:r>
          </a:p>
          <a:p>
            <a:pPr marL="457200" indent="-457200">
              <a:lnSpc>
                <a:spcPct val="100000"/>
              </a:lnSpc>
              <a:spcBef>
                <a:spcPts val="0"/>
              </a:spcBef>
              <a:buFont typeface="+mj-lt"/>
              <a:buAutoNum type="arabicPeriod"/>
            </a:pPr>
            <a:r>
              <a:rPr lang="en-US" sz="2000" b="1" dirty="0"/>
              <a:t>Storage</a:t>
            </a:r>
            <a:r>
              <a:rPr lang="en-US" sz="2000" dirty="0"/>
              <a:t> – Organizing the processed dataset in a format optimized for large-scale training.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000" dirty="0"/>
              <a:t>Each step ensures that the data is high-quality, unbiased, and structured for optimal model performance.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sz="2000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000" b="1" dirty="0"/>
              <a:t>Why Raw Internet Data Isn’t Directly Usable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2000" b="1" dirty="0"/>
              <a:t>Noisy and Unstructured Format: </a:t>
            </a:r>
            <a:r>
              <a:rPr lang="en-US" sz="2000" dirty="0"/>
              <a:t>Internet data contains spam, misspellings, broken sentences, and low-quality text that can degrade model performance.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2000" b="1" dirty="0"/>
              <a:t>Duplicates and Redundancy: </a:t>
            </a:r>
            <a:r>
              <a:rPr lang="en-US" sz="2000" dirty="0"/>
              <a:t>Large-scale web crawls often collect duplicate or near-duplicate documents, leading to overfitting on repetitive data.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2000" b="1" dirty="0"/>
              <a:t>Bias and Toxicity: </a:t>
            </a:r>
            <a:r>
              <a:rPr lang="en-US" sz="2000" dirty="0"/>
              <a:t>Raw text can contain misinformation, hate speech, or biased narratives.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2000" b="1" dirty="0"/>
              <a:t>Tokenization Challenges: </a:t>
            </a:r>
            <a:r>
              <a:rPr lang="en-US" sz="2000" dirty="0"/>
              <a:t>Models process text as tokens, requiring specialized tokenization strategies (e.g., Byte Pair Encoding (BPE), </a:t>
            </a:r>
            <a:r>
              <a:rPr lang="en-US" sz="2000" dirty="0" err="1"/>
              <a:t>SentencePiece</a:t>
            </a:r>
            <a:r>
              <a:rPr lang="en-US" sz="2000" dirty="0"/>
              <a:t>).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2000" b="1" dirty="0"/>
              <a:t>Storage and Retrieval Considerations: </a:t>
            </a:r>
            <a:r>
              <a:rPr lang="en-US" sz="2000" dirty="0"/>
              <a:t>Training on trillions of tokens requires optimized storage formats (e.g., </a:t>
            </a:r>
            <a:r>
              <a:rPr lang="en-US" sz="2000" dirty="0" err="1"/>
              <a:t>TFRecord</a:t>
            </a:r>
            <a:r>
              <a:rPr lang="en-US" sz="2000" dirty="0"/>
              <a:t>, Arrow, LMDB) and efficient data loading pipelines.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610EEBC9-79B6-8048-B0F4-58B5EDB2BC92}"/>
              </a:ext>
            </a:extLst>
          </p:cNvPr>
          <p:cNvGrpSpPr/>
          <p:nvPr/>
        </p:nvGrpSpPr>
        <p:grpSpPr>
          <a:xfrm>
            <a:off x="10872788" y="2847796"/>
            <a:ext cx="7229469" cy="4095930"/>
            <a:chOff x="10744200" y="2833509"/>
            <a:chExt cx="7229469" cy="4095930"/>
          </a:xfrm>
        </p:grpSpPr>
        <p:pic>
          <p:nvPicPr>
            <p:cNvPr id="4098" name="Picture 2" descr="Machine learning process">
              <a:extLst>
                <a:ext uri="{FF2B5EF4-FFF2-40B4-BE49-F238E27FC236}">
                  <a16:creationId xmlns:a16="http://schemas.microsoft.com/office/drawing/2014/main" id="{D79730B5-1369-D8FA-F3D4-69CF44886041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384" t="34113" r="51847" b="21093"/>
            <a:stretch/>
          </p:blipFill>
          <p:spPr bwMode="auto">
            <a:xfrm>
              <a:off x="10744200" y="2833509"/>
              <a:ext cx="7115175" cy="409593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id="{DD56C8D6-B451-A6E0-9F2B-AD7CCBF0A768}"/>
                </a:ext>
              </a:extLst>
            </p:cNvPr>
            <p:cNvSpPr/>
            <p:nvPr/>
          </p:nvSpPr>
          <p:spPr>
            <a:xfrm>
              <a:off x="17059269" y="4500563"/>
              <a:ext cx="914400" cy="38091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67186811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5">
          <a:extLst>
            <a:ext uri="{FF2B5EF4-FFF2-40B4-BE49-F238E27FC236}">
              <a16:creationId xmlns:a16="http://schemas.microsoft.com/office/drawing/2014/main" id="{DF4C7AF8-86D8-617F-BD34-E493F546B79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15">
            <a:extLst>
              <a:ext uri="{FF2B5EF4-FFF2-40B4-BE49-F238E27FC236}">
                <a16:creationId xmlns:a16="http://schemas.microsoft.com/office/drawing/2014/main" id="{4E715A2D-12D5-23E7-DEA7-6C858B0789C3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vert="horz" wrap="square" lIns="137138" tIns="68550" rIns="137138" bIns="68550" rtlCol="0" anchor="ctr" anchorCtr="0">
            <a:noAutofit/>
          </a:bodyPr>
          <a:lstStyle/>
          <a:p>
            <a:r>
              <a:rPr lang="en-US" dirty="0">
                <a:solidFill>
                  <a:srgbClr val="0E0E0E"/>
                </a:solidFill>
                <a:effectLst/>
              </a:rPr>
              <a:t>Sourcing Data Mixes </a:t>
            </a:r>
            <a:endParaRPr dirty="0"/>
          </a:p>
        </p:txBody>
      </p:sp>
      <p:sp>
        <p:nvSpPr>
          <p:cNvPr id="107" name="Google Shape;107;p15">
            <a:extLst>
              <a:ext uri="{FF2B5EF4-FFF2-40B4-BE49-F238E27FC236}">
                <a16:creationId xmlns:a16="http://schemas.microsoft.com/office/drawing/2014/main" id="{53566762-5CED-1A32-2250-B42824233FF8}"/>
              </a:ext>
            </a:extLst>
          </p:cNvPr>
          <p:cNvSpPr txBox="1">
            <a:spLocks noGrp="1"/>
          </p:cNvSpPr>
          <p:nvPr>
            <p:ph type="body" sz="quarter" idx="10"/>
          </p:nvPr>
        </p:nvSpPr>
        <p:spPr>
          <a:xfrm>
            <a:off x="1155696" y="1688126"/>
            <a:ext cx="8758477" cy="8000386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137138" tIns="68550" rIns="137138" bIns="68550" rtlCol="0" anchor="t" anchorCtr="0">
            <a:no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en-US" sz="2000" b="1" dirty="0"/>
              <a:t>Optimizing Data Mixes for LLM Training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000" dirty="0"/>
              <a:t>The composition of training data plays a critical role in an LLM’s ability to generalize across tasks and domains. The selection and proportion of different sources significantly impact performance.</a:t>
            </a:r>
          </a:p>
          <a:p>
            <a:pPr marL="0" indent="0">
              <a:spcBef>
                <a:spcPts val="0"/>
              </a:spcBef>
              <a:buNone/>
            </a:pPr>
            <a:endParaRPr lang="en-US" sz="2000" dirty="0"/>
          </a:p>
          <a:p>
            <a:pPr marL="0" indent="0">
              <a:spcBef>
                <a:spcPts val="0"/>
              </a:spcBef>
              <a:buNone/>
            </a:pPr>
            <a:r>
              <a:rPr lang="en-US" sz="2000" b="1" dirty="0"/>
              <a:t>Case Study: The Pile Dataset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000" dirty="0"/>
              <a:t>The Pile (825 GiB) by </a:t>
            </a:r>
            <a:r>
              <a:rPr lang="en-US" sz="2000" dirty="0" err="1"/>
              <a:t>EleutherAI</a:t>
            </a:r>
            <a:r>
              <a:rPr lang="en-US" sz="2000" dirty="0"/>
              <a:t> is a well-curated dataset designed for large-scale LLMs. It includes 22 diverse sources such as academic papers, legal texts, and code repositories, enhancing cross-domain knowledge and adaptability.</a:t>
            </a:r>
            <a:br>
              <a:rPr lang="en-US" sz="2000" dirty="0"/>
            </a:br>
            <a:endParaRPr lang="en-US" sz="2000" dirty="0"/>
          </a:p>
          <a:p>
            <a:pPr marL="0" indent="0">
              <a:spcBef>
                <a:spcPts val="0"/>
              </a:spcBef>
              <a:buNone/>
            </a:pPr>
            <a:r>
              <a:rPr lang="en-US" sz="2000" b="1" dirty="0"/>
              <a:t>Challenges in Data Mixing</a:t>
            </a:r>
          </a:p>
          <a:p>
            <a:pPr>
              <a:spcBef>
                <a:spcPts val="0"/>
              </a:spcBef>
            </a:pPr>
            <a:r>
              <a:rPr lang="en-US" sz="2000" dirty="0"/>
              <a:t>Diversity vs. Relevance: A broad mix improves generalization but may introduce noise.</a:t>
            </a:r>
          </a:p>
          <a:p>
            <a:pPr>
              <a:spcBef>
                <a:spcPts val="0"/>
              </a:spcBef>
            </a:pPr>
            <a:r>
              <a:rPr lang="en-US" sz="2000" dirty="0"/>
              <a:t>Bias Mitigation: Overrepresentation of specific domains can skew model behavior.</a:t>
            </a:r>
          </a:p>
          <a:p>
            <a:pPr>
              <a:spcBef>
                <a:spcPts val="0"/>
              </a:spcBef>
            </a:pPr>
            <a:r>
              <a:rPr lang="en-US" sz="2000" dirty="0"/>
              <a:t>Resource Constraints: Storing and processing large datasets demands high computational power.</a:t>
            </a:r>
            <a:br>
              <a:rPr lang="en-US" sz="2000" dirty="0"/>
            </a:br>
            <a:endParaRPr lang="en-US" sz="2000" dirty="0"/>
          </a:p>
          <a:p>
            <a:pPr marL="0" indent="0">
              <a:spcBef>
                <a:spcPts val="0"/>
              </a:spcBef>
              <a:buNone/>
            </a:pPr>
            <a:r>
              <a:rPr lang="en-US" sz="2000" b="1" dirty="0"/>
              <a:t>Strategies for Optimized Data Mixing</a:t>
            </a:r>
          </a:p>
          <a:p>
            <a:pPr>
              <a:spcBef>
                <a:spcPts val="0"/>
              </a:spcBef>
            </a:pPr>
            <a:r>
              <a:rPr lang="en-US" sz="2000" dirty="0"/>
              <a:t>Data Mixing Laws: Predicts LLM performance across different data blends, enabling optimal selection pre-training.</a:t>
            </a:r>
          </a:p>
          <a:p>
            <a:pPr>
              <a:spcBef>
                <a:spcPts val="0"/>
              </a:spcBef>
            </a:pPr>
            <a:r>
              <a:rPr lang="en-US" sz="2000" dirty="0"/>
              <a:t>Efficient Online Data Mixing: Dynamically adjusts data proportions during training based on evolving model needs.</a:t>
            </a:r>
            <a:br>
              <a:rPr lang="en-US" sz="2000" dirty="0"/>
            </a:br>
            <a:endParaRPr lang="en-US" sz="2000" dirty="0"/>
          </a:p>
          <a:p>
            <a:pPr marL="0" indent="0">
              <a:spcBef>
                <a:spcPts val="0"/>
              </a:spcBef>
              <a:buNone/>
            </a:pPr>
            <a:r>
              <a:rPr lang="en-US" sz="2000" dirty="0"/>
              <a:t>Careful curation and adaptive mixing strategies help balance diversity, quality, and efficiency in LLM training.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EFDD0CBF-DD96-F937-03D9-9199A2417C5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12747" y="1174796"/>
            <a:ext cx="8975253" cy="2673974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93DD6864-388E-7224-CF99-79C48C0496F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914173" y="4276726"/>
            <a:ext cx="7772400" cy="49838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645362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5">
          <a:extLst>
            <a:ext uri="{FF2B5EF4-FFF2-40B4-BE49-F238E27FC236}">
              <a16:creationId xmlns:a16="http://schemas.microsoft.com/office/drawing/2014/main" id="{ACFE0085-1ED5-F7AE-6501-4242D322AA4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15">
            <a:extLst>
              <a:ext uri="{FF2B5EF4-FFF2-40B4-BE49-F238E27FC236}">
                <a16:creationId xmlns:a16="http://schemas.microsoft.com/office/drawing/2014/main" id="{7FFDF961-0004-1772-D366-78596DA922DC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vert="horz" wrap="square" lIns="137138" tIns="68550" rIns="137138" bIns="68550" rtlCol="0" anchor="ctr" anchorCtr="0">
            <a:noAutofit/>
          </a:bodyPr>
          <a:lstStyle/>
          <a:p>
            <a:r>
              <a:rPr lang="en-US" dirty="0">
                <a:solidFill>
                  <a:srgbClr val="0E0E0E"/>
                </a:solidFill>
                <a:effectLst/>
              </a:rPr>
              <a:t>Deduplication and Cleaning</a:t>
            </a:r>
            <a:endParaRPr dirty="0"/>
          </a:p>
        </p:txBody>
      </p:sp>
      <p:sp>
        <p:nvSpPr>
          <p:cNvPr id="107" name="Google Shape;107;p15">
            <a:extLst>
              <a:ext uri="{FF2B5EF4-FFF2-40B4-BE49-F238E27FC236}">
                <a16:creationId xmlns:a16="http://schemas.microsoft.com/office/drawing/2014/main" id="{CE5E3F47-0496-BB58-437B-56F9A55DE5F4}"/>
              </a:ext>
            </a:extLst>
          </p:cNvPr>
          <p:cNvSpPr txBox="1">
            <a:spLocks noGrp="1"/>
          </p:cNvSpPr>
          <p:nvPr>
            <p:ph type="body" sz="quarter" idx="10"/>
          </p:nvPr>
        </p:nvSpPr>
        <p:spPr>
          <a:xfrm>
            <a:off x="1155696" y="1688126"/>
            <a:ext cx="9559929" cy="8000386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137138" tIns="68550" rIns="137138" bIns="68550" rtlCol="0" anchor="t" anchorCtr="0">
            <a:noAutofit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000" b="1" dirty="0"/>
              <a:t>The Problem: Redundant and Noisy Data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000" dirty="0"/>
              <a:t>Redundant data, such as repeated articles or copied content, can lead to overfitting and inefficient training. Additionally, raw text often contains noise, formatting issues, and irrelevant content, reducing model quality.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sz="2000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000" b="1" dirty="0"/>
              <a:t>Deduplication Techniques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2000" dirty="0"/>
              <a:t>Exact Matching: Identifies and removes identical text duplicates.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2000" dirty="0"/>
              <a:t>Near-Duplicate Detection: Uses algorithms like </a:t>
            </a:r>
            <a:r>
              <a:rPr lang="en-US" sz="2000" dirty="0" err="1"/>
              <a:t>SimHash</a:t>
            </a:r>
            <a:r>
              <a:rPr lang="en-US" sz="2000" dirty="0"/>
              <a:t> and </a:t>
            </a:r>
            <a:r>
              <a:rPr lang="en-US" sz="2000" dirty="0" err="1"/>
              <a:t>MinHash</a:t>
            </a:r>
            <a:r>
              <a:rPr lang="en-US" sz="2000" dirty="0"/>
              <a:t> to detect similar but not identical content (e.g., paraphrased or slightly altered versions).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US" sz="2000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000" b="1" dirty="0"/>
              <a:t>Data Cleaning Methods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2000" dirty="0"/>
              <a:t>Noise Removal: Eliminates broken sentences, encoding errors, and malformed text.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2000" dirty="0"/>
              <a:t>Formatting Standardization: Ensures consistent punctuation, spacing, and structure.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2000" dirty="0"/>
              <a:t>Content Filtering: Removes irrelevant or low-quality text (e.g., spam, excessive boilerplate content).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sz="2000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000" dirty="0"/>
              <a:t>Effective deduplication and cleaning improve efficiency, generalization, and overall LLM performance by ensuring high-quality, diverse, and non-redundant training data.</a:t>
            </a:r>
          </a:p>
        </p:txBody>
      </p:sp>
      <p:pic>
        <p:nvPicPr>
          <p:cNvPr id="5122" name="Picture 2">
            <a:extLst>
              <a:ext uri="{FF2B5EF4-FFF2-40B4-BE49-F238E27FC236}">
                <a16:creationId xmlns:a16="http://schemas.microsoft.com/office/drawing/2014/main" id="{0A52C716-984A-EAA4-C5C6-1D71DB6E114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475" t="7477" r="12579" b="12460"/>
          <a:stretch/>
        </p:blipFill>
        <p:spPr bwMode="auto">
          <a:xfrm>
            <a:off x="11059666" y="3307556"/>
            <a:ext cx="7228334" cy="4350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2326769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5">
          <a:extLst>
            <a:ext uri="{FF2B5EF4-FFF2-40B4-BE49-F238E27FC236}">
              <a16:creationId xmlns:a16="http://schemas.microsoft.com/office/drawing/2014/main" id="{90AD6686-FC4F-58CC-08A4-CB827871846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15">
            <a:extLst>
              <a:ext uri="{FF2B5EF4-FFF2-40B4-BE49-F238E27FC236}">
                <a16:creationId xmlns:a16="http://schemas.microsoft.com/office/drawing/2014/main" id="{961DF204-93B4-B31A-59C4-746A82B14BDD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vert="horz" wrap="square" lIns="137138" tIns="68550" rIns="137138" bIns="68550" rtlCol="0" anchor="ctr" anchorCtr="0">
            <a:noAutofit/>
          </a:bodyPr>
          <a:lstStyle/>
          <a:p>
            <a:r>
              <a:rPr lang="en-US" dirty="0">
                <a:solidFill>
                  <a:srgbClr val="0E0E0E"/>
                </a:solidFill>
                <a:effectLst/>
              </a:rPr>
              <a:t>Tokenization and Storage of Datasets</a:t>
            </a:r>
            <a:endParaRPr dirty="0"/>
          </a:p>
        </p:txBody>
      </p:sp>
      <p:sp>
        <p:nvSpPr>
          <p:cNvPr id="107" name="Google Shape;107;p15">
            <a:extLst>
              <a:ext uri="{FF2B5EF4-FFF2-40B4-BE49-F238E27FC236}">
                <a16:creationId xmlns:a16="http://schemas.microsoft.com/office/drawing/2014/main" id="{4C1798CC-7ABD-5410-ED56-8B9C7374FF6E}"/>
              </a:ext>
            </a:extLst>
          </p:cNvPr>
          <p:cNvSpPr txBox="1">
            <a:spLocks noGrp="1"/>
          </p:cNvSpPr>
          <p:nvPr>
            <p:ph type="body" sz="quarter" idx="10"/>
          </p:nvPr>
        </p:nvSpPr>
        <p:spPr>
          <a:xfrm>
            <a:off x="1155696" y="1688126"/>
            <a:ext cx="8940805" cy="8000386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137138" tIns="68550" rIns="137138" bIns="68550" rtlCol="0" anchor="t" anchorCtr="0">
            <a:no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en-US" sz="2000" b="1" dirty="0"/>
              <a:t>Tokenization: Converting Text into Model-Ready Input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000" dirty="0"/>
              <a:t>Raw text must be broken into tokens for efficient processing by LLMs. Tokenization balances efficiency and granularity, affecting model size, speed, and performance.</a:t>
            </a:r>
          </a:p>
          <a:p>
            <a:pPr marL="0" indent="0">
              <a:spcBef>
                <a:spcPts val="0"/>
              </a:spcBef>
              <a:buNone/>
            </a:pPr>
            <a:endParaRPr lang="en-US" sz="2000" dirty="0"/>
          </a:p>
          <a:p>
            <a:pPr marL="0" indent="0">
              <a:spcBef>
                <a:spcPts val="0"/>
              </a:spcBef>
              <a:buNone/>
            </a:pPr>
            <a:endParaRPr lang="en-US" sz="2000" dirty="0"/>
          </a:p>
          <a:p>
            <a:pPr marL="0" indent="0">
              <a:spcBef>
                <a:spcPts val="0"/>
              </a:spcBef>
              <a:buNone/>
            </a:pPr>
            <a:r>
              <a:rPr lang="en-US" sz="2000" b="1" dirty="0"/>
              <a:t>Common Tokenization Methods: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000" b="1" dirty="0"/>
              <a:t>Byte Pair Encoding (BPE): </a:t>
            </a:r>
            <a:r>
              <a:rPr lang="en-US" sz="2000" dirty="0"/>
              <a:t>Merges frequent character sequences into </a:t>
            </a:r>
            <a:r>
              <a:rPr lang="en-US" sz="2000" dirty="0" err="1"/>
              <a:t>subwords</a:t>
            </a:r>
            <a:r>
              <a:rPr lang="en-US" sz="2000" dirty="0"/>
              <a:t>.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000" b="1" dirty="0" err="1"/>
              <a:t>WordPiece</a:t>
            </a:r>
            <a:r>
              <a:rPr lang="en-US" sz="2000" dirty="0"/>
              <a:t>: Similar to BPE but optimized for linguistic structure (used in BERT).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000" b="1" dirty="0" err="1"/>
              <a:t>SentencePiece</a:t>
            </a:r>
            <a:r>
              <a:rPr lang="en-US" sz="2000" dirty="0"/>
              <a:t>: Works without predefined word boundaries, useful for multilingual models.</a:t>
            </a:r>
          </a:p>
          <a:p>
            <a:pPr marL="0" indent="0">
              <a:spcBef>
                <a:spcPts val="0"/>
              </a:spcBef>
              <a:buNone/>
            </a:pPr>
            <a:endParaRPr lang="en-US" sz="2000" dirty="0"/>
          </a:p>
          <a:p>
            <a:pPr marL="0" indent="0">
              <a:spcBef>
                <a:spcPts val="0"/>
              </a:spcBef>
              <a:buNone/>
            </a:pPr>
            <a:endParaRPr lang="en-US" sz="2000" dirty="0"/>
          </a:p>
          <a:p>
            <a:pPr marL="0" indent="0">
              <a:spcBef>
                <a:spcPts val="0"/>
              </a:spcBef>
              <a:buNone/>
            </a:pPr>
            <a:r>
              <a:rPr lang="en-US" sz="2000" b="1" dirty="0"/>
              <a:t>Storage: Handling Large-Scale Datasets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000" dirty="0"/>
              <a:t>With terabytes of text, efficient storage is essential for scalability and fast retrieval.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000" u="sng" dirty="0"/>
              <a:t>Key Storage Formats: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000" u="sng" dirty="0" err="1"/>
              <a:t>TFRecord</a:t>
            </a:r>
            <a:r>
              <a:rPr lang="en-US" sz="2000" dirty="0"/>
              <a:t> (TensorFlow format): Optimized for streaming large datasets in ML pipelines.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000" u="sng" dirty="0"/>
              <a:t>HDF5</a:t>
            </a:r>
            <a:r>
              <a:rPr lang="en-US" sz="2000" dirty="0"/>
              <a:t>: Supports hierarchical, structured data storage for easy access.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000" u="sng" dirty="0"/>
              <a:t>Sharded Datasets</a:t>
            </a:r>
            <a:r>
              <a:rPr lang="en-US" sz="2000" dirty="0"/>
              <a:t>: Splits data across multiple files or nodes to improve parallel processing.</a:t>
            </a:r>
          </a:p>
        </p:txBody>
      </p:sp>
      <p:pic>
        <p:nvPicPr>
          <p:cNvPr id="6146" name="Picture 2" descr="MosaicML StreamingDataset: Fast, Accurate Streaming of Training Data from Cloud  Storage | Databricks Blog">
            <a:extLst>
              <a:ext uri="{FF2B5EF4-FFF2-40B4-BE49-F238E27FC236}">
                <a16:creationId xmlns:a16="http://schemas.microsoft.com/office/drawing/2014/main" id="{45AE98E5-BF14-0381-8434-3E9EE850DC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96501" y="1688126"/>
            <a:ext cx="8191499" cy="43005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>
            <a:extLst>
              <a:ext uri="{FF2B5EF4-FFF2-40B4-BE49-F238E27FC236}">
                <a16:creationId xmlns:a16="http://schemas.microsoft.com/office/drawing/2014/main" id="{08109D1E-EB78-8286-4032-0D95C20C72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57917" y="6157912"/>
            <a:ext cx="6258558" cy="36575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9500022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5">
          <a:extLst>
            <a:ext uri="{FF2B5EF4-FFF2-40B4-BE49-F238E27FC236}">
              <a16:creationId xmlns:a16="http://schemas.microsoft.com/office/drawing/2014/main" id="{B9CAA287-4CA2-0586-F266-CD1E0EF2E0D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15">
            <a:extLst>
              <a:ext uri="{FF2B5EF4-FFF2-40B4-BE49-F238E27FC236}">
                <a16:creationId xmlns:a16="http://schemas.microsoft.com/office/drawing/2014/main" id="{11B017D6-E5F8-FB93-C7A7-806F9474CC2F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vert="horz" wrap="square" lIns="137138" tIns="68550" rIns="137138" bIns="68550" rtlCol="0" anchor="ctr" anchorCtr="0">
            <a:noAutofit/>
          </a:bodyPr>
          <a:lstStyle/>
          <a:p>
            <a:pPr algn="l"/>
            <a:r>
              <a:rPr lang="en-US" sz="4800" b="0" dirty="0">
                <a:effectLst/>
              </a:rPr>
              <a:t>Challenges in Data Collection</a:t>
            </a:r>
            <a:endParaRPr lang="en-US" sz="4800" dirty="0">
              <a:effectLst/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22852306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5">
          <a:extLst>
            <a:ext uri="{FF2B5EF4-FFF2-40B4-BE49-F238E27FC236}">
              <a16:creationId xmlns:a16="http://schemas.microsoft.com/office/drawing/2014/main" id="{CBE73BAB-99DE-571B-4CDC-4BCCCB22323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15">
            <a:extLst>
              <a:ext uri="{FF2B5EF4-FFF2-40B4-BE49-F238E27FC236}">
                <a16:creationId xmlns:a16="http://schemas.microsoft.com/office/drawing/2014/main" id="{7DC6112A-6534-ADAE-18F5-04B8711887FF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vert="horz" wrap="square" lIns="137138" tIns="68550" rIns="137138" bIns="68550" rtlCol="0" anchor="ctr" anchorCtr="0">
            <a:noAutofit/>
          </a:bodyPr>
          <a:lstStyle/>
          <a:p>
            <a:r>
              <a:rPr lang="en-US" dirty="0">
                <a:solidFill>
                  <a:srgbClr val="0E0E0E"/>
                </a:solidFill>
                <a:effectLst/>
              </a:rPr>
              <a:t>Copyright and Ethical Considerations of Datasets</a:t>
            </a:r>
            <a:endParaRPr dirty="0"/>
          </a:p>
        </p:txBody>
      </p:sp>
      <p:sp>
        <p:nvSpPr>
          <p:cNvPr id="107" name="Google Shape;107;p15">
            <a:extLst>
              <a:ext uri="{FF2B5EF4-FFF2-40B4-BE49-F238E27FC236}">
                <a16:creationId xmlns:a16="http://schemas.microsoft.com/office/drawing/2014/main" id="{8CC1422F-35C4-C900-52CB-D66AA31FA83F}"/>
              </a:ext>
            </a:extLst>
          </p:cNvPr>
          <p:cNvSpPr txBox="1">
            <a:spLocks noGrp="1"/>
          </p:cNvSpPr>
          <p:nvPr>
            <p:ph type="body" sz="quarter" idx="10"/>
          </p:nvPr>
        </p:nvSpPr>
        <p:spPr>
          <a:xfrm>
            <a:off x="1155696" y="1688126"/>
            <a:ext cx="9902829" cy="8000386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137138" tIns="68550" rIns="137138" bIns="68550" rtlCol="0" anchor="t" anchorCtr="0">
            <a:noAutofit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000" b="1" dirty="0"/>
              <a:t>Legal Risks: Copyrighted Material in Training Data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000" dirty="0"/>
              <a:t>Training LLMs on copyrighted content without permission poses significant legal risks: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2000" dirty="0"/>
              <a:t>Lawsuits &amp; Regulatory Scrutiny: AI companies have faced litigation for unauthorized use of books, news articles, and other protected works.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2000" dirty="0"/>
              <a:t>Unclear Legal Precedents: Many jurisdictions lack clear rulings on whether scraping and using copyrighted text for AI training constitutes infringement.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sz="2000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000" b="1" dirty="0"/>
              <a:t>Fair Use &amp; Licensing Considerations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000" dirty="0"/>
              <a:t>Fair Use (U.S.): Some AI training may qualify under fair use, but this depends on factors like purpose, transformation, and market impact.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000" u="sng" dirty="0"/>
              <a:t>Licensed &amp; Open Data: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2000" dirty="0"/>
              <a:t>Creative Commons (CC-BY, CC0) allows reuse with attribution or without restrictions.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2000" dirty="0"/>
              <a:t>Public Domain &amp; Government Publications (e.g., U.S. federal documents) are free to use.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2000" dirty="0"/>
              <a:t>Private Agreements: Some organizations license proprietary datasets explicitly for AI training.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sz="2000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000" b="1" dirty="0"/>
              <a:t>Balancing Ethics and Compliance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000" dirty="0"/>
              <a:t>AI developers must ensure responsible data use by favoring licensed, open-source, and ethically sourced datasets, reducing legal exposure while promoting fair AI development.</a:t>
            </a:r>
          </a:p>
        </p:txBody>
      </p:sp>
      <p:pic>
        <p:nvPicPr>
          <p:cNvPr id="7170" name="Picture 2" descr="A paper collage of a match lighting a physical copyright symbol.">
            <a:extLst>
              <a:ext uri="{FF2B5EF4-FFF2-40B4-BE49-F238E27FC236}">
                <a16:creationId xmlns:a16="http://schemas.microsoft.com/office/drawing/2014/main" id="{316F8DA5-F2DA-07AD-75BF-C99BE69F59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86638" y="2728911"/>
            <a:ext cx="6237799" cy="4086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7794393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5">
          <a:extLst>
            <a:ext uri="{FF2B5EF4-FFF2-40B4-BE49-F238E27FC236}">
              <a16:creationId xmlns:a16="http://schemas.microsoft.com/office/drawing/2014/main" id="{BB3E15F8-2FCA-2304-6791-FB3C32D9464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15">
            <a:extLst>
              <a:ext uri="{FF2B5EF4-FFF2-40B4-BE49-F238E27FC236}">
                <a16:creationId xmlns:a16="http://schemas.microsoft.com/office/drawing/2014/main" id="{ACB74596-3751-7779-C575-729AF8C34C43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vert="horz" wrap="square" lIns="137138" tIns="68550" rIns="137138" bIns="68550" rtlCol="0" anchor="ctr" anchorCtr="0">
            <a:no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en-US" sz="4000" dirty="0"/>
              <a:t>Ensuring Safe and Ethical Data in LLM Training</a:t>
            </a:r>
          </a:p>
        </p:txBody>
      </p:sp>
      <p:sp>
        <p:nvSpPr>
          <p:cNvPr id="107" name="Google Shape;107;p15">
            <a:extLst>
              <a:ext uri="{FF2B5EF4-FFF2-40B4-BE49-F238E27FC236}">
                <a16:creationId xmlns:a16="http://schemas.microsoft.com/office/drawing/2014/main" id="{7B766A1F-C300-1FDE-1C6A-AB6541AFE252}"/>
              </a:ext>
            </a:extLst>
          </p:cNvPr>
          <p:cNvSpPr txBox="1">
            <a:spLocks noGrp="1"/>
          </p:cNvSpPr>
          <p:nvPr>
            <p:ph type="body" sz="quarter" idx="10"/>
          </p:nvPr>
        </p:nvSpPr>
        <p:spPr>
          <a:xfrm>
            <a:off x="1155696" y="2197372"/>
            <a:ext cx="11417304" cy="7491139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137138" tIns="68550" rIns="137138" bIns="68550" rtlCol="0" anchor="t" anchorCtr="0">
            <a:no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en-US" b="1" dirty="0"/>
              <a:t>The Need for Filtering Harmful Content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dirty="0"/>
              <a:t>LLMs trained on unfiltered web-scale data risk learning and generating harmful, misleading, or biased outputs. Careful dataset curation helps prevent:</a:t>
            </a:r>
          </a:p>
          <a:p>
            <a:pPr>
              <a:spcBef>
                <a:spcPts val="0"/>
              </a:spcBef>
            </a:pPr>
            <a:r>
              <a:rPr lang="en-US" dirty="0"/>
              <a:t>Hate speech and toxicity that can reinforce discrimination.</a:t>
            </a:r>
          </a:p>
          <a:p>
            <a:pPr>
              <a:spcBef>
                <a:spcPts val="0"/>
              </a:spcBef>
            </a:pPr>
            <a:r>
              <a:rPr lang="en-US" dirty="0"/>
              <a:t>Misinformation that undermines factual reliability.</a:t>
            </a:r>
          </a:p>
          <a:p>
            <a:pPr>
              <a:spcBef>
                <a:spcPts val="0"/>
              </a:spcBef>
            </a:pPr>
            <a:r>
              <a:rPr lang="en-US" dirty="0"/>
              <a:t>Personally Identifiable Information (PII) that raises privacy concerns.</a:t>
            </a:r>
            <a:br>
              <a:rPr lang="en-US" dirty="0"/>
            </a:br>
            <a:endParaRPr lang="en-US" dirty="0"/>
          </a:p>
          <a:p>
            <a:pPr marL="0" indent="0">
              <a:spcBef>
                <a:spcPts val="0"/>
              </a:spcBef>
              <a:buNone/>
            </a:pPr>
            <a:r>
              <a:rPr lang="en-US" b="1" dirty="0"/>
              <a:t>Techniques for Filtering Harmful Data</a:t>
            </a:r>
          </a:p>
          <a:p>
            <a:pPr>
              <a:spcBef>
                <a:spcPts val="0"/>
              </a:spcBef>
            </a:pPr>
            <a:r>
              <a:rPr lang="en-US" dirty="0"/>
              <a:t>Hate Speech Detection: Automated classifiers (e.g., Perspective API, Jigsaw) flag toxic content.</a:t>
            </a:r>
          </a:p>
          <a:p>
            <a:pPr>
              <a:spcBef>
                <a:spcPts val="0"/>
              </a:spcBef>
            </a:pPr>
            <a:r>
              <a:rPr lang="en-US" dirty="0"/>
              <a:t>Misinformation Filtering: Prioritizing fact-checked sources and removing unreliable data.</a:t>
            </a:r>
          </a:p>
          <a:p>
            <a:pPr>
              <a:spcBef>
                <a:spcPts val="0"/>
              </a:spcBef>
            </a:pPr>
            <a:r>
              <a:rPr lang="en-US" dirty="0"/>
              <a:t>PII Redaction: Detecting and removing sensitive personal data (e.g., names, addresses, phone numbers).</a:t>
            </a:r>
            <a:br>
              <a:rPr lang="en-US" dirty="0"/>
            </a:br>
            <a:endParaRPr lang="en-US" dirty="0"/>
          </a:p>
          <a:p>
            <a:pPr marL="0" indent="0">
              <a:spcBef>
                <a:spcPts val="0"/>
              </a:spcBef>
              <a:buNone/>
            </a:pPr>
            <a:r>
              <a:rPr lang="en-US" b="1" dirty="0"/>
              <a:t>The Challenge: Openness vs. Content Safety</a:t>
            </a:r>
          </a:p>
          <a:p>
            <a:pPr>
              <a:spcBef>
                <a:spcPts val="0"/>
              </a:spcBef>
            </a:pPr>
            <a:r>
              <a:rPr lang="en-US" dirty="0"/>
              <a:t>Strict filtering improves safety but may limit model diversity and robustness.</a:t>
            </a:r>
          </a:p>
          <a:p>
            <a:pPr>
              <a:spcBef>
                <a:spcPts val="0"/>
              </a:spcBef>
            </a:pPr>
            <a:r>
              <a:rPr lang="en-US" dirty="0"/>
              <a:t>Looser constraints preserve broad knowledge but increase risks of harmful outputs.</a:t>
            </a:r>
          </a:p>
          <a:p>
            <a:pPr>
              <a:spcBef>
                <a:spcPts val="0"/>
              </a:spcBef>
            </a:pPr>
            <a:r>
              <a:rPr lang="en-US" dirty="0"/>
              <a:t>Best practice: Use a layered approach, combining automated filtering, human review, and reinforcement learning to balance inclusivity with responsibility.</a:t>
            </a:r>
          </a:p>
        </p:txBody>
      </p:sp>
      <p:pic>
        <p:nvPicPr>
          <p:cNvPr id="8194" name="Picture 2" descr="Hate Speech Detection Using Machine Learning - Analytics Yogi">
            <a:extLst>
              <a:ext uri="{FF2B5EF4-FFF2-40B4-BE49-F238E27FC236}">
                <a16:creationId xmlns:a16="http://schemas.microsoft.com/office/drawing/2014/main" id="{8665983C-E2ED-B063-3A5B-59146749BA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14238" y="3884612"/>
            <a:ext cx="5973762" cy="30304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0019431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5">
          <a:extLst>
            <a:ext uri="{FF2B5EF4-FFF2-40B4-BE49-F238E27FC236}">
              <a16:creationId xmlns:a16="http://schemas.microsoft.com/office/drawing/2014/main" id="{0FFECB7A-B226-782D-4AEB-8BF6C6D5279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15">
            <a:extLst>
              <a:ext uri="{FF2B5EF4-FFF2-40B4-BE49-F238E27FC236}">
                <a16:creationId xmlns:a16="http://schemas.microsoft.com/office/drawing/2014/main" id="{133B7215-26D0-C949-832E-4DA1B6CF586B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vert="horz" wrap="square" lIns="137138" tIns="68550" rIns="137138" bIns="68550" rtlCol="0" anchor="ctr" anchorCtr="0">
            <a:noAutofit/>
          </a:bodyPr>
          <a:lstStyle/>
          <a:p>
            <a:pPr algn="l"/>
            <a:r>
              <a:rPr lang="en-US" sz="4800" b="0" dirty="0">
                <a:effectLst/>
              </a:rPr>
              <a:t>Data Augmentation</a:t>
            </a:r>
            <a:endParaRPr lang="en-US" sz="4800" dirty="0">
              <a:effectLst/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06123813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5">
          <a:extLst>
            <a:ext uri="{FF2B5EF4-FFF2-40B4-BE49-F238E27FC236}">
              <a16:creationId xmlns:a16="http://schemas.microsoft.com/office/drawing/2014/main" id="{38360324-EB13-81BE-69D0-21C84B17469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15">
            <a:extLst>
              <a:ext uri="{FF2B5EF4-FFF2-40B4-BE49-F238E27FC236}">
                <a16:creationId xmlns:a16="http://schemas.microsoft.com/office/drawing/2014/main" id="{E9C4D832-EB8A-8407-2EF5-B746C6E570E6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vert="horz" wrap="square" lIns="137138" tIns="68550" rIns="137138" bIns="68550" rtlCol="0" anchor="ctr" anchorCtr="0">
            <a:noAutofit/>
          </a:bodyPr>
          <a:lstStyle/>
          <a:p>
            <a:r>
              <a:rPr lang="en-US" dirty="0">
                <a:solidFill>
                  <a:srgbClr val="0E0E0E"/>
                </a:solidFill>
                <a:effectLst/>
              </a:rPr>
              <a:t>Dataset Size Requirements </a:t>
            </a:r>
            <a:endParaRPr dirty="0"/>
          </a:p>
        </p:txBody>
      </p:sp>
      <p:sp>
        <p:nvSpPr>
          <p:cNvPr id="107" name="Google Shape;107;p15">
            <a:extLst>
              <a:ext uri="{FF2B5EF4-FFF2-40B4-BE49-F238E27FC236}">
                <a16:creationId xmlns:a16="http://schemas.microsoft.com/office/drawing/2014/main" id="{83732EF3-7508-F836-CF61-B00D4C6BD969}"/>
              </a:ext>
            </a:extLst>
          </p:cNvPr>
          <p:cNvSpPr txBox="1">
            <a:spLocks noGrp="1"/>
          </p:cNvSpPr>
          <p:nvPr>
            <p:ph type="body" sz="quarter" idx="10"/>
          </p:nvPr>
        </p:nvSpPr>
        <p:spPr>
          <a:xfrm>
            <a:off x="1155696" y="1688126"/>
            <a:ext cx="10878583" cy="8000386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137138" tIns="68550" rIns="137138" bIns="68550" rtlCol="0" anchor="t" anchorCtr="0">
            <a:no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en-US" b="1" dirty="0"/>
              <a:t>The Need for Massive Training Data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dirty="0"/>
              <a:t>Larger LLMs require trillions of tokens for effective pretraining. However, sourcing enough high-quality text poses challenges: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dirty="0"/>
              <a:t>The internet has finite high-quality data, requiring careful selection.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dirty="0"/>
              <a:t>Expanding dataset size while maintaining quality and diversity is difficult.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dirty="0"/>
              <a:t>Scaling up data must align with compute constraints and efficiency.</a:t>
            </a:r>
          </a:p>
          <a:p>
            <a:pPr marL="0" indent="0">
              <a:spcBef>
                <a:spcPts val="0"/>
              </a:spcBef>
              <a:buNone/>
            </a:pPr>
            <a:br>
              <a:rPr lang="en-US" dirty="0"/>
            </a:br>
            <a:endParaRPr lang="en-US" dirty="0"/>
          </a:p>
          <a:p>
            <a:pPr marL="0" indent="0">
              <a:spcBef>
                <a:spcPts val="0"/>
              </a:spcBef>
              <a:buNone/>
            </a:pPr>
            <a:r>
              <a:rPr lang="en-US" b="1" dirty="0"/>
              <a:t>Challenges in Sourcing Large-Scale Data</a:t>
            </a:r>
          </a:p>
          <a:p>
            <a:pPr>
              <a:spcBef>
                <a:spcPts val="0"/>
              </a:spcBef>
            </a:pPr>
            <a:r>
              <a:rPr lang="en-US" dirty="0"/>
              <a:t>Limited Availability of High-Quality Text: Most web data is noisy or redundant.</a:t>
            </a:r>
          </a:p>
          <a:p>
            <a:pPr>
              <a:spcBef>
                <a:spcPts val="0"/>
              </a:spcBef>
            </a:pPr>
            <a:r>
              <a:rPr lang="en-US" dirty="0"/>
              <a:t>Ethical &amp; Legal Constraints: Copyrighted materials cannot be freely used.</a:t>
            </a:r>
          </a:p>
          <a:p>
            <a:pPr>
              <a:spcBef>
                <a:spcPts val="0"/>
              </a:spcBef>
            </a:pPr>
            <a:r>
              <a:rPr lang="en-US" dirty="0"/>
              <a:t>Diminishing Returns: As models grow, more data is needed to maintain performance gains.</a:t>
            </a:r>
          </a:p>
          <a:p>
            <a:pPr marL="0" indent="0">
              <a:spcBef>
                <a:spcPts val="0"/>
              </a:spcBef>
              <a:buNone/>
            </a:pPr>
            <a:br>
              <a:rPr lang="en-US" dirty="0"/>
            </a:br>
            <a:endParaRPr lang="en-US" dirty="0"/>
          </a:p>
          <a:p>
            <a:pPr marL="0" indent="0">
              <a:spcBef>
                <a:spcPts val="0"/>
              </a:spcBef>
              <a:buNone/>
            </a:pPr>
            <a:r>
              <a:rPr lang="en-US" b="1" dirty="0"/>
              <a:t>Scaling Laws and Dataset Size</a:t>
            </a:r>
          </a:p>
          <a:p>
            <a:pPr>
              <a:spcBef>
                <a:spcPts val="0"/>
              </a:spcBef>
            </a:pPr>
            <a:r>
              <a:rPr lang="en-US" dirty="0"/>
              <a:t>Empirical scaling laws show that model performance improves predictably with data size.</a:t>
            </a:r>
          </a:p>
          <a:p>
            <a:pPr>
              <a:spcBef>
                <a:spcPts val="0"/>
              </a:spcBef>
            </a:pPr>
            <a:r>
              <a:rPr lang="en-US" dirty="0"/>
              <a:t>Optimal data-to-parameter ratios must be maintained to prevent underfitting or wasted compute.</a:t>
            </a:r>
          </a:p>
          <a:p>
            <a:pPr>
              <a:spcBef>
                <a:spcPts val="0"/>
              </a:spcBef>
            </a:pPr>
            <a:r>
              <a:rPr lang="en-US" dirty="0"/>
              <a:t>Synthetic data generation and augmentation can help bridge gaps when real-world data is insufficient.</a:t>
            </a:r>
          </a:p>
        </p:txBody>
      </p:sp>
      <p:pic>
        <p:nvPicPr>
          <p:cNvPr id="9218" name="Picture 2">
            <a:extLst>
              <a:ext uri="{FF2B5EF4-FFF2-40B4-BE49-F238E27FC236}">
                <a16:creationId xmlns:a16="http://schemas.microsoft.com/office/drawing/2014/main" id="{E2FB5DB1-3D29-35E7-AB73-C1CCD04E1F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34279" y="2586038"/>
            <a:ext cx="6253721" cy="4372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2253105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5">
          <a:extLst>
            <a:ext uri="{FF2B5EF4-FFF2-40B4-BE49-F238E27FC236}">
              <a16:creationId xmlns:a16="http://schemas.microsoft.com/office/drawing/2014/main" id="{465B9C8E-223A-C53C-99F0-7AB35690717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15">
            <a:extLst>
              <a:ext uri="{FF2B5EF4-FFF2-40B4-BE49-F238E27FC236}">
                <a16:creationId xmlns:a16="http://schemas.microsoft.com/office/drawing/2014/main" id="{D3846609-DBC8-5D95-E14C-41566BBE1DF3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vert="horz" wrap="square" lIns="137138" tIns="68550" rIns="137138" bIns="68550" rtlCol="0" anchor="ctr" anchorCtr="0">
            <a:noAutofit/>
          </a:bodyPr>
          <a:lstStyle/>
          <a:p>
            <a:r>
              <a:rPr lang="en-US" dirty="0">
                <a:solidFill>
                  <a:srgbClr val="0E0E0E"/>
                </a:solidFill>
              </a:rPr>
              <a:t>Synthetic Data Generation </a:t>
            </a:r>
            <a:endParaRPr dirty="0"/>
          </a:p>
        </p:txBody>
      </p:sp>
      <p:sp>
        <p:nvSpPr>
          <p:cNvPr id="107" name="Google Shape;107;p15">
            <a:extLst>
              <a:ext uri="{FF2B5EF4-FFF2-40B4-BE49-F238E27FC236}">
                <a16:creationId xmlns:a16="http://schemas.microsoft.com/office/drawing/2014/main" id="{9EB1AF73-A813-B36F-0468-BB617F139D5E}"/>
              </a:ext>
            </a:extLst>
          </p:cNvPr>
          <p:cNvSpPr txBox="1">
            <a:spLocks noGrp="1"/>
          </p:cNvSpPr>
          <p:nvPr>
            <p:ph type="body" sz="quarter" idx="10"/>
          </p:nvPr>
        </p:nvSpPr>
        <p:spPr>
          <a:xfrm>
            <a:off x="1155696" y="1443038"/>
            <a:ext cx="16914022" cy="8245474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137138" tIns="68550" rIns="137138" bIns="68550" rtlCol="0" anchor="t" anchorCtr="0">
            <a:no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en-US" sz="2000" b="1" dirty="0"/>
              <a:t>Using AI-Generated Text for Data Augmentation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000" dirty="0"/>
              <a:t>To overcome data limitations, researchers augment real-world datasets with AI-generated text from models like GPT. This approach helps:</a:t>
            </a:r>
          </a:p>
          <a:p>
            <a:pPr>
              <a:spcBef>
                <a:spcPts val="0"/>
              </a:spcBef>
            </a:pPr>
            <a:r>
              <a:rPr lang="en-US" sz="2000" dirty="0"/>
              <a:t>Expand dataset size when high-quality human-written text is scarce.</a:t>
            </a:r>
          </a:p>
          <a:p>
            <a:pPr>
              <a:spcBef>
                <a:spcPts val="0"/>
              </a:spcBef>
            </a:pPr>
            <a:r>
              <a:rPr lang="en-US" sz="2000" dirty="0"/>
              <a:t>Fill gaps in underrepresented languages, topics, or styles.</a:t>
            </a:r>
          </a:p>
          <a:p>
            <a:pPr>
              <a:spcBef>
                <a:spcPts val="0"/>
              </a:spcBef>
            </a:pPr>
            <a:r>
              <a:rPr lang="en-US" sz="2000" dirty="0"/>
              <a:t>Reduce reliance on copyrighted or sensitive material by generating alternative text.</a:t>
            </a:r>
            <a:br>
              <a:rPr lang="en-US" sz="2000" dirty="0"/>
            </a:br>
            <a:endParaRPr lang="en-US" sz="2000" dirty="0"/>
          </a:p>
          <a:p>
            <a:pPr marL="0" indent="0">
              <a:spcBef>
                <a:spcPts val="0"/>
              </a:spcBef>
              <a:buNone/>
            </a:pPr>
            <a:r>
              <a:rPr lang="en-US" sz="2000" b="1" dirty="0"/>
              <a:t>Benefits of Synthetic Data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000" dirty="0"/>
              <a:t>Scalability: Enables training LLMs without solely depending on real-world text.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000" dirty="0"/>
              <a:t>Customization: Tailors data to specific domains (e.g., scientific, legal, conversational).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000" dirty="0"/>
              <a:t>Bias Reduction: Helps balance training data by supplementing underrepresented perspectives.</a:t>
            </a:r>
          </a:p>
          <a:p>
            <a:pPr marL="0" indent="0">
              <a:spcBef>
                <a:spcPts val="0"/>
              </a:spcBef>
              <a:buNone/>
            </a:pPr>
            <a:endParaRPr lang="en-US" sz="2000" dirty="0"/>
          </a:p>
          <a:p>
            <a:pPr marL="0" indent="0">
              <a:spcBef>
                <a:spcPts val="0"/>
              </a:spcBef>
              <a:buNone/>
            </a:pPr>
            <a:r>
              <a:rPr lang="en-US" sz="2000" b="1" dirty="0"/>
              <a:t>Risks and Challenges</a:t>
            </a:r>
          </a:p>
          <a:p>
            <a:pPr>
              <a:spcBef>
                <a:spcPts val="0"/>
              </a:spcBef>
            </a:pPr>
            <a:r>
              <a:rPr lang="en-US" sz="2000" dirty="0"/>
              <a:t>Model Collapse: Excessive use of AI-generated text leads to a feedback loop where models train on their own outputs, reducing originality and diversity.</a:t>
            </a:r>
          </a:p>
          <a:p>
            <a:pPr>
              <a:spcBef>
                <a:spcPts val="0"/>
              </a:spcBef>
            </a:pPr>
            <a:r>
              <a:rPr lang="en-US" sz="2000" dirty="0"/>
              <a:t>Quality Control: AI-generated text may contain errors, biases, or lack real-world grounding, requiring careful filtering.</a:t>
            </a:r>
          </a:p>
          <a:p>
            <a:pPr>
              <a:spcBef>
                <a:spcPts val="0"/>
              </a:spcBef>
            </a:pPr>
            <a:r>
              <a:rPr lang="en-US" sz="2000" dirty="0"/>
              <a:t>Detectability: Hard to distinguish synthetic vs. real data, complicating dataset validation.</a:t>
            </a:r>
          </a:p>
        </p:txBody>
      </p:sp>
      <p:pic>
        <p:nvPicPr>
          <p:cNvPr id="10242" name="Picture 2" descr="An illustration representing syntheti">
            <a:extLst>
              <a:ext uri="{FF2B5EF4-FFF2-40B4-BE49-F238E27FC236}">
                <a16:creationId xmlns:a16="http://schemas.microsoft.com/office/drawing/2014/main" id="{7BC33FBF-DFD4-FF2E-BD20-C88F290A4B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30797" y="6012356"/>
            <a:ext cx="7599366" cy="42746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979879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1">
            <a:extLst>
              <a:ext uri="{FF2B5EF4-FFF2-40B4-BE49-F238E27FC236}">
                <a16:creationId xmlns:a16="http://schemas.microsoft.com/office/drawing/2014/main" id="{9A27CA3A-0360-E591-A282-F769734FEFAC}"/>
              </a:ext>
            </a:extLst>
          </p:cNvPr>
          <p:cNvSpPr txBox="1">
            <a:spLocks/>
          </p:cNvSpPr>
          <p:nvPr/>
        </p:nvSpPr>
        <p:spPr bwMode="auto">
          <a:xfrm>
            <a:off x="853440" y="4774469"/>
            <a:ext cx="16581120" cy="738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marL="0" indent="0" algn="ctr" defTabSz="346459" rtl="0" eaLnBrk="1" fontAlgn="base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6F6F6F"/>
              </a:buClr>
              <a:buSzPct val="100000"/>
              <a:buFontTx/>
              <a:buNone/>
              <a:defRPr sz="1400" b="0" kern="1200" baseline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30238" indent="-228600" algn="l" defTabSz="346459" rtl="0" eaLnBrk="1" fontAlgn="base" latinLnBrk="0" hangingPunct="1">
              <a:lnSpc>
                <a:spcPct val="90000"/>
              </a:lnSpc>
              <a:spcBef>
                <a:spcPts val="225"/>
              </a:spcBef>
              <a:spcAft>
                <a:spcPts val="225"/>
              </a:spcAft>
              <a:buClr>
                <a:schemeClr val="bg2"/>
              </a:buClr>
              <a:buSzPct val="100000"/>
              <a:buFont typeface="Arial" panose="020B0604020202020204" pitchFamily="34" charset="0"/>
              <a:buChar char="–"/>
              <a:defRPr sz="1400" b="0" kern="1200">
                <a:solidFill>
                  <a:schemeClr val="bg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804863" indent="-203200" algn="l" defTabSz="346459" rtl="0" eaLnBrk="1" fontAlgn="base" latinLnBrk="0" hangingPunct="1">
              <a:lnSpc>
                <a:spcPct val="90000"/>
              </a:lnSpc>
              <a:spcBef>
                <a:spcPts val="225"/>
              </a:spcBef>
              <a:spcAft>
                <a:spcPts val="225"/>
              </a:spcAft>
              <a:buClr>
                <a:schemeClr val="bg2"/>
              </a:buClr>
              <a:buSzPct val="100000"/>
              <a:buFont typeface="Arial" panose="020B0604020202020204" pitchFamily="34" charset="0"/>
              <a:buChar char="–"/>
              <a:defRPr sz="1400" b="0" kern="1200">
                <a:solidFill>
                  <a:schemeClr val="bg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31066" indent="-171443" algn="l" defTabSz="13716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–"/>
              <a:defRPr sz="1500" kern="1200">
                <a:solidFill>
                  <a:schemeClr val="bg1"/>
                </a:solidFill>
                <a:latin typeface="+mn-lt"/>
                <a:ea typeface="+mn-ea"/>
                <a:cs typeface="Arial" panose="020B0604020202020204" pitchFamily="34" charset="0"/>
              </a:defRPr>
            </a:lvl4pPr>
            <a:lvl5pPr marL="1588230" indent="-171443" algn="l" defTabSz="13716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»"/>
              <a:defRPr sz="1500" kern="1200">
                <a:solidFill>
                  <a:schemeClr val="bg1"/>
                </a:solidFill>
                <a:latin typeface="+mn-lt"/>
                <a:ea typeface="+mn-ea"/>
                <a:cs typeface="Arial" panose="020B0604020202020204" pitchFamily="34" charset="0"/>
              </a:defRPr>
            </a:lvl5pPr>
            <a:lvl6pPr marL="1931117" indent="-171443" algn="l" defTabSz="13716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6pPr>
            <a:lvl7pPr marL="2274003" indent="-171443" algn="l" defTabSz="13716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7pPr>
            <a:lvl8pPr marL="2616890" indent="-171443" algn="l" defTabSz="13716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8pPr>
            <a:lvl9pPr marL="2959775" indent="-171443" algn="l" defTabSz="13716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90"/>
              </a:spcBef>
              <a:spcAft>
                <a:spcPts val="90"/>
              </a:spcAft>
              <a:defRPr/>
            </a:pPr>
            <a:r>
              <a:rPr lang="en-US" sz="2000" kern="0" dirty="0">
                <a:solidFill>
                  <a:schemeClr val="bg1"/>
                </a:solidFill>
              </a:rPr>
              <a:t>The NVIDIA Deep Learning Institute Generative AI Teaching Kit is licensed by NVIDIA and Dartmouth College under the</a:t>
            </a:r>
          </a:p>
          <a:p>
            <a:pPr>
              <a:spcBef>
                <a:spcPts val="90"/>
              </a:spcBef>
              <a:spcAft>
                <a:spcPts val="90"/>
              </a:spcAft>
              <a:defRPr/>
            </a:pPr>
            <a:r>
              <a:rPr lang="en-US" sz="2000" u="sng" dirty="0">
                <a:solidFill>
                  <a:schemeClr val="bg1">
                    <a:lumMod val="85000"/>
                  </a:schemeClr>
                </a:solidFill>
                <a:ea typeface="Times New Roman" panose="02020603050405020304" pitchFamily="18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Creative Commons Attribution-</a:t>
            </a:r>
            <a:r>
              <a:rPr lang="en-US" sz="2000" u="sng" dirty="0" err="1">
                <a:solidFill>
                  <a:schemeClr val="bg1">
                    <a:lumMod val="85000"/>
                  </a:schemeClr>
                </a:solidFill>
                <a:ea typeface="Times New Roman" panose="02020603050405020304" pitchFamily="18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NonCommercial</a:t>
            </a:r>
            <a:r>
              <a:rPr lang="en-US" sz="2000" u="sng" dirty="0">
                <a:solidFill>
                  <a:schemeClr val="bg1">
                    <a:lumMod val="85000"/>
                  </a:schemeClr>
                </a:solidFill>
                <a:ea typeface="Times New Roman" panose="02020603050405020304" pitchFamily="18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4.0 International License.</a:t>
            </a:r>
            <a:endParaRPr lang="en-US" sz="2000" dirty="0">
              <a:solidFill>
                <a:schemeClr val="bg1">
                  <a:lumMod val="85000"/>
                </a:schemeClr>
              </a:solidFill>
              <a:ea typeface="Times New Roman" panose="02020603050405020304" pitchFamily="18" charset="0"/>
              <a:hlinkClick r:id="rId2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CCC100F-0696-2CAC-C3FC-6B37B1357F7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18218" y="2464241"/>
            <a:ext cx="3851564" cy="1333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278406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5">
          <a:extLst>
            <a:ext uri="{FF2B5EF4-FFF2-40B4-BE49-F238E27FC236}">
              <a16:creationId xmlns:a16="http://schemas.microsoft.com/office/drawing/2014/main" id="{69A1B742-8A2D-1511-D4AA-DB3A352CF91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15">
            <a:extLst>
              <a:ext uri="{FF2B5EF4-FFF2-40B4-BE49-F238E27FC236}">
                <a16:creationId xmlns:a16="http://schemas.microsoft.com/office/drawing/2014/main" id="{01B14964-D2AD-4644-5139-E1E93C35EB1B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vert="horz" wrap="square" lIns="137138" tIns="68550" rIns="137138" bIns="68550" rtlCol="0" anchor="ctr" anchorCtr="0">
            <a:noAutofit/>
          </a:bodyPr>
          <a:lstStyle/>
          <a:p>
            <a:r>
              <a:rPr lang="en-US" dirty="0">
                <a:solidFill>
                  <a:srgbClr val="0E0E0E"/>
                </a:solidFill>
              </a:rPr>
              <a:t>New Data Sources</a:t>
            </a:r>
            <a:endParaRPr dirty="0"/>
          </a:p>
        </p:txBody>
      </p:sp>
      <p:sp>
        <p:nvSpPr>
          <p:cNvPr id="107" name="Google Shape;107;p15">
            <a:extLst>
              <a:ext uri="{FF2B5EF4-FFF2-40B4-BE49-F238E27FC236}">
                <a16:creationId xmlns:a16="http://schemas.microsoft.com/office/drawing/2014/main" id="{44C2AA9E-9CE4-8227-FD0F-4268CA3A7463}"/>
              </a:ext>
            </a:extLst>
          </p:cNvPr>
          <p:cNvSpPr txBox="1">
            <a:spLocks noGrp="1"/>
          </p:cNvSpPr>
          <p:nvPr>
            <p:ph type="body" sz="quarter" idx="10"/>
          </p:nvPr>
        </p:nvSpPr>
        <p:spPr>
          <a:xfrm>
            <a:off x="1155696" y="1688126"/>
            <a:ext cx="11474454" cy="8000386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137138" tIns="68550" rIns="137138" bIns="68550" rtlCol="0" anchor="t" anchorCtr="0">
            <a:no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en-US" b="1" dirty="0"/>
              <a:t>Expanding Data Sources Beyond Web Scraping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dirty="0"/>
              <a:t>While web crawling provides a broad dataset, it has limitations in quality, structure, and diversity. To supplement training data, LLM developers explore alternative sources that offer high-quality, specialized, and underrepresented text.</a:t>
            </a:r>
          </a:p>
          <a:p>
            <a:pPr marL="0" indent="0">
              <a:spcBef>
                <a:spcPts val="0"/>
              </a:spcBef>
              <a:buNone/>
            </a:pPr>
            <a:br>
              <a:rPr lang="en-US" b="1" dirty="0"/>
            </a:br>
            <a:r>
              <a:rPr lang="en-US" b="1" dirty="0"/>
              <a:t>Alternative Data Sources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u="sng" dirty="0"/>
              <a:t>OCR of Historical Documents</a:t>
            </a:r>
          </a:p>
          <a:p>
            <a:pPr>
              <a:spcBef>
                <a:spcPts val="0"/>
              </a:spcBef>
            </a:pPr>
            <a:r>
              <a:rPr lang="en-US" dirty="0"/>
              <a:t>Optical Character Recognition (OCR) extracts text from books, archives, handwritten manuscripts, and scanned PDFs.</a:t>
            </a:r>
          </a:p>
          <a:p>
            <a:pPr>
              <a:spcBef>
                <a:spcPts val="0"/>
              </a:spcBef>
            </a:pPr>
            <a:r>
              <a:rPr lang="en-US" dirty="0"/>
              <a:t>Expands LLM knowledge in history, literature, and cultural studies.</a:t>
            </a:r>
          </a:p>
          <a:p>
            <a:pPr>
              <a:spcBef>
                <a:spcPts val="0"/>
              </a:spcBef>
            </a:pPr>
            <a:r>
              <a:rPr lang="en-US" dirty="0"/>
              <a:t>Challenge: Requires error correction due to OCR inaccuracies.</a:t>
            </a:r>
            <a:br>
              <a:rPr lang="en-US" dirty="0"/>
            </a:br>
            <a:endParaRPr lang="en-US" dirty="0"/>
          </a:p>
          <a:p>
            <a:pPr marL="0" indent="0">
              <a:spcBef>
                <a:spcPts val="0"/>
              </a:spcBef>
              <a:buNone/>
            </a:pPr>
            <a:r>
              <a:rPr lang="en-US" u="sng" dirty="0"/>
              <a:t>Transcriptions of Spoken Language</a:t>
            </a:r>
          </a:p>
          <a:p>
            <a:pPr>
              <a:spcBef>
                <a:spcPts val="0"/>
              </a:spcBef>
            </a:pPr>
            <a:r>
              <a:rPr lang="en-US" dirty="0"/>
              <a:t>Automatic Speech Recognition (ASR) systems generate text from audio sources, capturing conversational, dialectal, and low-resource languages.</a:t>
            </a:r>
          </a:p>
          <a:p>
            <a:pPr>
              <a:spcBef>
                <a:spcPts val="0"/>
              </a:spcBef>
            </a:pPr>
            <a:r>
              <a:rPr lang="en-US" dirty="0"/>
              <a:t>Improves LLM dialogue capabilities and multilingual support.</a:t>
            </a:r>
          </a:p>
          <a:p>
            <a:pPr>
              <a:spcBef>
                <a:spcPts val="0"/>
              </a:spcBef>
            </a:pPr>
            <a:r>
              <a:rPr lang="en-US" dirty="0"/>
              <a:t>Challenge: Speech data requires heavy processing to clean disfluencies and improve text structure.</a:t>
            </a:r>
          </a:p>
          <a:p>
            <a:pPr marL="0" indent="0">
              <a:spcBef>
                <a:spcPts val="0"/>
              </a:spcBef>
              <a:buNone/>
            </a:pPr>
            <a:br>
              <a:rPr lang="en-US" dirty="0"/>
            </a:br>
            <a:endParaRPr lang="en-US" dirty="0"/>
          </a:p>
          <a:p>
            <a:pPr marL="0" indent="0">
              <a:spcBef>
                <a:spcPts val="0"/>
              </a:spcBef>
              <a:buNone/>
            </a:pPr>
            <a:r>
              <a:rPr lang="en-US" b="1" dirty="0"/>
              <a:t>Why These Sources Matter</a:t>
            </a:r>
          </a:p>
          <a:p>
            <a:pPr>
              <a:spcBef>
                <a:spcPts val="0"/>
              </a:spcBef>
            </a:pPr>
            <a:r>
              <a:rPr lang="en-US" dirty="0"/>
              <a:t>More diverse than web data, improving model generalization.</a:t>
            </a:r>
          </a:p>
          <a:p>
            <a:pPr>
              <a:spcBef>
                <a:spcPts val="0"/>
              </a:spcBef>
            </a:pPr>
            <a:r>
              <a:rPr lang="en-US" dirty="0"/>
              <a:t>Higher quality and curated, reducing noise and misinformation.</a:t>
            </a:r>
          </a:p>
          <a:p>
            <a:pPr>
              <a:spcBef>
                <a:spcPts val="0"/>
              </a:spcBef>
            </a:pPr>
            <a:r>
              <a:rPr lang="en-US" dirty="0"/>
              <a:t>Access to specialized knowledge that’s underrepresented online.</a:t>
            </a:r>
          </a:p>
        </p:txBody>
      </p:sp>
      <p:pic>
        <p:nvPicPr>
          <p:cNvPr id="11266" name="Picture 2" descr="An image showing a tool trained with ocr training data scanning a document">
            <a:extLst>
              <a:ext uri="{FF2B5EF4-FFF2-40B4-BE49-F238E27FC236}">
                <a16:creationId xmlns:a16="http://schemas.microsoft.com/office/drawing/2014/main" id="{12615002-ED46-059F-FEB9-CD6A190F03A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063" r="16337"/>
          <a:stretch/>
        </p:blipFill>
        <p:spPr bwMode="auto">
          <a:xfrm>
            <a:off x="12900114" y="1688126"/>
            <a:ext cx="5029109" cy="58270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5843950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A4F5444-42A4-211A-6DC6-6428A2207C3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Training Data for Larger LLMs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047EC8AD-7255-77E7-9DAE-6551E1E418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r>
              <a:rPr lang="en-US" dirty="0"/>
              <a:t>Wrap Up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C4CFB7AC-A843-0C22-6E16-61577CFD6CAA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155698" y="3352799"/>
            <a:ext cx="7231066" cy="5590918"/>
          </a:xfrm>
        </p:spPr>
        <p:txBody>
          <a:bodyPr/>
          <a:lstStyle/>
          <a:p>
            <a:r>
              <a:rPr lang="en-US" dirty="0"/>
              <a:t>Today, we explored the role of data quality and curation in training LLMs.</a:t>
            </a:r>
          </a:p>
          <a:p>
            <a:r>
              <a:rPr lang="en-US" dirty="0"/>
              <a:t>We saw that curating, filtering, and tokenizing data is essential for model performance.</a:t>
            </a:r>
          </a:p>
          <a:p>
            <a:r>
              <a:rPr lang="en-US" dirty="0"/>
              <a:t>We discussed the challenges of copyright, ethics, and content filtering, balancing openness with safety.</a:t>
            </a:r>
          </a:p>
          <a:p>
            <a:r>
              <a:rPr lang="en-US" dirty="0"/>
              <a:t>We examined data augmentation as a way to expand training datasets while mitigating data scarcity.</a:t>
            </a:r>
          </a:p>
          <a:p>
            <a:r>
              <a:rPr lang="en-US" dirty="0"/>
              <a:t>Finally, we considered the trade-offs of proprietary datasets, which provide advantages but raise ethical concerns.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7F19D95-C663-3523-5FB6-7044F1174A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29688" y="2511639"/>
            <a:ext cx="9202700" cy="57686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1433648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CE7D30A7-40B0-09D5-F187-D539933E27D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Thank you!</a:t>
            </a:r>
          </a:p>
        </p:txBody>
      </p:sp>
      <p:pic>
        <p:nvPicPr>
          <p:cNvPr id="5" name="Picture 4" descr="A green text on a black background&#10;&#10;Description automatically generated">
            <a:extLst>
              <a:ext uri="{FF2B5EF4-FFF2-40B4-BE49-F238E27FC236}">
                <a16:creationId xmlns:a16="http://schemas.microsoft.com/office/drawing/2014/main" id="{144A511C-E7A8-850B-398A-5C8AD28204D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5884" y="1236824"/>
            <a:ext cx="2196392" cy="642086"/>
          </a:xfrm>
          <a:prstGeom prst="rect">
            <a:avLst/>
          </a:prstGeom>
        </p:spPr>
      </p:pic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BAA6F350-7945-9FBA-9E74-44129F003097}"/>
              </a:ext>
            </a:extLst>
          </p:cNvPr>
          <p:cNvCxnSpPr>
            <a:cxnSpLocks/>
          </p:cNvCxnSpPr>
          <p:nvPr/>
        </p:nvCxnSpPr>
        <p:spPr>
          <a:xfrm>
            <a:off x="3956319" y="1151467"/>
            <a:ext cx="0" cy="812800"/>
          </a:xfrm>
          <a:prstGeom prst="line">
            <a:avLst/>
          </a:prstGeom>
          <a:ln w="12700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2391278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1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vert="horz" wrap="square" lIns="137138" tIns="68550" rIns="137138" bIns="68550" rtlCol="0" anchor="ctr" anchorCtr="0">
            <a:noAutofit/>
          </a:bodyPr>
          <a:lstStyle/>
          <a:p>
            <a:r>
              <a:rPr lang="en-US" dirty="0"/>
              <a:t>This lecture</a:t>
            </a:r>
            <a:endParaRPr dirty="0"/>
          </a:p>
        </p:txBody>
      </p:sp>
      <p:sp>
        <p:nvSpPr>
          <p:cNvPr id="107" name="Google Shape;107;p15"/>
          <p:cNvSpPr txBox="1"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vert="horz" wrap="square" lIns="137138" tIns="68550" rIns="137138" bIns="68550" rtlCol="0" anchor="t" anchorCtr="0">
            <a:noAutofit/>
          </a:bodyPr>
          <a:lstStyle/>
          <a:p>
            <a:r>
              <a:rPr lang="en-US" sz="2800" b="0" dirty="0">
                <a:effectLst/>
              </a:rPr>
              <a:t>Importance of Data Quality</a:t>
            </a:r>
          </a:p>
          <a:p>
            <a:r>
              <a:rPr lang="en-US" sz="2800" b="0" dirty="0">
                <a:effectLst/>
              </a:rPr>
              <a:t>Dataset Curation</a:t>
            </a:r>
          </a:p>
          <a:p>
            <a:r>
              <a:rPr lang="en-US" sz="2800" b="0" dirty="0">
                <a:effectLst/>
              </a:rPr>
              <a:t>Challenges in Data collection </a:t>
            </a:r>
          </a:p>
          <a:p>
            <a:r>
              <a:rPr lang="en-US" sz="2800" b="0" dirty="0">
                <a:effectLst/>
              </a:rPr>
              <a:t>Data Augmentation </a:t>
            </a:r>
          </a:p>
          <a:p>
            <a:r>
              <a:rPr lang="en-US" sz="2800" dirty="0"/>
              <a:t>Open vs. Proprietary Datasets</a:t>
            </a:r>
            <a:endParaRPr lang="en-US" sz="2800" b="0" dirty="0">
              <a:effectLst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5">
          <a:extLst>
            <a:ext uri="{FF2B5EF4-FFF2-40B4-BE49-F238E27FC236}">
              <a16:creationId xmlns:a16="http://schemas.microsoft.com/office/drawing/2014/main" id="{92AE928C-F8BC-69C6-D499-BB4C1988C42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15">
            <a:extLst>
              <a:ext uri="{FF2B5EF4-FFF2-40B4-BE49-F238E27FC236}">
                <a16:creationId xmlns:a16="http://schemas.microsoft.com/office/drawing/2014/main" id="{14F37042-7DCC-3614-E6EB-6D21492C69C1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vert="horz" wrap="square" lIns="137138" tIns="68550" rIns="137138" bIns="68550" rtlCol="0" anchor="ctr" anchorCtr="0">
            <a:noAutofit/>
          </a:bodyPr>
          <a:lstStyle/>
          <a:p>
            <a:pPr algn="l"/>
            <a:r>
              <a:rPr lang="en-US" sz="4800" b="0" dirty="0">
                <a:effectLst/>
              </a:rPr>
              <a:t>Importance of Data Quality</a:t>
            </a:r>
            <a:endParaRPr lang="en-US" sz="4800" dirty="0">
              <a:effectLst/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86161808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5">
          <a:extLst>
            <a:ext uri="{FF2B5EF4-FFF2-40B4-BE49-F238E27FC236}">
              <a16:creationId xmlns:a16="http://schemas.microsoft.com/office/drawing/2014/main" id="{AF2BB0E7-3DD7-D1FE-D3FB-1F02420746B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15">
            <a:extLst>
              <a:ext uri="{FF2B5EF4-FFF2-40B4-BE49-F238E27FC236}">
                <a16:creationId xmlns:a16="http://schemas.microsoft.com/office/drawing/2014/main" id="{72D3A7D6-15F5-F30B-C3CC-C7CA722E3FBC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vert="horz" wrap="square" lIns="137138" tIns="68550" rIns="137138" bIns="68550" rtlCol="0" anchor="ctr" anchorCtr="0">
            <a:noAutofit/>
          </a:bodyPr>
          <a:lstStyle/>
          <a:p>
            <a:r>
              <a:rPr lang="en-US" dirty="0">
                <a:solidFill>
                  <a:srgbClr val="0E0E0E"/>
                </a:solidFill>
                <a:effectLst/>
              </a:rPr>
              <a:t>Data Quality – Diversity and Quality</a:t>
            </a:r>
            <a:endParaRPr dirty="0"/>
          </a:p>
        </p:txBody>
      </p:sp>
      <p:sp>
        <p:nvSpPr>
          <p:cNvPr id="107" name="Google Shape;107;p15">
            <a:extLst>
              <a:ext uri="{FF2B5EF4-FFF2-40B4-BE49-F238E27FC236}">
                <a16:creationId xmlns:a16="http://schemas.microsoft.com/office/drawing/2014/main" id="{6CE10CE3-5747-D594-2F77-7B97754E56AB}"/>
              </a:ext>
            </a:extLst>
          </p:cNvPr>
          <p:cNvSpPr txBox="1">
            <a:spLocks noGrp="1"/>
          </p:cNvSpPr>
          <p:nvPr>
            <p:ph type="body" sz="quarter" idx="10"/>
          </p:nvPr>
        </p:nvSpPr>
        <p:spPr>
          <a:xfrm>
            <a:off x="1155696" y="1688126"/>
            <a:ext cx="10960104" cy="8000386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137138" tIns="68550" rIns="137138" bIns="68550" rtlCol="0" anchor="t" anchorCtr="0">
            <a:noAutofit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000" dirty="0"/>
              <a:t>When training large language models (LLMs) on millions, billions, or even trillions of tokens, the quality of data plays a crucial role in achieving high performance. A well-curated dataset directly impacts the model’s accuracy, generalization, and fairness.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sz="2000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000" dirty="0"/>
              <a:t>To build a powerful LLM, the dataset must balance </a:t>
            </a:r>
            <a:r>
              <a:rPr lang="en-US" sz="2000" b="1" dirty="0"/>
              <a:t>Diversity</a:t>
            </a:r>
            <a:r>
              <a:rPr lang="en-US" sz="2000" dirty="0"/>
              <a:t>, </a:t>
            </a:r>
            <a:r>
              <a:rPr lang="en-US" sz="2000" b="1" dirty="0"/>
              <a:t>Quality</a:t>
            </a:r>
            <a:r>
              <a:rPr lang="en-US" sz="2000" dirty="0"/>
              <a:t>, and </a:t>
            </a:r>
            <a:r>
              <a:rPr lang="en-US" sz="2000" b="1" dirty="0"/>
              <a:t>Quantity</a:t>
            </a:r>
            <a:r>
              <a:rPr lang="en-US" sz="2000" dirty="0"/>
              <a:t>:</a:t>
            </a:r>
            <a:br>
              <a:rPr lang="en-US" sz="2000" dirty="0"/>
            </a:br>
            <a:endParaRPr lang="en-US" sz="2000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000" b="1" dirty="0"/>
              <a:t>1. Diversity: Preventing Bias &amp; Enhancing Robustness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000" dirty="0"/>
              <a:t>A diverse dataset reduces biases and ensures broad real-world applicability. It should include: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2000" dirty="0"/>
              <a:t>Different domains (e.g., science, literature, code, news)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2000" dirty="0"/>
              <a:t>Various languages and dialects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2000" dirty="0"/>
              <a:t>Multiple writing styles (formal, informal, academic, conversational)</a:t>
            </a:r>
            <a:br>
              <a:rPr lang="en-US" sz="2000" dirty="0"/>
            </a:br>
            <a:endParaRPr lang="en-US" sz="2000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000" b="1" dirty="0"/>
              <a:t>2. Quality: Minimizing Errors &amp; Ensuring Reliability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000" dirty="0"/>
              <a:t>High-quality data improves the model’s ability to generate accurate and coherent responses. Key quality factors include: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2000" dirty="0"/>
              <a:t>Clean and verified text (no spam, hallucinations, or misinformation)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2000" dirty="0"/>
              <a:t>Correct grammar and semantics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2000" dirty="0"/>
              <a:t>Factually reliable sources</a:t>
            </a:r>
            <a:br>
              <a:rPr lang="en-US" sz="2000" dirty="0"/>
            </a:br>
            <a:endParaRPr lang="en-US" sz="2000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000" b="1" dirty="0"/>
              <a:t>3. Quantity: Enabling Generalization &amp; Scalability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2000" dirty="0"/>
              <a:t>A large volume of training data ensures the model generalizes well across topics.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2000" dirty="0"/>
              <a:t>However, quantity alone is insufficient—low-quality or redundant data can degrade performance rather than improve it.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A192559-C985-1061-F811-5EDC6DFFAFB1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5150" t="5547" r="50000" b="5547"/>
          <a:stretch/>
        </p:blipFill>
        <p:spPr>
          <a:xfrm>
            <a:off x="13230224" y="1071562"/>
            <a:ext cx="4207119" cy="455771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A9DF2E43-FF71-C655-FA77-95460233AEE0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49957" t="7529" r="3697" b="14666"/>
          <a:stretch/>
        </p:blipFill>
        <p:spPr>
          <a:xfrm>
            <a:off x="13230225" y="5629274"/>
            <a:ext cx="4207118" cy="38600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785029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5">
          <a:extLst>
            <a:ext uri="{FF2B5EF4-FFF2-40B4-BE49-F238E27FC236}">
              <a16:creationId xmlns:a16="http://schemas.microsoft.com/office/drawing/2014/main" id="{B129B04E-462E-CC19-E62A-BC2B552DED0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15">
            <a:extLst>
              <a:ext uri="{FF2B5EF4-FFF2-40B4-BE49-F238E27FC236}">
                <a16:creationId xmlns:a16="http://schemas.microsoft.com/office/drawing/2014/main" id="{6E1B3A79-5D9B-A4E8-EE6C-8BB14CBD0009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vert="horz" wrap="square" lIns="137138" tIns="68550" rIns="137138" bIns="68550" rtlCol="0" anchor="ctr" anchorCtr="0">
            <a:noAutofit/>
          </a:bodyPr>
          <a:lstStyle/>
          <a:p>
            <a:r>
              <a:rPr lang="en-US" dirty="0">
                <a:solidFill>
                  <a:srgbClr val="0E0E0E"/>
                </a:solidFill>
                <a:effectLst/>
              </a:rPr>
              <a:t>Data Quality – </a:t>
            </a:r>
            <a:r>
              <a:rPr lang="en-US" b="1" dirty="0">
                <a:solidFill>
                  <a:srgbClr val="0E0E0E"/>
                </a:solidFill>
                <a:effectLst/>
              </a:rPr>
              <a:t>Diversity</a:t>
            </a:r>
            <a:r>
              <a:rPr lang="en-US" b="1" dirty="0">
                <a:solidFill>
                  <a:srgbClr val="0E0E0E"/>
                </a:solidFill>
              </a:rPr>
              <a:t> </a:t>
            </a:r>
            <a:r>
              <a:rPr lang="en-US" dirty="0">
                <a:solidFill>
                  <a:srgbClr val="0E0E0E"/>
                </a:solidFill>
              </a:rPr>
              <a:t>and</a:t>
            </a:r>
            <a:r>
              <a:rPr lang="en-US" dirty="0">
                <a:solidFill>
                  <a:srgbClr val="0E0E0E"/>
                </a:solidFill>
                <a:effectLst/>
              </a:rPr>
              <a:t> Quality</a:t>
            </a:r>
            <a:endParaRPr dirty="0"/>
          </a:p>
        </p:txBody>
      </p:sp>
      <p:sp>
        <p:nvSpPr>
          <p:cNvPr id="107" name="Google Shape;107;p15">
            <a:extLst>
              <a:ext uri="{FF2B5EF4-FFF2-40B4-BE49-F238E27FC236}">
                <a16:creationId xmlns:a16="http://schemas.microsoft.com/office/drawing/2014/main" id="{1C41BF21-135E-4F33-2630-F609BF55E4F1}"/>
              </a:ext>
            </a:extLst>
          </p:cNvPr>
          <p:cNvSpPr txBox="1">
            <a:spLocks noGrp="1"/>
          </p:cNvSpPr>
          <p:nvPr>
            <p:ph type="body" sz="quarter" idx="10"/>
          </p:nvPr>
        </p:nvSpPr>
        <p:spPr>
          <a:xfrm>
            <a:off x="1155696" y="1688126"/>
            <a:ext cx="9974304" cy="8000386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137138" tIns="68550" rIns="137138" bIns="68550" rtlCol="0" anchor="t" anchorCtr="0">
            <a:no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Diversity in LLM Training Data: </a:t>
            </a:r>
            <a:r>
              <a:rPr kumimoji="0" lang="en-US" altLang="en-US" sz="200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Ensuring Representation Across Languages, Dialects, Styles, and Domains</a:t>
            </a:r>
            <a:br>
              <a:rPr kumimoji="0" lang="en-US" altLang="en-US" sz="20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en-US" altLang="en-US" sz="200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Why Diversity Matters?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A diverse dataset is essential for training an LLM that can:</a:t>
            </a:r>
          </a:p>
          <a:p>
            <a:pPr defTabSz="91440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kumimoji="0" lang="en-US" altLang="en-US" sz="20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Understand different cultures, linguistic nuances, and writing styles</a:t>
            </a:r>
          </a:p>
          <a:p>
            <a:pPr defTabSz="91440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kumimoji="0" lang="en-US" altLang="en-US" sz="20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Reduce bias and prevent overfitting to dominant languages or topics</a:t>
            </a:r>
          </a:p>
          <a:p>
            <a:pPr defTabSz="91440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kumimoji="0" lang="en-US" altLang="en-US" sz="20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Improve generalization across a wide range of applications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200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Key Aspects of Diversity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i="0" u="sng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1. Languages &amp; Dialects </a:t>
            </a:r>
          </a:p>
          <a:p>
            <a:pPr defTabSz="91440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kumimoji="0" lang="en-US" altLang="en-US" sz="20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LLMs must learn from multiple languages to avoid being skewed toward high-resource languages like English.</a:t>
            </a:r>
          </a:p>
          <a:p>
            <a:pPr defTabSz="91440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kumimoji="0" lang="en-US" altLang="en-US" sz="20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Dialectal variation (e.g., American vs. British English, Latin American vs. European Spanish) ensures natural communication in different regions.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2000" i="0" u="sng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i="0" u="sng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2. Writing Styles </a:t>
            </a:r>
          </a:p>
          <a:p>
            <a:pPr defTabSz="91440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kumimoji="0" lang="en-US" altLang="en-US" sz="20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Text should cover formal, informal, conversational, poetic, and technical styles to adapt to different use cases.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2000" i="0" u="sng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i="0" u="sng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3. Domains &amp; Knowledge Areas</a:t>
            </a:r>
          </a:p>
          <a:p>
            <a:pPr defTabSz="91440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kumimoji="0" lang="en-US" altLang="en-US" sz="20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A balanced dataset includes news, scientific articles, literature, code, medical texts, legal documents, social media, and more.</a:t>
            </a:r>
          </a:p>
          <a:p>
            <a:pPr defTabSz="91440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kumimoji="0" lang="en-US" altLang="en-US" sz="20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This ensures the model can perform well in general knowledge tasks and specialized applications.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7A0CA45C-3F99-9CC7-E50F-D7BAF4E12C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30000" y="2379663"/>
            <a:ext cx="6802400" cy="4264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6942940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5">
          <a:extLst>
            <a:ext uri="{FF2B5EF4-FFF2-40B4-BE49-F238E27FC236}">
              <a16:creationId xmlns:a16="http://schemas.microsoft.com/office/drawing/2014/main" id="{7210FE93-121A-A8C6-0453-23223151437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15">
            <a:extLst>
              <a:ext uri="{FF2B5EF4-FFF2-40B4-BE49-F238E27FC236}">
                <a16:creationId xmlns:a16="http://schemas.microsoft.com/office/drawing/2014/main" id="{31575585-7EEE-2CED-E5BE-0611F60ABBB5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vert="horz" wrap="square" lIns="137138" tIns="68550" rIns="137138" bIns="68550" rtlCol="0" anchor="ctr" anchorCtr="0">
            <a:noAutofit/>
          </a:bodyPr>
          <a:lstStyle/>
          <a:p>
            <a:r>
              <a:rPr lang="en-US" dirty="0">
                <a:solidFill>
                  <a:srgbClr val="0E0E0E"/>
                </a:solidFill>
                <a:effectLst/>
              </a:rPr>
              <a:t>Data Quality – Diversity and </a:t>
            </a:r>
            <a:r>
              <a:rPr lang="en-US" b="1" dirty="0">
                <a:solidFill>
                  <a:srgbClr val="0E0E0E"/>
                </a:solidFill>
                <a:effectLst/>
              </a:rPr>
              <a:t>Quality</a:t>
            </a:r>
            <a:endParaRPr dirty="0"/>
          </a:p>
        </p:txBody>
      </p:sp>
      <p:sp>
        <p:nvSpPr>
          <p:cNvPr id="107" name="Google Shape;107;p15">
            <a:extLst>
              <a:ext uri="{FF2B5EF4-FFF2-40B4-BE49-F238E27FC236}">
                <a16:creationId xmlns:a16="http://schemas.microsoft.com/office/drawing/2014/main" id="{C11208AD-AE82-FA3A-3C6E-7E3163DE523C}"/>
              </a:ext>
            </a:extLst>
          </p:cNvPr>
          <p:cNvSpPr txBox="1">
            <a:spLocks noGrp="1"/>
          </p:cNvSpPr>
          <p:nvPr>
            <p:ph type="body" sz="quarter" idx="10"/>
          </p:nvPr>
        </p:nvSpPr>
        <p:spPr>
          <a:xfrm>
            <a:off x="269871" y="1702414"/>
            <a:ext cx="10402892" cy="8000386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137138" tIns="68550" rIns="137138" bIns="68550" rtlCol="0" anchor="t" anchorCtr="0">
            <a:noAutofit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000" dirty="0">
                <a:solidFill>
                  <a:srgbClr val="0E0E0E"/>
                </a:solidFill>
                <a:effectLst/>
              </a:rPr>
              <a:t>Quality in LLM Training Data: Removing Noise, Filtering Low-Quality Content, and Prioritizing High-Value Sources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sz="2000" dirty="0">
              <a:solidFill>
                <a:srgbClr val="0E0E0E"/>
              </a:solidFill>
              <a:effectLst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000" b="1" dirty="0">
                <a:solidFill>
                  <a:srgbClr val="0E0E0E"/>
                </a:solidFill>
                <a:effectLst/>
              </a:rPr>
              <a:t>Why Does Quality Matter?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2000" dirty="0">
                <a:solidFill>
                  <a:srgbClr val="0E0E0E"/>
                </a:solidFill>
                <a:effectLst/>
              </a:rPr>
              <a:t>Accuracy – Reduces hallucinations and misinformation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2000" dirty="0">
                <a:solidFill>
                  <a:srgbClr val="0E0E0E"/>
                </a:solidFill>
                <a:effectLst/>
              </a:rPr>
              <a:t>Coherence – Ensures fluent, grammatically correct responses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2000" dirty="0">
                <a:solidFill>
                  <a:srgbClr val="0E0E0E"/>
                </a:solidFill>
                <a:effectLst/>
              </a:rPr>
              <a:t>Reliability – Strengthens factual correctness and trustworthiness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US" sz="2000" dirty="0">
              <a:solidFill>
                <a:srgbClr val="0E0E0E"/>
              </a:solidFill>
              <a:effectLst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000" b="1" dirty="0">
                <a:solidFill>
                  <a:srgbClr val="0E0E0E"/>
                </a:solidFill>
                <a:effectLst/>
              </a:rPr>
              <a:t>Key Aspects of Data Quality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000" u="sng" dirty="0">
                <a:solidFill>
                  <a:srgbClr val="0E0E0E"/>
                </a:solidFill>
                <a:effectLst/>
              </a:rPr>
              <a:t>1. Noise Removal: Filtering Out Unreliable Data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2000" dirty="0">
                <a:solidFill>
                  <a:srgbClr val="0E0E0E"/>
                </a:solidFill>
                <a:effectLst/>
              </a:rPr>
              <a:t>Eliminate spam, duplicated content, and nonsensical text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2000" dirty="0">
                <a:solidFill>
                  <a:srgbClr val="0E0E0E"/>
                </a:solidFill>
                <a:effectLst/>
              </a:rPr>
              <a:t>Avoid sources with misinformation, clickbait, and AI-generated text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US" sz="2000" dirty="0">
              <a:solidFill>
                <a:srgbClr val="0E0E0E"/>
              </a:solidFill>
              <a:effectLst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000" u="sng" dirty="0">
                <a:solidFill>
                  <a:srgbClr val="0E0E0E"/>
                </a:solidFill>
                <a:effectLst/>
              </a:rPr>
              <a:t>2. Low-Quality Content: Identifying &amp; Excluding Harmful Inputs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2000" dirty="0">
                <a:solidFill>
                  <a:srgbClr val="0E0E0E"/>
                </a:solidFill>
                <a:effectLst/>
              </a:rPr>
              <a:t>Poor grammar, factual errors, or incomplete sentences degrade the model’s performance.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2000" dirty="0">
                <a:solidFill>
                  <a:srgbClr val="0E0E0E"/>
                </a:solidFill>
                <a:effectLst/>
              </a:rPr>
              <a:t>Remove overly biased, outdated, or offensive material.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sz="2000" dirty="0">
              <a:solidFill>
                <a:srgbClr val="0E0E0E"/>
              </a:solidFill>
              <a:effectLst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000" u="sng" dirty="0">
                <a:solidFill>
                  <a:srgbClr val="0E0E0E"/>
                </a:solidFill>
                <a:effectLst/>
              </a:rPr>
              <a:t>3. High-Value Sources: Prioritizing Trusted &amp; Structured Knowledge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2000" dirty="0">
                <a:solidFill>
                  <a:srgbClr val="0E0E0E"/>
                </a:solidFill>
                <a:effectLst/>
              </a:rPr>
              <a:t>Books &amp; Academic Papers – Provide well-researched, structured content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2000" dirty="0">
                <a:solidFill>
                  <a:srgbClr val="0E0E0E"/>
                </a:solidFill>
                <a:effectLst/>
              </a:rPr>
              <a:t>Code Repositories – Enhance coding capabilities (e.g., GitHub, Stack Overflow)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2000" dirty="0">
                <a:solidFill>
                  <a:srgbClr val="0E0E0E"/>
                </a:solidFill>
                <a:effectLst/>
              </a:rPr>
              <a:t>Peer-Reviewed Articles &amp; Government Publications – Improve factual correctness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sz="1800" dirty="0">
              <a:solidFill>
                <a:srgbClr val="0E0E0E"/>
              </a:solidFill>
              <a:effectLst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78981628-7C41-ECE0-6C4E-56930FFE6D60}"/>
                  </a:ext>
                </a:extLst>
              </p14:cNvPr>
              <p14:cNvContentPartPr/>
              <p14:nvPr/>
            </p14:nvContentPartPr>
            <p14:xfrm>
              <a:off x="3351285" y="2733997"/>
              <a:ext cx="360" cy="36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78981628-7C41-ECE0-6C4E-56930FFE6D60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345165" y="2727877"/>
                <a:ext cx="12600" cy="12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745F06C5-22BA-8101-62C4-E19421FCAF27}"/>
                  </a:ext>
                </a:extLst>
              </p14:cNvPr>
              <p14:cNvContentPartPr/>
              <p14:nvPr/>
            </p14:nvContentPartPr>
            <p14:xfrm>
              <a:off x="4423725" y="3709237"/>
              <a:ext cx="360" cy="2160"/>
            </p14:xfrm>
          </p:contentPart>
        </mc:Choice>
        <mc:Fallback xmlns=""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745F06C5-22BA-8101-62C4-E19421FCAF27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4417605" y="3703117"/>
                <a:ext cx="12600" cy="14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939F276E-3CFD-AFA8-FA36-F50C6389DFC3}"/>
                  </a:ext>
                </a:extLst>
              </p14:cNvPr>
              <p14:cNvContentPartPr/>
              <p14:nvPr/>
            </p14:nvContentPartPr>
            <p14:xfrm>
              <a:off x="3615885" y="3801397"/>
              <a:ext cx="2160" cy="36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939F276E-3CFD-AFA8-FA36-F50C6389DFC3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3609765" y="3795277"/>
                <a:ext cx="14400" cy="12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12B6046F-99A1-CF29-DE08-EA8A9AE064E8}"/>
                  </a:ext>
                </a:extLst>
              </p14:cNvPr>
              <p14:cNvContentPartPr/>
              <p14:nvPr/>
            </p14:nvContentPartPr>
            <p14:xfrm>
              <a:off x="3615885" y="3501157"/>
              <a:ext cx="360" cy="36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12B6046F-99A1-CF29-DE08-EA8A9AE064E8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609765" y="3495037"/>
                <a:ext cx="12600" cy="12600"/>
              </a:xfrm>
              <a:prstGeom prst="rect">
                <a:avLst/>
              </a:prstGeom>
            </p:spPr>
          </p:pic>
        </mc:Fallback>
      </mc:AlternateContent>
      <p:pic>
        <p:nvPicPr>
          <p:cNvPr id="2051" name="Picture 3">
            <a:extLst>
              <a:ext uri="{FF2B5EF4-FFF2-40B4-BE49-F238E27FC236}">
                <a16:creationId xmlns:a16="http://schemas.microsoft.com/office/drawing/2014/main" id="{71A3DBEA-CA35-B2D2-79CC-207E4BEE54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01200" y="2917170"/>
            <a:ext cx="8594412" cy="43859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2452442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5">
          <a:extLst>
            <a:ext uri="{FF2B5EF4-FFF2-40B4-BE49-F238E27FC236}">
              <a16:creationId xmlns:a16="http://schemas.microsoft.com/office/drawing/2014/main" id="{9949C32F-3EDF-26D5-4637-23FCED89C4E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15">
            <a:extLst>
              <a:ext uri="{FF2B5EF4-FFF2-40B4-BE49-F238E27FC236}">
                <a16:creationId xmlns:a16="http://schemas.microsoft.com/office/drawing/2014/main" id="{DEEB5BE4-BB58-47DF-5FAE-2461AB9EDF72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155697" y="323328"/>
            <a:ext cx="15773400" cy="1988345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137138" tIns="68550" rIns="137138" bIns="68550" rtlCol="0" anchor="ctr" anchorCtr="0">
            <a:noAutofit/>
          </a:bodyPr>
          <a:lstStyle/>
          <a:p>
            <a:r>
              <a:rPr lang="en-US" dirty="0">
                <a:solidFill>
                  <a:srgbClr val="0E0E0E"/>
                </a:solidFill>
                <a:effectLst/>
              </a:rPr>
              <a:t>Data Quality – Toxicity</a:t>
            </a:r>
            <a:endParaRPr dirty="0"/>
          </a:p>
        </p:txBody>
      </p:sp>
      <p:sp>
        <p:nvSpPr>
          <p:cNvPr id="107" name="Google Shape;107;p15">
            <a:extLst>
              <a:ext uri="{FF2B5EF4-FFF2-40B4-BE49-F238E27FC236}">
                <a16:creationId xmlns:a16="http://schemas.microsoft.com/office/drawing/2014/main" id="{DE59D436-1B09-3DEE-4B63-BE43ADCC2B37}"/>
              </a:ext>
            </a:extLst>
          </p:cNvPr>
          <p:cNvSpPr txBox="1">
            <a:spLocks noGrp="1"/>
          </p:cNvSpPr>
          <p:nvPr>
            <p:ph type="body" sz="quarter" idx="10"/>
          </p:nvPr>
        </p:nvSpPr>
        <p:spPr>
          <a:xfrm>
            <a:off x="1155696" y="1688126"/>
            <a:ext cx="9759953" cy="8000386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137138" tIns="68550" rIns="137138" bIns="68550" rtlCol="0" anchor="t" anchorCtr="0">
            <a:noAutofit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000" b="1" dirty="0"/>
              <a:t>The Importance of Filtering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000" dirty="0"/>
              <a:t>Filtering content is crucial for ensuring ethical AI development, improving user trust, and aligning models with safety standards. However, filtering presents a fundamental challenge: striking the right balance between removing harmful content and preserving diversity in training data.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sz="2000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000" b="1" dirty="0"/>
              <a:t>Methods for Detecting and Filtering Toxicity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000" dirty="0"/>
              <a:t>To identify and mitigate harmful content, various toxicity detection models and filtering techniques are employed: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2000" dirty="0"/>
              <a:t>Lexical and Heuristic Filtering: Identifies explicit offensive terms, hate speech, or discriminatory language.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2000" dirty="0"/>
              <a:t>Contextual and ML-Based Approaches: Advanced models assess toxicity in context to reduce false positives from harmless discussions of sensitive topics.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US" sz="2000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000" b="1" dirty="0"/>
              <a:t>The Trade-Off: Over-Filtering vs. Under-Filtering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000" b="1" dirty="0"/>
              <a:t>Over-Filtering Risks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2000" dirty="0"/>
              <a:t>Removing too much content can lead to censorship and reduce exposure to diverse viewpoints.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2000" dirty="0"/>
              <a:t>Loss of domain-specific data from marginalized communities, affecting model inclusivity.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US" sz="2000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000" b="1" dirty="0"/>
              <a:t>Under-Filtering Risks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2000" dirty="0"/>
              <a:t>Retaining biased or toxic content can lead to models that amplify harmful stereotypes or generate unsafe outputs.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2000" dirty="0"/>
              <a:t>Regulatory and ethical concerns arise when LLMs produce offensive, misleading, or discriminatory responses.</a:t>
            </a:r>
          </a:p>
        </p:txBody>
      </p:sp>
      <p:pic>
        <p:nvPicPr>
          <p:cNvPr id="3074" name="Picture 2" descr="Day 5: Ethical Considerations and Bias in LLMs | by Nikhil Kulkarni |  GoPenAI">
            <a:extLst>
              <a:ext uri="{FF2B5EF4-FFF2-40B4-BE49-F238E27FC236}">
                <a16:creationId xmlns:a16="http://schemas.microsoft.com/office/drawing/2014/main" id="{C1572CD6-A6AC-0EB4-5649-4A3BDDF68AF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1931"/>
          <a:stretch/>
        </p:blipFill>
        <p:spPr bwMode="auto">
          <a:xfrm>
            <a:off x="16884731" y="914125"/>
            <a:ext cx="1403269" cy="23333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Refer to caption">
            <a:extLst>
              <a:ext uri="{FF2B5EF4-FFF2-40B4-BE49-F238E27FC236}">
                <a16:creationId xmlns:a16="http://schemas.microsoft.com/office/drawing/2014/main" id="{C24C94FF-F8BE-959C-91E4-877683F3F5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66429" y="3114675"/>
            <a:ext cx="7521572" cy="65738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8930808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5">
          <a:extLst>
            <a:ext uri="{FF2B5EF4-FFF2-40B4-BE49-F238E27FC236}">
              <a16:creationId xmlns:a16="http://schemas.microsoft.com/office/drawing/2014/main" id="{989B7E54-9B66-579F-DB72-761D25DBBF0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15">
            <a:extLst>
              <a:ext uri="{FF2B5EF4-FFF2-40B4-BE49-F238E27FC236}">
                <a16:creationId xmlns:a16="http://schemas.microsoft.com/office/drawing/2014/main" id="{5F424328-F6C5-280E-A944-395F0B6C314D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vert="horz" wrap="square" lIns="137138" tIns="68550" rIns="137138" bIns="68550" rtlCol="0" anchor="ctr" anchorCtr="0">
            <a:noAutofit/>
          </a:bodyPr>
          <a:lstStyle/>
          <a:p>
            <a:pPr algn="l"/>
            <a:r>
              <a:rPr lang="en-US" sz="4800" b="0" dirty="0">
                <a:effectLst/>
              </a:rPr>
              <a:t>Dataset Curation</a:t>
            </a:r>
            <a:endParaRPr lang="en-US" sz="4800" dirty="0">
              <a:effectLst/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807062730"/>
      </p:ext>
    </p:extLst>
  </p:cSld>
  <p:clrMapOvr>
    <a:masterClrMapping/>
  </p:clrMapOvr>
</p:sld>
</file>

<file path=ppt/theme/theme1.xml><?xml version="1.0" encoding="utf-8"?>
<a:theme xmlns:a="http://schemas.openxmlformats.org/drawingml/2006/main" name="Main">
  <a:themeElements>
    <a:clrScheme name="Custom 6">
      <a:dk1>
        <a:sysClr val="windowText" lastClr="000000"/>
      </a:dk1>
      <a:lt1>
        <a:sysClr val="window" lastClr="FFFFFF"/>
      </a:lt1>
      <a:dk2>
        <a:srgbClr val="3C3C3C"/>
      </a:dk2>
      <a:lt2>
        <a:srgbClr val="D1D1D1"/>
      </a:lt2>
      <a:accent1>
        <a:srgbClr val="76B900"/>
      </a:accent1>
      <a:accent2>
        <a:srgbClr val="E1A624"/>
      </a:accent2>
      <a:accent3>
        <a:srgbClr val="8C8C8C"/>
      </a:accent3>
      <a:accent4>
        <a:srgbClr val="9273F2"/>
      </a:accent4>
      <a:accent5>
        <a:srgbClr val="5494F8"/>
      </a:accent5>
      <a:accent6>
        <a:srgbClr val="22C7A9"/>
      </a:accent6>
      <a:hlink>
        <a:srgbClr val="00B0F0"/>
      </a:hlink>
      <a:folHlink>
        <a:srgbClr val="00B0F0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9525">
          <a:solidFill>
            <a:schemeClr val="accent3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 anchor="ctr">
        <a:spAutoFit/>
      </a:bodyPr>
      <a:lstStyle>
        <a:defPPr algn="ctr">
          <a:lnSpc>
            <a:spcPct val="90000"/>
          </a:lnSpc>
          <a:defRPr sz="2400" dirty="0" err="1" smtClean="0">
            <a:latin typeface="Arial" panose="020B0604020202020204" pitchFamily="34" charset="0"/>
            <a:cs typeface="Arial" panose="020B0604020202020204" pitchFamily="34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rial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rial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B8C0436B587D54C83BFD563750D75D3" ma:contentTypeVersion="4" ma:contentTypeDescription="Create a new document." ma:contentTypeScope="" ma:versionID="7f2325641a3eebca5d1924e994802e07">
  <xsd:schema xmlns:xsd="http://www.w3.org/2001/XMLSchema" xmlns:xs="http://www.w3.org/2001/XMLSchema" xmlns:p="http://schemas.microsoft.com/office/2006/metadata/properties" xmlns:ns2="ef34e829-e29b-491b-8f41-18a36dc808c0" targetNamespace="http://schemas.microsoft.com/office/2006/metadata/properties" ma:root="true" ma:fieldsID="8af2ce58ff16e0a292cb482e705e0698" ns2:_="">
    <xsd:import namespace="ef34e829-e29b-491b-8f41-18a36dc808c0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f34e829-e29b-491b-8f41-18a36dc808c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23CC3BE3-48E4-45B1-965D-249D15229FC1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D8D4BBE5-DC91-41E7-94DD-E3A6AC94CC3C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41F32663-00CE-4237-9C2E-440B317420F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ef34e829-e29b-491b-8f41-18a36dc808c0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90512</TotalTime>
  <Words>2718</Words>
  <Application>Microsoft Office PowerPoint</Application>
  <PresentationFormat>Custom</PresentationFormat>
  <Paragraphs>252</Paragraphs>
  <Slides>22</Slides>
  <Notes>20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3" baseType="lpstr">
      <vt:lpstr>Main</vt:lpstr>
      <vt:lpstr>Lecture 4.3 - Training Data for Larger LLMs</vt:lpstr>
      <vt:lpstr>PowerPoint Presentation</vt:lpstr>
      <vt:lpstr>This lecture</vt:lpstr>
      <vt:lpstr>Importance of Data Quality</vt:lpstr>
      <vt:lpstr>Data Quality – Diversity and Quality</vt:lpstr>
      <vt:lpstr>Data Quality – Diversity and Quality</vt:lpstr>
      <vt:lpstr>Data Quality – Diversity and Quality</vt:lpstr>
      <vt:lpstr>Data Quality – Toxicity</vt:lpstr>
      <vt:lpstr>Dataset Curation</vt:lpstr>
      <vt:lpstr>Preparing Data for Training</vt:lpstr>
      <vt:lpstr>Sourcing Data Mixes </vt:lpstr>
      <vt:lpstr>Deduplication and Cleaning</vt:lpstr>
      <vt:lpstr>Tokenization and Storage of Datasets</vt:lpstr>
      <vt:lpstr>Challenges in Data Collection</vt:lpstr>
      <vt:lpstr>Copyright and Ethical Considerations of Datasets</vt:lpstr>
      <vt:lpstr>Ensuring Safe and Ethical Data in LLM Training</vt:lpstr>
      <vt:lpstr>Data Augmentation</vt:lpstr>
      <vt:lpstr>Dataset Size Requirements </vt:lpstr>
      <vt:lpstr>Synthetic Data Generation </vt:lpstr>
      <vt:lpstr>New Data Sources</vt:lpstr>
      <vt:lpstr>Wrap Up</vt:lpstr>
      <vt:lpstr>Thank you!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Laura Spillman</dc:creator>
  <cp:lastModifiedBy>Sam Raymond</cp:lastModifiedBy>
  <cp:revision>393</cp:revision>
  <dcterms:created xsi:type="dcterms:W3CDTF">2023-02-16T22:53:10Z</dcterms:created>
  <dcterms:modified xsi:type="dcterms:W3CDTF">2025-02-07T18:44:16Z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0x0101004B8C0436B587D54C83BFD563750D75D3</vt:lpwstr>
  </property>
</Properties>
</file>