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handoutMasterIdLst>
    <p:handoutMasterId r:id="rId34"/>
  </p:handoutMasterIdLst>
  <p:sldIdLst>
    <p:sldId id="276" r:id="rId5"/>
    <p:sldId id="263" r:id="rId6"/>
    <p:sldId id="277" r:id="rId7"/>
    <p:sldId id="278" r:id="rId8"/>
    <p:sldId id="343" r:id="rId9"/>
    <p:sldId id="354" r:id="rId10"/>
    <p:sldId id="355" r:id="rId11"/>
    <p:sldId id="348" r:id="rId12"/>
    <p:sldId id="356" r:id="rId13"/>
    <p:sldId id="357" r:id="rId14"/>
    <p:sldId id="339" r:id="rId15"/>
    <p:sldId id="350" r:id="rId16"/>
    <p:sldId id="361" r:id="rId17"/>
    <p:sldId id="362" r:id="rId18"/>
    <p:sldId id="340" r:id="rId19"/>
    <p:sldId id="346" r:id="rId20"/>
    <p:sldId id="365" r:id="rId21"/>
    <p:sldId id="366" r:id="rId22"/>
    <p:sldId id="368" r:id="rId23"/>
    <p:sldId id="341" r:id="rId24"/>
    <p:sldId id="347" r:id="rId25"/>
    <p:sldId id="374" r:id="rId26"/>
    <p:sldId id="369" r:id="rId27"/>
    <p:sldId id="370" r:id="rId28"/>
    <p:sldId id="372" r:id="rId29"/>
    <p:sldId id="373" r:id="rId30"/>
    <p:sldId id="307" r:id="rId31"/>
    <p:sldId id="259" r:id="rId3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3C3C3C"/>
    <a:srgbClr val="5E5E5E"/>
    <a:srgbClr val="2E2E2E"/>
    <a:srgbClr val="5494F8"/>
    <a:srgbClr val="9273F2"/>
    <a:srgbClr val="22C7A9"/>
    <a:srgbClr val="E1A624"/>
    <a:srgbClr val="8C8C8C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87AA0-820E-FC8E-D420-7DDC34D0811E}" v="5" dt="2025-02-07T18:47:25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88462" autoAdjust="0"/>
  </p:normalViewPr>
  <p:slideViewPr>
    <p:cSldViewPr snapToGrid="0">
      <p:cViewPr varScale="1">
        <p:scale>
          <a:sx n="87" d="100"/>
          <a:sy n="87" d="100"/>
        </p:scale>
        <p:origin x="1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6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@nvidia.com::68c73667-b054-4751-86c2-2fef667112d9" providerId="AD" clId="Web-{4F987AA0-820E-FC8E-D420-7DDC34D0811E}"/>
    <pc:docChg chg="modSld">
      <pc:chgData name="Joe Bungo" userId="S::jbungo@nvidia.com::68c73667-b054-4751-86c2-2fef667112d9" providerId="AD" clId="Web-{4F987AA0-820E-FC8E-D420-7DDC34D0811E}" dt="2025-02-07T18:47:24.051" v="3" actId="20577"/>
      <pc:docMkLst>
        <pc:docMk/>
      </pc:docMkLst>
      <pc:sldChg chg="modSp">
        <pc:chgData name="Joe Bungo" userId="S::jbungo@nvidia.com::68c73667-b054-4751-86c2-2fef667112d9" providerId="AD" clId="Web-{4F987AA0-820E-FC8E-D420-7DDC34D0811E}" dt="2025-02-07T18:47:24.051" v="3" actId="20577"/>
        <pc:sldMkLst>
          <pc:docMk/>
          <pc:sldMk cId="809099762" sldId="276"/>
        </pc:sldMkLst>
        <pc:spChg chg="mod">
          <ac:chgData name="Joe Bungo" userId="S::jbungo@nvidia.com::68c73667-b054-4751-86c2-2fef667112d9" providerId="AD" clId="Web-{4F987AA0-820E-FC8E-D420-7DDC34D0811E}" dt="2025-02-07T18:47:24.051" v="3" actId="20577"/>
          <ac:spMkLst>
            <pc:docMk/>
            <pc:sldMk cId="809099762" sldId="276"/>
            <ac:spMk id="44" creationId="{4EBA068B-2FF1-FB89-2F1F-2626FDA6AC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EB37F4-52CA-CE5A-5DA9-7683CD471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F9CA9-E30E-0D0E-FF6D-0C177BDC6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E269-073C-432F-99B9-1A430327F754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2/7/2025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59C67-51D9-0A9F-6005-73E95F996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84CA1-2314-25CA-0438-5FD4B26D19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43E2-1904-4141-815A-62FAF73CF1B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F7848-F7ED-498C-BF8F-E6D7D336C5C8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C5F5F8-CF2F-46BA-81DC-1E28D7916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https://arxiv.org/abs/1411.4555</a:t>
            </a:r>
          </a:p>
          <a:p>
            <a:r>
              <a:rPr lang="en-US" dirty="0"/>
              <a:t>https://arxiv.org/abs/1505.00468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https://www.v7labs.com/blog/multimodal-deep-learning-guide</a:t>
            </a:r>
          </a:p>
          <a:p>
            <a:r>
              <a:rPr lang="en-US" dirty="0"/>
              <a:t>https://www.semanticscholar.org/paper/Hierarchical-Tensor-Fusion-Network-for-Deception-Tung-Yoshino/c0dfcd1a3e5d2c3c86a8576ecce52626edbf324a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https://medium.com/ai-ml-at-symantec/should-we-abandon-lstm-for-cnn-83accaeb93d6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CD3B5413-7074-F996-0464-86F56D0F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76F08EED-9A1A-9B0B-50E1-7AAD3232C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37D04F3F-BABE-82D1-ECBD-6A900B3679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870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https://speakerdeck.com/scatterlab/neural-machine-translation-with-byte-level-subwords?slide=4</a:t>
            </a:r>
          </a:p>
          <a:p>
            <a:r>
              <a:rPr lang="en-US" dirty="0"/>
              <a:t>https://medium.com/@noa_lubin/using-bert-with-pytorch-b9624edcda4e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6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https://sebastianraschka.com/blog/2023/data-augmentation-pytorch.html</a:t>
            </a:r>
          </a:p>
          <a:p>
            <a:r>
              <a:rPr lang="en-US" dirty="0"/>
              <a:t>https://paperswithcode.com/method/colorjitter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01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https://www.researchgate.net/publication/346243843_Area-Efficient_Short-Time_Fourier_Transform_Processor_for_Time-Frequency_Analysis_of_Non-Stationary_Signals/figures?lo=1</a:t>
            </a:r>
          </a:p>
          <a:p>
            <a:r>
              <a:rPr lang="en-US" dirty="0"/>
              <a:t>https://medium.com/analytics-vidhya/understanding-the-mel-spectrogram-fca2afa2ce53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www.soundsandwords.io</a:t>
            </a:r>
            <a:r>
              <a:rPr lang="en-US" dirty="0"/>
              <a:t>/audio-loss-functions/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rushikesh.shende</a:t>
            </a:r>
            <a:r>
              <a:rPr lang="en-US" dirty="0"/>
              <a:t>/autoencoders-variational-autoencoders-</a:t>
            </a:r>
            <a:r>
              <a:rPr lang="en-US" dirty="0" err="1"/>
              <a:t>vae</a:t>
            </a:r>
            <a:r>
              <a:rPr lang="en-US" dirty="0"/>
              <a:t>-and-%CE%B2-vae-ceba9998773d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0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241CCC98-9902-DFDF-94CA-30AA227C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03ACFE5E-E9BF-16E2-2A3D-4736379CEA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6DB8B413-E134-B423-329B-85E15E5D6A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332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openai.com</a:t>
            </a:r>
            <a:r>
              <a:rPr lang="en-US" dirty="0"/>
              <a:t>/index/whisper/</a:t>
            </a:r>
          </a:p>
          <a:p>
            <a:r>
              <a:rPr lang="en-US" dirty="0"/>
              <a:t>https://</a:t>
            </a:r>
            <a:r>
              <a:rPr lang="en-US" dirty="0" err="1"/>
              <a:t>cdn.openai.com</a:t>
            </a:r>
            <a:r>
              <a:rPr lang="en-US" dirty="0"/>
              <a:t>/papers/</a:t>
            </a:r>
            <a:r>
              <a:rPr lang="en-US" dirty="0" err="1"/>
              <a:t>whisper.pdf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/abs/1706.03762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96C4F-D682-9F64-5CA2-FA4569993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FA029-CFD9-70E9-FF61-CAB35E73A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95E7A-CFB9-12B3-8293-4A932570A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openai.com</a:t>
            </a:r>
            <a:r>
              <a:rPr lang="en-US" dirty="0"/>
              <a:t>/index/whisper/</a:t>
            </a:r>
          </a:p>
          <a:p>
            <a:r>
              <a:rPr lang="en-US" dirty="0"/>
              <a:t>https://</a:t>
            </a:r>
            <a:r>
              <a:rPr lang="en-US" dirty="0" err="1"/>
              <a:t>cdn.openai.com</a:t>
            </a:r>
            <a:r>
              <a:rPr lang="en-US" dirty="0"/>
              <a:t>/papers/</a:t>
            </a:r>
            <a:r>
              <a:rPr lang="en-US" dirty="0" err="1"/>
              <a:t>whisper.pdf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/abs/1706.03762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7F53D-141F-269B-B72E-9C228D326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02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cdn.openai.com</a:t>
            </a:r>
            <a:r>
              <a:rPr lang="en-US" dirty="0"/>
              <a:t>/papers/</a:t>
            </a:r>
            <a:r>
              <a:rPr lang="en-US" dirty="0" err="1"/>
              <a:t>whisper.pdf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openai</a:t>
            </a:r>
            <a:r>
              <a:rPr lang="en-US" dirty="0"/>
              <a:t>/</a:t>
            </a:r>
            <a:r>
              <a:rPr lang="en-US" dirty="0" err="1"/>
              <a:t>whisper?tab</a:t>
            </a:r>
            <a:r>
              <a:rPr lang="en-US" dirty="0"/>
              <a:t>=readme-</a:t>
            </a:r>
            <a:r>
              <a:rPr lang="en-US" dirty="0" err="1"/>
              <a:t>ov</a:t>
            </a:r>
            <a:r>
              <a:rPr lang="en-US" dirty="0"/>
              <a:t>-file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6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cdn.openai.com</a:t>
            </a:r>
            <a:r>
              <a:rPr lang="en-US" dirty="0"/>
              <a:t>/papers/</a:t>
            </a:r>
            <a:r>
              <a:rPr lang="en-US" dirty="0" err="1"/>
              <a:t>whisper.pdf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5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cdn.openai.com</a:t>
            </a:r>
            <a:r>
              <a:rPr lang="en-US" dirty="0"/>
              <a:t>/papers/</a:t>
            </a:r>
            <a:r>
              <a:rPr lang="en-US" dirty="0" err="1"/>
              <a:t>whisper.pdf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/pulse/what-self-attention-impact-large-language-models-llm-nikhil-goel-srpbc/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0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https://stackoverflow.com/questions/18404962/how-to-get-the-audio-graph-for-sou</a:t>
            </a:r>
          </a:p>
          <a:p>
            <a:r>
              <a:rPr lang="en-US" dirty="0"/>
              <a:t>https://www.researchgate.net/publication/325569674_Analysis_of_Emotions_From_Body_Postures_Based_on_Digital_Imaging/figures?lo=1nd-file-in-wave-form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4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https://www.nature.com/articles/s41467-021-21404-z/figures/1</a:t>
            </a:r>
          </a:p>
          <a:p>
            <a:r>
              <a:rPr lang="en-US" dirty="0"/>
              <a:t>https://www.kdnuggets.com/2023/03/multimodal-models-explained.html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https://www.switcherstudio.com/blog/what-is-frame-rate</a:t>
            </a:r>
          </a:p>
          <a:p>
            <a:r>
              <a:rPr lang="en-US" dirty="0"/>
              <a:t>https://medium.com/aimonks/demystifying-tokens-a-beginners-guide-to-understanding-ai-building-blocks-8e00110be553</a:t>
            </a:r>
          </a:p>
          <a:p>
            <a:r>
              <a:rPr lang="en-US" dirty="0"/>
              <a:t>https://www.hollyland.com/blog/tips/what-is-sample-rate-in-audio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https://www.gillware.com/data-recovery-services/fix-corrupted-video/</a:t>
            </a:r>
          </a:p>
          <a:p>
            <a:r>
              <a:rPr lang="en-US" dirty="0"/>
              <a:t>https://www.reddit.com/r/funimation/comments/fwlau4/no_closed_captions_for_your_deafhoh_audience/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https://www.mdpi.com/2073-431X/11/2/20#</a:t>
            </a:r>
          </a:p>
          <a:p>
            <a:r>
              <a:rPr lang="en-US" dirty="0"/>
              <a:t>https://myelearningworld.com/sync-audio-and-video/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AC1CF2A5-5ECB-FD06-BB58-9F4E0673B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AD66828-DB96-45AF-2F62-BAB7DBE8CE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2C97E1CC-9EC2-E226-965F-368713F28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62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7389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2" y="7907867"/>
            <a:ext cx="9027389" cy="13843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5128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5CD6645-E358-065F-49DF-A46CA41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EA9A5A-39E0-5829-436D-EEF970CD4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15773400" cy="62005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C57E5FA-D7D8-C710-CDD2-D87B90040932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929217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61494F35-04CA-F2B5-C6F7-5C728C698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99993" y="3352799"/>
            <a:ext cx="5729103" cy="5590917"/>
          </a:xfrm>
          <a:solidFill>
            <a:schemeClr val="tx1">
              <a:alpha val="16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RANDED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57BD5-2581-983E-3DFA-697C692A58AE}"/>
              </a:ext>
            </a:extLst>
          </p:cNvPr>
          <p:cNvSpPr/>
          <p:nvPr userDrawn="1"/>
        </p:nvSpPr>
        <p:spPr>
          <a:xfrm>
            <a:off x="13546667" y="9443753"/>
            <a:ext cx="4741333" cy="84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F6E807-C49A-A04F-40C6-DF05095458B7}"/>
              </a:ext>
            </a:extLst>
          </p:cNvPr>
          <p:cNvSpPr/>
          <p:nvPr userDrawn="1"/>
        </p:nvSpPr>
        <p:spPr>
          <a:xfrm>
            <a:off x="0" y="1"/>
            <a:ext cx="18288000" cy="782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174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7378703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83DBB-8F6E-467D-C641-425479F81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2934" y="3352271"/>
            <a:ext cx="7396163" cy="55880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4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4719609" y="9643252"/>
            <a:ext cx="130694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103160" y="9643252"/>
            <a:ext cx="834927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6283568" y="9643252"/>
            <a:ext cx="74713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7" y="2726267"/>
            <a:ext cx="15773400" cy="620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697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F21BC3-6855-482B-BE14-433C3AA25B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BF8F4-9CF3-58AD-1D19-2FC5E8004A43}"/>
              </a:ext>
            </a:extLst>
          </p:cNvPr>
          <p:cNvCxnSpPr>
            <a:cxnSpLocks/>
          </p:cNvCxnSpPr>
          <p:nvPr userDrawn="1"/>
        </p:nvCxnSpPr>
        <p:spPr>
          <a:xfrm>
            <a:off x="16802165" y="9641056"/>
            <a:ext cx="0" cy="34254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05730FE6-9808-E59D-A5FF-D197158D56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33" y="9602074"/>
            <a:ext cx="1213194" cy="417978"/>
          </a:xfrm>
          <a:prstGeom prst="rect">
            <a:avLst/>
          </a:prstGeom>
        </p:spPr>
      </p:pic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61162B8-5C69-860C-DEF2-4AD0A11F35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23" y="9677029"/>
            <a:ext cx="925653" cy="2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4" r:id="rId4"/>
    <p:sldLayoutId id="2147483690" r:id="rId5"/>
    <p:sldLayoutId id="2147483689" r:id="rId6"/>
    <p:sldLayoutId id="2147483688" r:id="rId7"/>
    <p:sldLayoutId id="2147483685" r:id="rId8"/>
    <p:sldLayoutId id="2147483691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-nc/4.0/legalcod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4EBA068B-2FF1-FB89-2F1F-2626FDA6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1" y="4219047"/>
            <a:ext cx="10687247" cy="35814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5.1 - Introduction to Multimodal Models</a:t>
            </a:r>
          </a:p>
        </p:txBody>
      </p:sp>
      <p:sp>
        <p:nvSpPr>
          <p:cNvPr id="45" name="Subtitle 44">
            <a:extLst>
              <a:ext uri="{FF2B5EF4-FFF2-40B4-BE49-F238E27FC236}">
                <a16:creationId xmlns:a16="http://schemas.microsoft.com/office/drawing/2014/main" id="{9162B3C6-DC4F-9333-7495-3ADDADB4E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Generative AI Teaching Kit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5CC8BF-FCEA-BEFC-9B2F-BF5A0BBEAA02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C7D1D-1EF7-437E-C59A-9EDAF77D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6089"/>
          <a:stretch/>
        </p:blipFill>
        <p:spPr>
          <a:xfrm>
            <a:off x="11030906" y="4219048"/>
            <a:ext cx="5776578" cy="5073120"/>
          </a:xfrm>
          <a:prstGeom prst="rect">
            <a:avLst/>
          </a:prstGeom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5BC2650-98A6-C775-039B-2AF1582A5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1EBB5-715A-163F-6C50-567827AC9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E716-6B2B-592D-BCE0-E83B6CA0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Modality Incompatibilities – Alignment between modalities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C2B1A-14BE-FE6E-D845-09036E3B0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497" y="2197373"/>
            <a:ext cx="15773400" cy="620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Temporal alignment: </a:t>
            </a:r>
          </a:p>
          <a:p>
            <a:pPr marL="914400" lvl="1" indent="-457200"/>
            <a:r>
              <a:rPr lang="en-US" sz="2800" dirty="0"/>
              <a:t>Synchronizing speech with lip movements</a:t>
            </a:r>
          </a:p>
          <a:p>
            <a:pPr marL="914400" lvl="1" indent="-457200"/>
            <a:r>
              <a:rPr lang="en-US" sz="2800" dirty="0"/>
              <a:t>Matching text descriptions to video segments</a:t>
            </a:r>
          </a:p>
          <a:p>
            <a:pPr marL="914400" lvl="1" indent="-457200"/>
            <a:r>
              <a:rPr lang="en-US" sz="2800" dirty="0"/>
              <a:t>Handling varying speeds/durations</a:t>
            </a:r>
          </a:p>
          <a:p>
            <a:pPr marL="0" indent="0">
              <a:buNone/>
            </a:pPr>
            <a:r>
              <a:rPr lang="en-US" sz="2800" dirty="0"/>
              <a:t>Semantic alignment: </a:t>
            </a:r>
          </a:p>
          <a:p>
            <a:pPr marL="914400" lvl="1" indent="-457200"/>
            <a:r>
              <a:rPr lang="en-US" sz="2800" dirty="0"/>
              <a:t>Connecting abstract concepts across modalities</a:t>
            </a:r>
          </a:p>
          <a:p>
            <a:pPr marL="914400" lvl="1" indent="-457200"/>
            <a:r>
              <a:rPr lang="en-US" sz="2800" dirty="0"/>
              <a:t>Dealing with ambiguous relationships</a:t>
            </a:r>
          </a:p>
          <a:p>
            <a:pPr marL="914400" lvl="1" indent="-457200"/>
            <a:r>
              <a:rPr lang="en-US" sz="2800" dirty="0"/>
              <a:t>Managing cultural/contextual differences</a:t>
            </a:r>
          </a:p>
          <a:p>
            <a:pPr marL="0" indent="0">
              <a:buNone/>
            </a:pPr>
            <a:r>
              <a:rPr lang="en-US" sz="2800" dirty="0"/>
              <a:t>Spatial alignment: </a:t>
            </a:r>
          </a:p>
          <a:p>
            <a:pPr marL="914400" lvl="1" indent="-457200"/>
            <a:r>
              <a:rPr lang="en-US" sz="2800" dirty="0"/>
              <a:t>Object references across image and text</a:t>
            </a:r>
          </a:p>
          <a:p>
            <a:pPr marL="914400" lvl="1" indent="-457200"/>
            <a:r>
              <a:rPr lang="en-US" sz="2800" dirty="0"/>
              <a:t>Mapping 3D scenes to 2D descriptions</a:t>
            </a:r>
          </a:p>
          <a:p>
            <a:pPr marL="914400" lvl="1" indent="-457200"/>
            <a:r>
              <a:rPr lang="en-US" sz="2800" dirty="0"/>
              <a:t>Coordinating multiple viewpoints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A047A9-DAC8-26D6-B112-F97D3501E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24321" r="5093" b="2839"/>
          <a:stretch/>
        </p:blipFill>
        <p:spPr bwMode="auto">
          <a:xfrm>
            <a:off x="10602686" y="6215742"/>
            <a:ext cx="6605817" cy="32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8054220-8653-F7EB-D7C7-A1458C5A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3" y="1975758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6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58760909-1410-9D5B-0AF4-B306E55C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FA649B36-05FC-4DB0-9945-A13701D64E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0" dirty="0">
                <a:effectLst/>
                <a:latin typeface="+mn-lt"/>
              </a:rPr>
              <a:t>Historical Approaches</a:t>
            </a:r>
            <a:endParaRPr lang="en-US" sz="4800" b="0" i="0" u="none" strike="noStrike" dirty="0"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1F656-587C-E065-94F0-1E46DE0DEB0A}"/>
              </a:ext>
            </a:extLst>
          </p:cNvPr>
          <p:cNvSpPr txBox="1"/>
          <p:nvPr/>
        </p:nvSpPr>
        <p:spPr>
          <a:xfrm>
            <a:off x="1257300" y="45282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Previous attempts to build multimodal models</a:t>
            </a:r>
          </a:p>
        </p:txBody>
      </p:sp>
    </p:spTree>
    <p:extLst>
      <p:ext uri="{BB962C8B-B14F-4D97-AF65-F5344CB8AC3E}">
        <p14:creationId xmlns:p14="http://schemas.microsoft.com/office/powerpoint/2010/main" val="173542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2EEE3-7CCB-6FD9-503E-74A6E1AD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599E1D-BE67-E100-63EB-C343D8517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321" y="910940"/>
            <a:ext cx="5220429" cy="4915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17C8C-662A-0E9E-2EB7-287136D0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Early deep learning approaches to multimodal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FD648-FBD3-2112-914C-076D8F960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043241"/>
            <a:ext cx="7846789" cy="620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CNN + LSTM Approaches</a:t>
            </a:r>
          </a:p>
          <a:p>
            <a:r>
              <a:rPr lang="en-US" sz="2800" dirty="0"/>
              <a:t>Common architectures: </a:t>
            </a:r>
          </a:p>
          <a:p>
            <a:pPr marL="914400" lvl="1" indent="-457200"/>
            <a:r>
              <a:rPr lang="en-US" sz="2800" dirty="0"/>
              <a:t>CNN for visual features</a:t>
            </a:r>
          </a:p>
          <a:p>
            <a:pPr marL="914400" lvl="1" indent="-457200"/>
            <a:r>
              <a:rPr lang="en-US" sz="2800" dirty="0"/>
              <a:t>LSTM for sequential data (text/audio)</a:t>
            </a:r>
          </a:p>
          <a:p>
            <a:pPr marL="914400" lvl="1" indent="-457200"/>
            <a:r>
              <a:rPr lang="en-US" sz="2800" dirty="0"/>
              <a:t>Early visual-linguistic models (2014-2016)</a:t>
            </a:r>
          </a:p>
          <a:p>
            <a:r>
              <a:rPr lang="en-US" sz="2800" dirty="0"/>
              <a:t>Notable examples: </a:t>
            </a:r>
          </a:p>
          <a:p>
            <a:pPr marL="914400" lvl="1" indent="-457200"/>
            <a:r>
              <a:rPr lang="en-US" sz="2800" dirty="0"/>
              <a:t>Show and Tell (2015): CNN+LSTM for image captioning</a:t>
            </a:r>
          </a:p>
          <a:p>
            <a:pPr marL="914400" lvl="1" indent="-457200"/>
            <a:r>
              <a:rPr lang="en-US" sz="2800" dirty="0"/>
              <a:t>VQA (2015): CNN features + LSTM for question answering</a:t>
            </a:r>
          </a:p>
          <a:p>
            <a:r>
              <a:rPr lang="en-US" sz="2800" dirty="0"/>
              <a:t>Limitations: </a:t>
            </a:r>
          </a:p>
          <a:p>
            <a:pPr marL="914400" lvl="1" indent="-457200"/>
            <a:r>
              <a:rPr lang="en-US" sz="2800" dirty="0"/>
              <a:t>Sequential bottleneck in LSTMs</a:t>
            </a:r>
          </a:p>
          <a:p>
            <a:pPr marL="914400" lvl="1" indent="-457200"/>
            <a:r>
              <a:rPr lang="en-US" sz="2800" dirty="0"/>
              <a:t>Limited bidirectional interaction</a:t>
            </a:r>
          </a:p>
          <a:p>
            <a:pPr marL="914400" lvl="1" indent="-457200"/>
            <a:r>
              <a:rPr lang="en-US" sz="2800" dirty="0"/>
              <a:t>Fixed visual features from pretrained CNNs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97FA3D-6B7B-A91B-05BA-109CABB83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792" y="5826526"/>
            <a:ext cx="7763958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7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6BEA-695D-8928-D0F0-33C6B1F89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6DAE-5E27-8041-675D-262D8412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Early deep learning approaches to multimodal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C01D-F2C3-4CC4-8545-BC4DD5DDF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7694389" cy="620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Feature-level fusion: </a:t>
            </a:r>
          </a:p>
          <a:p>
            <a:pPr marL="800100" lvl="1"/>
            <a:r>
              <a:rPr lang="en-US" sz="2800" dirty="0"/>
              <a:t>Simple concatenation of CNN + LSTM features</a:t>
            </a:r>
          </a:p>
          <a:p>
            <a:pPr marL="800100" lvl="1"/>
            <a:r>
              <a:rPr lang="en-US" sz="2800" dirty="0"/>
              <a:t>Element-wise operations (add, multiply)</a:t>
            </a:r>
          </a:p>
          <a:p>
            <a:pPr marL="800100" lvl="1"/>
            <a:r>
              <a:rPr lang="en-US" sz="2800" dirty="0"/>
              <a:t>Basic attention mechanisms</a:t>
            </a:r>
          </a:p>
          <a:p>
            <a:pPr marL="0" indent="0">
              <a:buNone/>
            </a:pPr>
            <a:r>
              <a:rPr lang="en-US" sz="2800" dirty="0"/>
              <a:t>Common architectures: </a:t>
            </a:r>
          </a:p>
          <a:p>
            <a:pPr marL="800100" lvl="1"/>
            <a:r>
              <a:rPr lang="en-US" sz="2800" dirty="0"/>
              <a:t>Two-stream networks</a:t>
            </a:r>
          </a:p>
          <a:p>
            <a:pPr marL="800100" lvl="1"/>
            <a:r>
              <a:rPr lang="en-US" sz="2800" dirty="0"/>
              <a:t>Encoder-decoder with feature injection</a:t>
            </a:r>
          </a:p>
          <a:p>
            <a:pPr marL="800100" lvl="1"/>
            <a:r>
              <a:rPr lang="en-US" sz="2800" dirty="0"/>
              <a:t>Hierarchical fusion networks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A7FB09-46D7-BC18-29DB-85FD8C2FE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27611" r="10349" b="27611"/>
          <a:stretch/>
        </p:blipFill>
        <p:spPr bwMode="auto">
          <a:xfrm>
            <a:off x="8677725" y="1766154"/>
            <a:ext cx="8251372" cy="40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91B0C89-2487-3EC5-09B7-17123684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5947957"/>
            <a:ext cx="7022647" cy="39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1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05EBB-A74D-8359-B2A1-E8E8B4E3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691D-6CDA-99ED-428C-558429E0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Early deep learning approaches to multimodal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2EED0-735E-0052-6CF6-52B4F9964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Design patterns: </a:t>
            </a:r>
          </a:p>
          <a:p>
            <a:pPr marL="914400" lvl="1" indent="-457200"/>
            <a:r>
              <a:rPr lang="en-US" sz="2800" dirty="0"/>
              <a:t>Mostly pipeline approaches</a:t>
            </a:r>
          </a:p>
          <a:p>
            <a:pPr marL="914400" lvl="1" indent="-457200"/>
            <a:r>
              <a:rPr lang="en-US" sz="2800" dirty="0"/>
              <a:t>Limited end-to-end training</a:t>
            </a:r>
          </a:p>
          <a:p>
            <a:pPr marL="914400" lvl="1" indent="-457200"/>
            <a:r>
              <a:rPr lang="en-US" sz="2800" dirty="0"/>
              <a:t>Heavy reliance on pretraining</a:t>
            </a:r>
          </a:p>
          <a:p>
            <a:pPr marL="914400" lvl="1" indent="-457200"/>
            <a:r>
              <a:rPr lang="en-US" sz="2800" dirty="0"/>
              <a:t>Modality-specific architectures first</a:t>
            </a:r>
          </a:p>
          <a:p>
            <a:pPr marL="914400" lvl="1" indent="-457200"/>
            <a:endParaRPr lang="en-US" sz="2800" dirty="0"/>
          </a:p>
          <a:p>
            <a:pPr marL="0" indent="0">
              <a:buNone/>
            </a:pPr>
            <a:r>
              <a:rPr lang="en-US" sz="2800" dirty="0"/>
              <a:t>Technical constraints: </a:t>
            </a:r>
          </a:p>
          <a:p>
            <a:pPr marL="914400" lvl="1" indent="-457200"/>
            <a:r>
              <a:rPr lang="en-US" sz="2800" dirty="0"/>
              <a:t>GPU memory limitations</a:t>
            </a:r>
          </a:p>
          <a:p>
            <a:pPr marL="914400" lvl="1" indent="-457200"/>
            <a:r>
              <a:rPr lang="en-US" sz="2800" dirty="0"/>
              <a:t>Computational bottlenecks</a:t>
            </a:r>
          </a:p>
          <a:p>
            <a:pPr marL="914400" lvl="1" indent="-457200"/>
            <a:r>
              <a:rPr lang="en-US" sz="2800" dirty="0"/>
              <a:t>Training instability</a:t>
            </a:r>
          </a:p>
          <a:p>
            <a:pPr marL="914400" lvl="1" indent="-457200"/>
            <a:r>
              <a:rPr lang="en-US" sz="2800" dirty="0"/>
              <a:t>Limited cross-modal interaction</a:t>
            </a:r>
          </a:p>
          <a:p>
            <a:endParaRPr lang="en-US" dirty="0"/>
          </a:p>
        </p:txBody>
      </p:sp>
      <p:pic>
        <p:nvPicPr>
          <p:cNvPr id="6146" name="Picture 2" descr="Should We Abandon LSTM for CNN?. Introduction | by Geoffrey So | AI/ML at  Symantec | Medium">
            <a:extLst>
              <a:ext uri="{FF2B5EF4-FFF2-40B4-BE49-F238E27FC236}">
                <a16:creationId xmlns:a16="http://schemas.microsoft.com/office/drawing/2014/main" id="{4BE752B3-7F9C-47E9-0473-C4060D8E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096" y="6438296"/>
            <a:ext cx="7808660" cy="2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C7F81FE-BD0B-F82A-A0D1-E8B6FC2E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57634" b="15529"/>
          <a:stretch/>
        </p:blipFill>
        <p:spPr bwMode="auto">
          <a:xfrm>
            <a:off x="10907486" y="2439715"/>
            <a:ext cx="3547722" cy="35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2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D01872A9-0B3D-EF19-60D8-E1BA10F65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C19BA417-E003-0943-BE98-63A4FE248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dirty="0">
                <a:effectLst/>
                <a:latin typeface="+mn-lt"/>
              </a:rPr>
              <a:t>Modern Foundations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3E44D-E731-6FD5-5182-035520E4683C}"/>
              </a:ext>
            </a:extLst>
          </p:cNvPr>
          <p:cNvSpPr txBox="1"/>
          <p:nvPr/>
        </p:nvSpPr>
        <p:spPr>
          <a:xfrm>
            <a:off x="1257300" y="4528251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Utilizing attention and modern AI tools to enable Multimodal Models</a:t>
            </a:r>
          </a:p>
        </p:txBody>
      </p:sp>
    </p:spTree>
    <p:extLst>
      <p:ext uri="{BB962C8B-B14F-4D97-AF65-F5344CB8AC3E}">
        <p14:creationId xmlns:p14="http://schemas.microsoft.com/office/powerpoint/2010/main" val="404740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F178-3F1D-4E17-018D-47AC3CC75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75D0-526E-F0D8-6919-09020D31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Modern Text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BB24F-2D67-6AB2-3550-3493656FF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7988303" cy="620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Text Tokenization</a:t>
            </a:r>
          </a:p>
          <a:p>
            <a:pPr marL="800100" lvl="1"/>
            <a:r>
              <a:rPr lang="en-US" sz="2800" dirty="0" err="1"/>
              <a:t>Subword</a:t>
            </a:r>
            <a:r>
              <a:rPr lang="en-US" sz="2800" dirty="0"/>
              <a:t> tokenization (BPE, </a:t>
            </a:r>
            <a:r>
              <a:rPr lang="en-US" sz="2800" dirty="0" err="1"/>
              <a:t>WordPiece</a:t>
            </a:r>
            <a:r>
              <a:rPr lang="en-US" sz="2800" dirty="0"/>
              <a:t>, </a:t>
            </a:r>
            <a:r>
              <a:rPr lang="en-US" sz="2800" dirty="0" err="1"/>
              <a:t>SentencePiece</a:t>
            </a:r>
            <a:r>
              <a:rPr lang="en-US" sz="2800" dirty="0"/>
              <a:t>)</a:t>
            </a:r>
          </a:p>
          <a:p>
            <a:pPr marL="800100" lvl="1"/>
            <a:r>
              <a:rPr lang="en-US" sz="2800" dirty="0"/>
              <a:t>Character-level vs </a:t>
            </a:r>
            <a:r>
              <a:rPr lang="en-US" sz="2800" dirty="0" err="1"/>
              <a:t>subword</a:t>
            </a:r>
            <a:r>
              <a:rPr lang="en-US" sz="2800" dirty="0"/>
              <a:t> vs word-level tradeoffs</a:t>
            </a:r>
          </a:p>
          <a:p>
            <a:pPr marL="800100" lvl="1"/>
            <a:r>
              <a:rPr lang="en-US" sz="2800" dirty="0"/>
              <a:t>Specialized tokenizers for code/formulas</a:t>
            </a:r>
          </a:p>
          <a:p>
            <a:pPr marL="0" indent="0">
              <a:buNone/>
            </a:pPr>
            <a:r>
              <a:rPr lang="en-US" sz="2800" dirty="0"/>
              <a:t>Implementation considerations: </a:t>
            </a:r>
          </a:p>
          <a:p>
            <a:pPr marL="800100" lvl="1"/>
            <a:r>
              <a:rPr lang="en-US" sz="2800" dirty="0"/>
              <a:t>Vocabulary size optimization</a:t>
            </a:r>
          </a:p>
          <a:p>
            <a:pPr marL="800100" lvl="1"/>
            <a:r>
              <a:rPr lang="en-US" sz="2800" dirty="0"/>
              <a:t>Special token handling ([CLS], [SEP], [MASK])</a:t>
            </a:r>
          </a:p>
          <a:p>
            <a:pPr marL="800100" lvl="1"/>
            <a:r>
              <a:rPr lang="en-US" sz="2800" dirty="0"/>
              <a:t>Length standardization/truncation</a:t>
            </a:r>
          </a:p>
          <a:p>
            <a:pPr marL="800100" lvl="1"/>
            <a:r>
              <a:rPr lang="en-US" sz="2800" dirty="0"/>
              <a:t>Language-specific considerations</a:t>
            </a:r>
          </a:p>
          <a:p>
            <a:pPr marL="800100" lvl="1"/>
            <a:r>
              <a:rPr lang="en-US" sz="2800" dirty="0"/>
              <a:t>Handling of emojis/special characters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50572-2FFB-2AC3-1311-D41790263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251" y="1846276"/>
            <a:ext cx="8773749" cy="3067478"/>
          </a:xfrm>
          <a:prstGeom prst="rect">
            <a:avLst/>
          </a:prstGeom>
        </p:spPr>
      </p:pic>
      <p:pic>
        <p:nvPicPr>
          <p:cNvPr id="7170" name="Picture 2" descr="Using BERT with Pytorch. In this post I assume you are aware of… | by Noa  Lubin | Medium">
            <a:extLst>
              <a:ext uri="{FF2B5EF4-FFF2-40B4-BE49-F238E27FC236}">
                <a16:creationId xmlns:a16="http://schemas.microsoft.com/office/drawing/2014/main" id="{D090B322-2E32-2CC7-EC3B-FC509EEF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42" y="6215743"/>
            <a:ext cx="8258933" cy="27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6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F924A-FA83-2669-E0A9-D0DA1996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6CB8-ADCE-2EE8-FAB2-7004A9E4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Modern Image Modeling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CE7E-777B-562F-1381-D1B4CAF19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7792360" cy="620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Standard pipeline: </a:t>
            </a:r>
          </a:p>
          <a:p>
            <a:pPr marL="800100" lvl="1"/>
            <a:r>
              <a:rPr lang="en-US" sz="2800" dirty="0"/>
              <a:t>Resizing/cropping strategies (224x224, 384x384, 512x512)</a:t>
            </a:r>
          </a:p>
          <a:p>
            <a:pPr marL="800100" lvl="1"/>
            <a:r>
              <a:rPr lang="en-US" sz="2800" dirty="0"/>
              <a:t>Normalization (ImageNet stats commonly used)</a:t>
            </a:r>
          </a:p>
          <a:p>
            <a:pPr marL="800100" lvl="1"/>
            <a:r>
              <a:rPr lang="en-US" sz="2800" dirty="0"/>
              <a:t>Patch extraction (16x16 or 32x32 patches)</a:t>
            </a:r>
          </a:p>
          <a:p>
            <a:pPr marL="800100" lvl="1"/>
            <a:r>
              <a:rPr lang="en-US" sz="2800" dirty="0"/>
              <a:t>Positional embeddings</a:t>
            </a:r>
          </a:p>
          <a:p>
            <a:pPr marL="0" indent="0">
              <a:buNone/>
            </a:pPr>
            <a:r>
              <a:rPr lang="en-US" sz="2800" dirty="0"/>
              <a:t>Advanced techniques: </a:t>
            </a:r>
          </a:p>
          <a:p>
            <a:pPr marL="800100" lvl="1"/>
            <a:r>
              <a:rPr lang="en-US" sz="2800" dirty="0"/>
              <a:t>Random augmentations during training</a:t>
            </a:r>
          </a:p>
          <a:p>
            <a:pPr marL="800100" lvl="1"/>
            <a:r>
              <a:rPr lang="en-US" sz="2800" dirty="0"/>
              <a:t>Color jittering/normalization</a:t>
            </a:r>
          </a:p>
          <a:p>
            <a:pPr marL="800100" lvl="1"/>
            <a:r>
              <a:rPr lang="en-US" sz="2800" dirty="0"/>
              <a:t>Aspect ratio handling</a:t>
            </a:r>
          </a:p>
          <a:p>
            <a:pPr marL="800100" lvl="1"/>
            <a:r>
              <a:rPr lang="en-US" sz="2800" dirty="0"/>
              <a:t>Resolution adaptation</a:t>
            </a:r>
          </a:p>
          <a:p>
            <a:pPr marL="800100" lvl="1"/>
            <a:r>
              <a:rPr lang="en-US" sz="2800" dirty="0"/>
              <a:t>Region feature extraction</a:t>
            </a:r>
          </a:p>
        </p:txBody>
      </p:sp>
      <p:pic>
        <p:nvPicPr>
          <p:cNvPr id="8194" name="Picture 2" descr="Comparing Different Automatic Image Augmentation Methods in PyTorch">
            <a:extLst>
              <a:ext uri="{FF2B5EF4-FFF2-40B4-BE49-F238E27FC236}">
                <a16:creationId xmlns:a16="http://schemas.microsoft.com/office/drawing/2014/main" id="{CE017C99-EFC2-C766-3A05-E8A44E91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550" y="1758043"/>
            <a:ext cx="5991381" cy="39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E98808E-AA01-EE4A-90E7-67E5350C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603" y="6052458"/>
            <a:ext cx="7730787" cy="26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9B530-90B5-08E7-A311-6C631C431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38550-C6EE-643E-C74F-944A9414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142" y="450253"/>
            <a:ext cx="7434943" cy="719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99771A-8BBA-5685-6075-148E806D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Modern Audio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F505C-43B6-7D29-EF66-CFD9E0D30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057400"/>
            <a:ext cx="15773400" cy="7424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Spectrogram generation: </a:t>
            </a:r>
          </a:p>
          <a:p>
            <a:pPr marL="800100" lvl="1"/>
            <a:r>
              <a:rPr lang="en-US" sz="2800" dirty="0"/>
              <a:t>Short-time Fourier transform (STFT)</a:t>
            </a:r>
          </a:p>
          <a:p>
            <a:pPr marL="800100" lvl="1"/>
            <a:r>
              <a:rPr lang="en-US" sz="2800" dirty="0"/>
              <a:t>Mel-scale conversion</a:t>
            </a:r>
          </a:p>
          <a:p>
            <a:pPr marL="800100" lvl="1"/>
            <a:r>
              <a:rPr lang="en-US" sz="2800" dirty="0"/>
              <a:t>Log-scale transformation</a:t>
            </a:r>
          </a:p>
          <a:p>
            <a:pPr marL="0" indent="0">
              <a:buNone/>
            </a:pPr>
            <a:r>
              <a:rPr lang="en-US" sz="2800" dirty="0"/>
              <a:t>Key parameters: </a:t>
            </a:r>
          </a:p>
          <a:p>
            <a:pPr marL="800100" lvl="1"/>
            <a:r>
              <a:rPr lang="en-US" sz="2800" dirty="0"/>
              <a:t>Window size/overlap</a:t>
            </a:r>
          </a:p>
          <a:p>
            <a:pPr marL="800100" lvl="1"/>
            <a:r>
              <a:rPr lang="en-US" sz="2800" dirty="0"/>
              <a:t>Number of </a:t>
            </a:r>
            <a:r>
              <a:rPr lang="en-US" sz="2800" dirty="0" err="1"/>
              <a:t>mel</a:t>
            </a:r>
            <a:r>
              <a:rPr lang="en-US" sz="2800" dirty="0"/>
              <a:t> bands</a:t>
            </a:r>
          </a:p>
          <a:p>
            <a:pPr marL="800100" lvl="1"/>
            <a:r>
              <a:rPr lang="en-US" sz="2800" dirty="0"/>
              <a:t>Frequency range</a:t>
            </a:r>
          </a:p>
          <a:p>
            <a:pPr marL="800100" lvl="1"/>
            <a:r>
              <a:rPr lang="en-US" sz="2800" dirty="0"/>
              <a:t>Sample rate considerations</a:t>
            </a:r>
          </a:p>
          <a:p>
            <a:pPr marL="0" indent="0">
              <a:buNone/>
            </a:pPr>
            <a:r>
              <a:rPr lang="en-US" sz="2800" dirty="0"/>
              <a:t>Additional processing: </a:t>
            </a:r>
          </a:p>
          <a:p>
            <a:pPr marL="800100" lvl="1"/>
            <a:r>
              <a:rPr lang="en-US" sz="2800" dirty="0"/>
              <a:t>Normalization strategies</a:t>
            </a:r>
          </a:p>
          <a:p>
            <a:pPr marL="800100" lvl="1"/>
            <a:r>
              <a:rPr lang="en-US" sz="2800" dirty="0"/>
              <a:t>Time-frequency masking</a:t>
            </a:r>
          </a:p>
          <a:p>
            <a:pPr marL="800100" lvl="1"/>
            <a:r>
              <a:rPr lang="en-US" sz="2800" dirty="0"/>
              <a:t>Phase information handling</a:t>
            </a:r>
          </a:p>
          <a:p>
            <a:pPr marL="800100" lvl="1"/>
            <a:r>
              <a:rPr lang="en-US" sz="2800" dirty="0"/>
              <a:t>Feature stacking/splicing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CFDE435-DB37-7617-0AF2-14CFA2F7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42" y="6254144"/>
            <a:ext cx="5217773" cy="34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30CEA-DA20-449D-70C0-40AF03CBA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0EE8-37D7-09CF-D707-F9DDF2A0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Modern Training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19533-589F-2417-4E6B-DDDFBAE68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8903" y="2033093"/>
            <a:ext cx="7637613" cy="67007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Training multimodal models involves careful consideration for the losses relative to each mode’s input/output relationship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Per modality: </a:t>
            </a:r>
          </a:p>
          <a:p>
            <a:pPr marL="800100" lvl="1"/>
            <a:r>
              <a:rPr lang="en-US" sz="2800" dirty="0"/>
              <a:t>MSE for continuous features</a:t>
            </a:r>
          </a:p>
          <a:p>
            <a:pPr marL="800100" lvl="1"/>
            <a:r>
              <a:rPr lang="en-US" sz="2800" dirty="0"/>
              <a:t>L1 for sparse signals</a:t>
            </a:r>
          </a:p>
          <a:p>
            <a:pPr marL="800100" lvl="1"/>
            <a:r>
              <a:rPr lang="en-US" sz="2800" dirty="0"/>
              <a:t>Perceptual losses for images</a:t>
            </a:r>
          </a:p>
          <a:p>
            <a:pPr marL="800100" lvl="1"/>
            <a:r>
              <a:rPr lang="en-US" sz="2800" dirty="0"/>
              <a:t>Spectral losses for audio</a:t>
            </a:r>
          </a:p>
          <a:p>
            <a:pPr marL="0" indent="0">
              <a:buNone/>
            </a:pPr>
            <a:r>
              <a:rPr lang="en-US" sz="2800" dirty="0"/>
              <a:t>Cross-modal: </a:t>
            </a:r>
          </a:p>
          <a:p>
            <a:pPr marL="800100" lvl="1"/>
            <a:r>
              <a:rPr lang="en-US" sz="2800" dirty="0"/>
              <a:t>Cycle consistency losses</a:t>
            </a:r>
          </a:p>
          <a:p>
            <a:pPr marL="800100" lvl="1"/>
            <a:r>
              <a:rPr lang="en-US" sz="2800" dirty="0"/>
              <a:t>Feature matching losses</a:t>
            </a:r>
          </a:p>
          <a:p>
            <a:pPr marL="800100" lvl="1"/>
            <a:r>
              <a:rPr lang="en-US" sz="2800" dirty="0"/>
              <a:t>Style-content separation</a:t>
            </a:r>
          </a:p>
          <a:p>
            <a:pPr marL="800100" lvl="1"/>
            <a:r>
              <a:rPr lang="en-US" sz="2800" dirty="0"/>
              <a:t>Domain adaptation losses</a:t>
            </a:r>
          </a:p>
        </p:txBody>
      </p:sp>
      <p:pic>
        <p:nvPicPr>
          <p:cNvPr id="5122" name="Picture 2" descr="Log magnitude spectrogram of a target sound, a prediction from a model, and their squared difference.">
            <a:extLst>
              <a:ext uri="{FF2B5EF4-FFF2-40B4-BE49-F238E27FC236}">
                <a16:creationId xmlns:a16="http://schemas.microsoft.com/office/drawing/2014/main" id="{1F67D881-DA0F-2004-08B4-448E1812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03" y="2197373"/>
            <a:ext cx="9089717" cy="265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A9292D9-7214-5ECE-4FF2-D1C34FD0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487" y="5348623"/>
            <a:ext cx="5555022" cy="33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2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1">
            <a:extLst>
              <a:ext uri="{FF2B5EF4-FFF2-40B4-BE49-F238E27FC236}">
                <a16:creationId xmlns:a16="http://schemas.microsoft.com/office/drawing/2014/main" id="{9A27CA3A-0360-E591-A282-F769734FEFAC}"/>
              </a:ext>
            </a:extLst>
          </p:cNvPr>
          <p:cNvSpPr txBox="1">
            <a:spLocks/>
          </p:cNvSpPr>
          <p:nvPr/>
        </p:nvSpPr>
        <p:spPr bwMode="auto">
          <a:xfrm>
            <a:off x="853440" y="4774469"/>
            <a:ext cx="16581120" cy="7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3464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032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31066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8823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931117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274003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1689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959775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kern="0" dirty="0">
                <a:solidFill>
                  <a:schemeClr val="bg1"/>
                </a:solidFill>
              </a:rPr>
              <a:t>The NVIDIA Deep Learning Institute Generative AI Teaching Kit is licensed by NVIDIA and Dartmouth College under the</a:t>
            </a:r>
          </a:p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2000" u="sng" dirty="0" err="1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C100F-0696-2CAC-C3FC-6B37B135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18" y="2464241"/>
            <a:ext cx="3851564" cy="13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085D8BA9-76EE-90F8-105B-75A5EB3C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F70D5ACD-B80B-ACC0-69FF-911B658923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0" dirty="0">
                <a:effectLst/>
                <a:latin typeface="+mn-lt"/>
              </a:rPr>
              <a:t>Audio and Text Modality - Whisper</a:t>
            </a:r>
            <a:endParaRPr lang="en-US" sz="4800" b="0" i="0" u="none" strike="noStrike" dirty="0"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02AD9-FFCB-83FE-6788-454D6E26D9CA}"/>
              </a:ext>
            </a:extLst>
          </p:cNvPr>
          <p:cNvSpPr txBox="1"/>
          <p:nvPr/>
        </p:nvSpPr>
        <p:spPr>
          <a:xfrm>
            <a:off x="1257300" y="45282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Applying Transformers Automatic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68088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6A53-2D1F-0F53-A2F4-E417F8BE7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25EC-77AB-BDD5-A66C-70CB9EE6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Whisper Model – Transforming Transcription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126BD-12D9-596D-8812-8284AE4D4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340500"/>
            <a:ext cx="10531479" cy="7232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2022, OpenAI released the </a:t>
            </a:r>
            <a:r>
              <a:rPr lang="en-US" b="1" dirty="0"/>
              <a:t>Whisper</a:t>
            </a:r>
            <a:r>
              <a:rPr lang="en-US" dirty="0"/>
              <a:t> family of models</a:t>
            </a:r>
          </a:p>
          <a:p>
            <a:pPr marL="0" indent="0">
              <a:buNone/>
            </a:pPr>
            <a:r>
              <a:rPr lang="en-US" dirty="0"/>
              <a:t>Whisper was one of the first multimodal applications of the transformer architecture with the purpose of audio transcription and translation.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Audio Input processing: </a:t>
            </a:r>
          </a:p>
          <a:p>
            <a:pPr marL="800100" lvl="1"/>
            <a:r>
              <a:rPr lang="en-US" sz="2400" dirty="0"/>
              <a:t>Mel spectrograms (80 bands)</a:t>
            </a:r>
          </a:p>
          <a:p>
            <a:pPr marL="800100" lvl="1"/>
            <a:r>
              <a:rPr lang="en-US" sz="2400" dirty="0"/>
              <a:t>30-second context windows</a:t>
            </a:r>
          </a:p>
          <a:p>
            <a:pPr marL="800100" lvl="1"/>
            <a:r>
              <a:rPr lang="en-US" sz="2400" dirty="0"/>
              <a:t>25ms frame length, 10ms stride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Model components: </a:t>
            </a:r>
          </a:p>
          <a:p>
            <a:pPr marL="0" indent="0">
              <a:buNone/>
            </a:pPr>
            <a:r>
              <a:rPr lang="en-US" b="1" dirty="0"/>
              <a:t>Input:</a:t>
            </a:r>
          </a:p>
          <a:p>
            <a:pPr marL="457200" lvl="1" indent="0">
              <a:buNone/>
            </a:pPr>
            <a:r>
              <a:rPr lang="en-US" sz="2400" dirty="0"/>
              <a:t>Convolutional frontend to process the input audio spectrograms</a:t>
            </a:r>
          </a:p>
          <a:p>
            <a:pPr marL="0" indent="-228600">
              <a:buNone/>
            </a:pPr>
            <a:r>
              <a:rPr lang="en-US" b="1" dirty="0"/>
              <a:t>Transformer backbone:</a:t>
            </a:r>
          </a:p>
          <a:p>
            <a:pPr marL="457200" lvl="1" indent="0">
              <a:buNone/>
            </a:pPr>
            <a:r>
              <a:rPr lang="en-US" dirty="0"/>
              <a:t>Encoder: 12-24 transformer layers to encode the audio signal</a:t>
            </a:r>
          </a:p>
          <a:p>
            <a:pPr marL="457200" lvl="1" indent="0">
              <a:buNone/>
            </a:pPr>
            <a:r>
              <a:rPr lang="en-US" dirty="0"/>
              <a:t>Decoder: Causal masking for autoregressive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0C472-591A-ACBD-443A-CF6A9898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228" r="58262"/>
          <a:stretch/>
        </p:blipFill>
        <p:spPr>
          <a:xfrm rot="5400000">
            <a:off x="11189770" y="6155789"/>
            <a:ext cx="3477678" cy="3005136"/>
          </a:xfrm>
          <a:prstGeom prst="rect">
            <a:avLst/>
          </a:prstGeom>
        </p:spPr>
      </p:pic>
      <p:pic>
        <p:nvPicPr>
          <p:cNvPr id="1028" name="Picture 4" descr="An Intuitive Explanation of 'Attention Is All You Need': The Paper That  Revolutionized AI and Created Generative AI like ChatGPT | by Dr. Ernesto  Lee | Medium">
            <a:extLst>
              <a:ext uri="{FF2B5EF4-FFF2-40B4-BE49-F238E27FC236}">
                <a16:creationId xmlns:a16="http://schemas.microsoft.com/office/drawing/2014/main" id="{2593CC86-D243-070F-26B8-C553278FE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3836" b="5768"/>
          <a:stretch/>
        </p:blipFill>
        <p:spPr bwMode="auto">
          <a:xfrm>
            <a:off x="14667448" y="2197374"/>
            <a:ext cx="3477678" cy="49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B64B2AB-863C-B723-D120-D3D257B6FAE0}"/>
              </a:ext>
            </a:extLst>
          </p:cNvPr>
          <p:cNvCxnSpPr>
            <a:stCxn id="5" idx="0"/>
            <a:endCxn id="1028" idx="2"/>
          </p:cNvCxnSpPr>
          <p:nvPr/>
        </p:nvCxnSpPr>
        <p:spPr>
          <a:xfrm flipV="1">
            <a:off x="14431177" y="7129464"/>
            <a:ext cx="1975110" cy="528893"/>
          </a:xfrm>
          <a:prstGeom prst="bentConnector2">
            <a:avLst/>
          </a:prstGeom>
          <a:ln w="3810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1F16B9-ED21-7D3E-AE04-A2852092B4D7}"/>
              </a:ext>
            </a:extLst>
          </p:cNvPr>
          <p:cNvSpPr txBox="1"/>
          <p:nvPr/>
        </p:nvSpPr>
        <p:spPr>
          <a:xfrm>
            <a:off x="14300587" y="8535705"/>
            <a:ext cx="3844539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Audio signal processing as input to encode-decoder transformer</a:t>
            </a:r>
          </a:p>
        </p:txBody>
      </p:sp>
    </p:spTree>
    <p:extLst>
      <p:ext uri="{BB962C8B-B14F-4D97-AF65-F5344CB8AC3E}">
        <p14:creationId xmlns:p14="http://schemas.microsoft.com/office/powerpoint/2010/main" val="282058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0A01-2B6A-823E-8D18-CDF3207D6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413E-E932-5CE1-F206-458D4C6E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Whisper Model – Transforming Transcription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E29C7-4454-261C-E81B-14E9F3C48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6"/>
            <a:ext cx="9766306" cy="7351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Whisper Model Design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Convolutional frontend  </a:t>
            </a:r>
          </a:p>
          <a:p>
            <a:pPr marL="1257300" lvl="2"/>
            <a:r>
              <a:rPr lang="en-US" sz="2400" dirty="0"/>
              <a:t>Down-sampling and feature extraction</a:t>
            </a:r>
          </a:p>
          <a:p>
            <a:pPr marL="1257300" lvl="2"/>
            <a:r>
              <a:rPr lang="en-US" sz="2400" dirty="0"/>
              <a:t>Local pattern recognition</a:t>
            </a:r>
          </a:p>
          <a:p>
            <a:pPr marL="0" indent="-457200">
              <a:buNone/>
            </a:pPr>
            <a:r>
              <a:rPr lang="en-US" dirty="0"/>
              <a:t>Encoder: </a:t>
            </a:r>
          </a:p>
          <a:p>
            <a:pPr marL="1257300" lvl="2"/>
            <a:r>
              <a:rPr lang="en-US" sz="2400" dirty="0"/>
              <a:t>12-24 transformer blocks (size dependent)</a:t>
            </a:r>
          </a:p>
          <a:p>
            <a:pPr marL="1257300" lvl="2"/>
            <a:r>
              <a:rPr lang="en-US" sz="2400" dirty="0"/>
              <a:t>Multi-head cross-attention</a:t>
            </a:r>
          </a:p>
          <a:p>
            <a:pPr marL="1257300" lvl="2"/>
            <a:r>
              <a:rPr lang="en-US" sz="2400" dirty="0"/>
              <a:t>Layer normalization strategy</a:t>
            </a:r>
          </a:p>
          <a:p>
            <a:pPr marL="0" indent="0">
              <a:buNone/>
            </a:pPr>
            <a:r>
              <a:rPr lang="en-US" dirty="0"/>
              <a:t>Decoder: </a:t>
            </a:r>
          </a:p>
          <a:p>
            <a:pPr marL="1257300" lvl="2"/>
            <a:r>
              <a:rPr lang="en-US" sz="2400" dirty="0"/>
              <a:t>Causal masking for autoregressive generation</a:t>
            </a:r>
          </a:p>
          <a:p>
            <a:pPr marL="1257300" lvl="2"/>
            <a:r>
              <a:rPr lang="en-US" sz="2400" dirty="0"/>
              <a:t>Cross-attention to audio features</a:t>
            </a:r>
          </a:p>
          <a:p>
            <a:pPr marL="1257300" lvl="2"/>
            <a:r>
              <a:rPr lang="en-US" sz="2400" dirty="0"/>
              <a:t>Vocabulary of 50k tokens (similar to GPT-3)</a:t>
            </a:r>
          </a:p>
          <a:p>
            <a:pPr marL="1257300" lvl="2"/>
            <a:r>
              <a:rPr lang="en-US" sz="2400" dirty="0"/>
              <a:t>Special tokens for tasks/languages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AE1E9-5837-7434-1EE8-AE32F873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5" y="1537723"/>
            <a:ext cx="8216995" cy="6619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35823-DA5E-370A-4717-5F79C7A9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670" y="7882506"/>
            <a:ext cx="5368939" cy="24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C833B-6D01-D625-F6EE-DC906F0CE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3DD5-0AC2-DD1B-FD08-640B0207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Training Whisper on large data and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E094-EE87-FBCA-037F-DD65CE7DF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4" y="2726266"/>
            <a:ext cx="7965215" cy="7351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Dataset composition</a:t>
            </a:r>
            <a:r>
              <a:rPr lang="en-US" dirty="0"/>
              <a:t>: </a:t>
            </a:r>
          </a:p>
          <a:p>
            <a:pPr marL="800100" lvl="1"/>
            <a:r>
              <a:rPr lang="en-US" sz="2400" dirty="0" err="1"/>
              <a:t>WebText</a:t>
            </a:r>
            <a:r>
              <a:rPr lang="en-US" sz="2400" dirty="0"/>
              <a:t>-like filtering</a:t>
            </a:r>
          </a:p>
          <a:p>
            <a:pPr marL="800100" lvl="1"/>
            <a:r>
              <a:rPr lang="en-US" sz="2400" dirty="0"/>
              <a:t>YouTube, podcasts, audiobooks</a:t>
            </a:r>
          </a:p>
          <a:p>
            <a:pPr marL="800100" lvl="1"/>
            <a:r>
              <a:rPr lang="en-US" sz="2400" b="1" dirty="0"/>
              <a:t>98 languages represented</a:t>
            </a:r>
          </a:p>
          <a:p>
            <a:pPr marL="800100" lvl="1"/>
            <a:r>
              <a:rPr lang="en-US" sz="2400" dirty="0"/>
              <a:t>Quality tiering system</a:t>
            </a:r>
          </a:p>
          <a:p>
            <a:pPr marL="0" indent="0">
              <a:buNone/>
            </a:pPr>
            <a:r>
              <a:rPr lang="en-US" b="1" dirty="0"/>
              <a:t>Training methodology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sz="2400" dirty="0"/>
              <a:t>Multi-task setup: </a:t>
            </a:r>
          </a:p>
          <a:p>
            <a:pPr marL="1257300" lvl="2"/>
            <a:r>
              <a:rPr lang="en-US" sz="2400" dirty="0"/>
              <a:t>Speech recognition</a:t>
            </a:r>
          </a:p>
          <a:p>
            <a:pPr marL="1257300" lvl="2"/>
            <a:r>
              <a:rPr lang="en-US" sz="2400" dirty="0"/>
              <a:t>Translation</a:t>
            </a:r>
          </a:p>
          <a:p>
            <a:pPr marL="1257300" lvl="2"/>
            <a:r>
              <a:rPr lang="en-US" sz="2400" dirty="0"/>
              <a:t>Language identification</a:t>
            </a:r>
          </a:p>
          <a:p>
            <a:pPr marL="1257300" lvl="2"/>
            <a:r>
              <a:rPr lang="en-US" sz="2400" dirty="0"/>
              <a:t>Transcription formats (verbatim/clean)</a:t>
            </a:r>
          </a:p>
          <a:p>
            <a:pPr marL="457200" lvl="1" indent="0">
              <a:buNone/>
            </a:pPr>
            <a:r>
              <a:rPr lang="en-US" sz="2400" dirty="0"/>
              <a:t>Data augmentation: </a:t>
            </a:r>
          </a:p>
          <a:p>
            <a:pPr marL="1257300" lvl="2"/>
            <a:r>
              <a:rPr lang="en-US" sz="2400" dirty="0"/>
              <a:t>Speed perturbation</a:t>
            </a:r>
          </a:p>
          <a:p>
            <a:pPr marL="1257300" lvl="2"/>
            <a:r>
              <a:rPr lang="en-US" sz="2400" dirty="0"/>
              <a:t>Background noise addition</a:t>
            </a:r>
          </a:p>
          <a:p>
            <a:pPr marL="1257300" lvl="2"/>
            <a:r>
              <a:rPr lang="en-US" sz="2400" dirty="0"/>
              <a:t>Channel dropping</a:t>
            </a:r>
          </a:p>
          <a:p>
            <a:pPr marL="1257300" lvl="2"/>
            <a:r>
              <a:rPr lang="en-US" sz="2400" dirty="0"/>
              <a:t>Time masking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8E3D0-E17A-4F21-6387-0711062EA790}"/>
              </a:ext>
            </a:extLst>
          </p:cNvPr>
          <p:cNvSpPr txBox="1"/>
          <p:nvPr/>
        </p:nvSpPr>
        <p:spPr>
          <a:xfrm>
            <a:off x="9143999" y="1922769"/>
            <a:ext cx="8886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At 680,000 hours of labeled audio, the Whisper dataset is one of the largest ever created in supervised speech recognition.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6522472-CB1D-613F-7622-A38BEFB0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84" y="2726267"/>
            <a:ext cx="9222516" cy="69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8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8F58-B6C2-6E8F-4E1B-59480966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D6E6-C99E-7EDD-C7AF-A9A130C6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Whisper Performance on Benchmarks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3A1F-C601-8E8D-A7E7-8E2408503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0897863" cy="6326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Speech recognition research typically evaluates and compares systems based on the word error rate (WER) metric.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Benchmark datasets: </a:t>
            </a:r>
          </a:p>
          <a:p>
            <a:pPr marL="800100" lvl="1"/>
            <a:r>
              <a:rPr lang="en-US" sz="2800" dirty="0" err="1"/>
              <a:t>LibriSpeech</a:t>
            </a:r>
            <a:endParaRPr lang="en-US" sz="2800" dirty="0"/>
          </a:p>
          <a:p>
            <a:pPr marL="800100" lvl="1"/>
            <a:r>
              <a:rPr lang="en-US" sz="2800" dirty="0"/>
              <a:t>Common Voice</a:t>
            </a:r>
          </a:p>
          <a:p>
            <a:pPr marL="800100" lvl="1"/>
            <a:r>
              <a:rPr lang="en-US" sz="2800" dirty="0"/>
              <a:t>MUST-C</a:t>
            </a:r>
          </a:p>
          <a:p>
            <a:pPr marL="800100" lvl="1"/>
            <a:r>
              <a:rPr lang="en-US" sz="2800" dirty="0"/>
              <a:t>Fleurs</a:t>
            </a:r>
          </a:p>
          <a:p>
            <a:pPr marL="0" indent="0">
              <a:buNone/>
            </a:pPr>
            <a:r>
              <a:rPr lang="en-US" sz="2800" b="1" dirty="0"/>
              <a:t>Metric categories: </a:t>
            </a:r>
          </a:p>
          <a:p>
            <a:pPr marL="457200" lvl="1" indent="0">
              <a:buNone/>
            </a:pPr>
            <a:r>
              <a:rPr lang="en-US" sz="2800" dirty="0"/>
              <a:t>Transcription accuracy: </a:t>
            </a:r>
          </a:p>
          <a:p>
            <a:pPr marL="1257300" lvl="2"/>
            <a:r>
              <a:rPr lang="en-US" sz="2800" dirty="0"/>
              <a:t>Word Error Rate (WER)</a:t>
            </a:r>
          </a:p>
          <a:p>
            <a:pPr marL="1257300" lvl="2"/>
            <a:r>
              <a:rPr lang="en-US" sz="2800" dirty="0"/>
              <a:t>Character Error Rate (CER)</a:t>
            </a:r>
          </a:p>
          <a:p>
            <a:pPr marL="1257300" lvl="2"/>
            <a:r>
              <a:rPr lang="en-US" sz="2800" dirty="0"/>
              <a:t>Proper noun accuracy</a:t>
            </a:r>
          </a:p>
          <a:p>
            <a:pPr marL="457200" lvl="1" indent="0">
              <a:buNone/>
            </a:pPr>
            <a:r>
              <a:rPr lang="en-US" sz="2800" dirty="0"/>
              <a:t>Translation quality: </a:t>
            </a:r>
          </a:p>
          <a:p>
            <a:pPr marL="1257300" lvl="2"/>
            <a:r>
              <a:rPr lang="en-US" sz="2800" dirty="0"/>
              <a:t>BLEU score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32E40-C2B5-9944-23BF-89E9EFFF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942"/>
          <a:stretch/>
        </p:blipFill>
        <p:spPr>
          <a:xfrm>
            <a:off x="12053560" y="6402864"/>
            <a:ext cx="5824391" cy="3156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7A05C-657A-C2F4-0152-ADD3F17B7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538" y="1578156"/>
            <a:ext cx="5328437" cy="48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7109E-8D58-36EE-C36C-6CFC0BAEE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38B8-2766-01E3-29C1-AB387BA4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Transformers as Ideal Multimodal Backbones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3741B-532F-3C0A-528A-A79D8B749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7772400" cy="620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Architectural Simplicity</a:t>
            </a:r>
          </a:p>
          <a:p>
            <a:r>
              <a:rPr lang="en-US" sz="2800" dirty="0"/>
              <a:t>Demonstrated that a standard transformer architecture could handle non-text data</a:t>
            </a:r>
          </a:p>
          <a:p>
            <a:r>
              <a:rPr lang="en-US" sz="2800" dirty="0"/>
              <a:t>Minimal audio-specific modifications needed</a:t>
            </a:r>
          </a:p>
          <a:p>
            <a:r>
              <a:rPr lang="en-US" sz="2800" dirty="0"/>
              <a:t>Success through scale rather than complex design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Data-Centric Innovation</a:t>
            </a:r>
          </a:p>
          <a:p>
            <a:r>
              <a:rPr lang="en-US" sz="2800" dirty="0"/>
              <a:t>Showed the power of large-scale, diverse, noisy training data</a:t>
            </a:r>
          </a:p>
          <a:p>
            <a:r>
              <a:rPr lang="en-US" sz="2800" dirty="0"/>
              <a:t>680,000 hours of multilingual audio</a:t>
            </a:r>
          </a:p>
          <a:p>
            <a:r>
              <a:rPr lang="en-US" sz="2800" dirty="0"/>
              <a:t>Proved robustness emerges from data diversity, not architectural complexity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4314E-E727-89A4-F7D2-DC658DE1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097" y="1488818"/>
            <a:ext cx="9359903" cy="88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3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74C1B-BB52-4E61-4C7E-3DD3809B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CA0F-563B-3B3B-EB2D-A464FE3E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Transformers as Ideal Multimodal Backbones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88D3-D2AA-9EEF-4291-5CE2C86F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371725"/>
            <a:ext cx="8890000" cy="6555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Cross-Modal Translation</a:t>
            </a:r>
          </a:p>
          <a:p>
            <a:r>
              <a:rPr lang="en-US" dirty="0"/>
              <a:t>Direct speech-to-text translation across 99 languages</a:t>
            </a:r>
          </a:p>
          <a:p>
            <a:r>
              <a:rPr lang="en-US" dirty="0"/>
              <a:t>Bridged the gap between audio and text modalities</a:t>
            </a:r>
          </a:p>
          <a:p>
            <a:r>
              <a:rPr lang="en-US" dirty="0"/>
              <a:t>Demonstrated transformers could learn cross-modal relationships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Foundation for Multimodality</a:t>
            </a:r>
          </a:p>
          <a:p>
            <a:r>
              <a:rPr lang="en-US" dirty="0"/>
              <a:t>Proved transformers could effectively process alternative input formats</a:t>
            </a:r>
          </a:p>
          <a:p>
            <a:r>
              <a:rPr lang="en-US" dirty="0"/>
              <a:t>Suggested a general pattern: adapt input encoding, keep core architecture</a:t>
            </a:r>
          </a:p>
          <a:p>
            <a:r>
              <a:rPr lang="en-US" dirty="0"/>
              <a:t>Hinted at transformer's potential as a universal sequence processor</a:t>
            </a:r>
          </a:p>
        </p:txBody>
      </p:sp>
      <p:pic>
        <p:nvPicPr>
          <p:cNvPr id="3076" name="Picture 4" descr="Self-Attention and impact on Large Language Models ">
            <a:extLst>
              <a:ext uri="{FF2B5EF4-FFF2-40B4-BE49-F238E27FC236}">
                <a16:creationId xmlns:a16="http://schemas.microsoft.com/office/drawing/2014/main" id="{7F889C87-B722-7503-5136-3219BDDCD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5675"/>
          <a:stretch/>
        </p:blipFill>
        <p:spPr bwMode="auto">
          <a:xfrm>
            <a:off x="10729910" y="3311798"/>
            <a:ext cx="7329487" cy="40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5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5444-42A4-211A-6DC6-6428A2207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Introduction to Multimodal </a:t>
            </a:r>
            <a:r>
              <a:rPr lang="en-US" dirty="0"/>
              <a:t>Models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EC8AD-7255-77E7-9DAE-6551E1E4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Wrap 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FB7AC-A843-0C22-6E16-61577CFD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 we introduced the concept of modalities of data and how they can be processed with machine learning </a:t>
            </a:r>
          </a:p>
          <a:p>
            <a:r>
              <a:rPr lang="en-US" dirty="0"/>
              <a:t>The value of multimodal models arises when comparing the ability of monomodal with how humans process various data streams</a:t>
            </a:r>
          </a:p>
          <a:p>
            <a:r>
              <a:rPr lang="en-US" dirty="0"/>
              <a:t>We discussed some of the older approaches to combine modes of data in deep learning with feature fusion </a:t>
            </a:r>
          </a:p>
          <a:p>
            <a:r>
              <a:rPr lang="en-US" dirty="0"/>
              <a:t>The Whisper model family of speech-to-text analysis was introduced as one of the first applications of the transformer architecture </a:t>
            </a:r>
          </a:p>
          <a:p>
            <a:r>
              <a:rPr lang="en-US" dirty="0"/>
              <a:t>Attention and the transformer approach was discussed as a general framework to combine modal features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FDED5-4CCB-45DC-8858-7755190D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901" y="2542482"/>
            <a:ext cx="6107836" cy="4920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CAAB70-9016-5AEC-261E-419D5333D2E0}"/>
              </a:ext>
            </a:extLst>
          </p:cNvPr>
          <p:cNvSpPr txBox="1"/>
          <p:nvPr/>
        </p:nvSpPr>
        <p:spPr>
          <a:xfrm>
            <a:off x="1303867" y="8866211"/>
            <a:ext cx="12169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In the next class we will explore this transformer approach with other modalities</a:t>
            </a:r>
          </a:p>
        </p:txBody>
      </p:sp>
    </p:spTree>
    <p:extLst>
      <p:ext uri="{BB962C8B-B14F-4D97-AF65-F5344CB8AC3E}">
        <p14:creationId xmlns:p14="http://schemas.microsoft.com/office/powerpoint/2010/main" val="231433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D30A7-40B0-09D5-F187-D539933E2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44A511C-E7A8-850B-398A-5C8AD282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A6F350-7945-9FBA-9E74-44129F003097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1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This lecture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sz="quarter" idx="10"/>
          </p:nvPr>
        </p:nvSpPr>
        <p:spPr>
          <a:xfrm>
            <a:off x="1155697" y="2726266"/>
            <a:ext cx="15773400" cy="6836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r>
              <a:rPr lang="en-US" sz="2800" b="0" dirty="0">
                <a:effectLst/>
                <a:latin typeface="+mn-lt"/>
              </a:rPr>
              <a:t>Introduction to Modalities </a:t>
            </a:r>
          </a:p>
          <a:p>
            <a:r>
              <a:rPr lang="en-US" sz="2800" b="0" dirty="0">
                <a:effectLst/>
                <a:latin typeface="+mn-lt"/>
              </a:rPr>
              <a:t>Historical Approaches</a:t>
            </a:r>
          </a:p>
          <a:p>
            <a:r>
              <a:rPr lang="en-US" sz="2800" b="0" dirty="0">
                <a:effectLst/>
                <a:latin typeface="+mn-lt"/>
              </a:rPr>
              <a:t>Multimodalities in GenAI</a:t>
            </a:r>
          </a:p>
          <a:p>
            <a:r>
              <a:rPr lang="en-US" sz="2800" b="0" dirty="0">
                <a:effectLst/>
                <a:latin typeface="+mn-lt"/>
              </a:rPr>
              <a:t>Whisper: </a:t>
            </a:r>
            <a:r>
              <a:rPr lang="en-US" sz="2800" dirty="0">
                <a:latin typeface="+mn-lt"/>
              </a:rPr>
              <a:t>Combining </a:t>
            </a:r>
            <a:r>
              <a:rPr lang="en-US" sz="2800" b="0" dirty="0">
                <a:effectLst/>
                <a:latin typeface="+mn-lt"/>
              </a:rPr>
              <a:t>Audio and Text with Transformers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dirty="0">
                <a:effectLst/>
                <a:latin typeface="+mn-lt"/>
              </a:rPr>
              <a:t>Introduction to Modalities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EE57F-4D9E-CF84-2D70-744101F12037}"/>
              </a:ext>
            </a:extLst>
          </p:cNvPr>
          <p:cNvSpPr txBox="1"/>
          <p:nvPr/>
        </p:nvSpPr>
        <p:spPr>
          <a:xfrm>
            <a:off x="1257300" y="45282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Listen, Read, Speak, Watch </a:t>
            </a:r>
          </a:p>
        </p:txBody>
      </p:sp>
    </p:spTree>
    <p:extLst>
      <p:ext uri="{BB962C8B-B14F-4D97-AF65-F5344CB8AC3E}">
        <p14:creationId xmlns:p14="http://schemas.microsoft.com/office/powerpoint/2010/main" val="379577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21CD-799F-996D-F152-A42E6752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Data Modalities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4E768-F9FE-F2AF-41F2-402FB4E8A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737152"/>
            <a:ext cx="14149617" cy="620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Modalities are different forms of information or sensory inputs that can be processed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Common modalities include: </a:t>
            </a:r>
          </a:p>
          <a:p>
            <a:pPr marL="800100" lvl="1"/>
            <a:r>
              <a:rPr lang="en-US" sz="2800" dirty="0"/>
              <a:t>Visual (images, video, diagrams)</a:t>
            </a:r>
          </a:p>
          <a:p>
            <a:pPr marL="800100" lvl="1"/>
            <a:r>
              <a:rPr lang="en-US" sz="2800" dirty="0"/>
              <a:t>Audio (speech, music, environmental sounds)</a:t>
            </a:r>
          </a:p>
          <a:p>
            <a:pPr marL="800100" lvl="1"/>
            <a:r>
              <a:rPr lang="en-US" sz="2800" dirty="0"/>
              <a:t>Text/Language</a:t>
            </a:r>
          </a:p>
          <a:p>
            <a:pPr marL="800100" lvl="1"/>
            <a:r>
              <a:rPr lang="en-US" sz="2800" dirty="0"/>
              <a:t>Numerical/Structured data</a:t>
            </a:r>
          </a:p>
          <a:p>
            <a:pPr marL="800100" lvl="1"/>
            <a:r>
              <a:rPr lang="en-US" sz="2800" dirty="0"/>
              <a:t>Time series</a:t>
            </a:r>
          </a:p>
          <a:p>
            <a:pPr marL="800100" lvl="1"/>
            <a:r>
              <a:rPr lang="en-US" sz="2800" dirty="0"/>
              <a:t>Tactile/haptic feedback</a:t>
            </a:r>
          </a:p>
          <a:p>
            <a:pPr marL="800100" lvl="1"/>
            <a:r>
              <a:rPr lang="en-US" sz="2800" dirty="0"/>
              <a:t>Spatial/geometric information</a:t>
            </a:r>
          </a:p>
        </p:txBody>
      </p:sp>
      <p:pic>
        <p:nvPicPr>
          <p:cNvPr id="5" name="Graphic 4" descr="Film strip outline">
            <a:extLst>
              <a:ext uri="{FF2B5EF4-FFF2-40B4-BE49-F238E27FC236}">
                <a16:creationId xmlns:a16="http://schemas.microsoft.com/office/drawing/2014/main" id="{24149C94-EC37-F415-A7C7-E74EFFE5C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43" y="3416325"/>
            <a:ext cx="1548064" cy="1548064"/>
          </a:xfrm>
          <a:prstGeom prst="rect">
            <a:avLst/>
          </a:prstGeom>
        </p:spPr>
      </p:pic>
      <p:pic>
        <p:nvPicPr>
          <p:cNvPr id="8" name="Graphic 7" descr="Topography Map with solid fill">
            <a:extLst>
              <a:ext uri="{FF2B5EF4-FFF2-40B4-BE49-F238E27FC236}">
                <a16:creationId xmlns:a16="http://schemas.microsoft.com/office/drawing/2014/main" id="{03D094B8-6C75-F627-2448-C2BB864B3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8371" y="6096643"/>
            <a:ext cx="1429714" cy="1429714"/>
          </a:xfrm>
          <a:prstGeom prst="rect">
            <a:avLst/>
          </a:prstGeom>
        </p:spPr>
      </p:pic>
      <p:pic>
        <p:nvPicPr>
          <p:cNvPr id="10" name="Graphic 9" descr="Satellite with solid fill">
            <a:extLst>
              <a:ext uri="{FF2B5EF4-FFF2-40B4-BE49-F238E27FC236}">
                <a16:creationId xmlns:a16="http://schemas.microsoft.com/office/drawing/2014/main" id="{9CB527D7-A69D-6105-AD02-5C67C9FD4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61368" y="5639443"/>
            <a:ext cx="1268186" cy="1268186"/>
          </a:xfrm>
          <a:prstGeom prst="rect">
            <a:avLst/>
          </a:prstGeom>
        </p:spPr>
      </p:pic>
      <p:pic>
        <p:nvPicPr>
          <p:cNvPr id="12" name="Graphic 11" descr="Phone Vibration with solid fill">
            <a:extLst>
              <a:ext uri="{FF2B5EF4-FFF2-40B4-BE49-F238E27FC236}">
                <a16:creationId xmlns:a16="http://schemas.microsoft.com/office/drawing/2014/main" id="{A24B9C68-ADE3-4662-3305-07D331599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03623" y="6565154"/>
            <a:ext cx="1268186" cy="1268186"/>
          </a:xfrm>
          <a:prstGeom prst="rect">
            <a:avLst/>
          </a:prstGeom>
        </p:spPr>
      </p:pic>
      <p:pic>
        <p:nvPicPr>
          <p:cNvPr id="14" name="Graphic 13" descr="Open book outline">
            <a:extLst>
              <a:ext uri="{FF2B5EF4-FFF2-40B4-BE49-F238E27FC236}">
                <a16:creationId xmlns:a16="http://schemas.microsoft.com/office/drawing/2014/main" id="{324190CC-EA68-B116-6ACD-7198B2667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48084" y="7737985"/>
            <a:ext cx="1607401" cy="1607401"/>
          </a:xfrm>
          <a:prstGeom prst="rect">
            <a:avLst/>
          </a:prstGeom>
        </p:spPr>
      </p:pic>
      <p:pic>
        <p:nvPicPr>
          <p:cNvPr id="16" name="Graphic 15" descr="Document outline">
            <a:extLst>
              <a:ext uri="{FF2B5EF4-FFF2-40B4-BE49-F238E27FC236}">
                <a16:creationId xmlns:a16="http://schemas.microsoft.com/office/drawing/2014/main" id="{F54AC2ED-BED0-EE3F-C269-E9E6E3B857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60448" y="5639443"/>
            <a:ext cx="1429714" cy="1429714"/>
          </a:xfrm>
          <a:prstGeom prst="rect">
            <a:avLst/>
          </a:prstGeom>
        </p:spPr>
      </p:pic>
      <p:pic>
        <p:nvPicPr>
          <p:cNvPr id="18" name="Graphic 17" descr="Voice outline">
            <a:extLst>
              <a:ext uri="{FF2B5EF4-FFF2-40B4-BE49-F238E27FC236}">
                <a16:creationId xmlns:a16="http://schemas.microsoft.com/office/drawing/2014/main" id="{13EFBB52-B3CA-A1A3-A613-1A0382FDF9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042942" y="4076228"/>
            <a:ext cx="1421057" cy="1421057"/>
          </a:xfrm>
          <a:prstGeom prst="rect">
            <a:avLst/>
          </a:prstGeom>
        </p:spPr>
      </p:pic>
      <p:pic>
        <p:nvPicPr>
          <p:cNvPr id="20" name="Graphic 19" descr="Podcast outline">
            <a:extLst>
              <a:ext uri="{FF2B5EF4-FFF2-40B4-BE49-F238E27FC236}">
                <a16:creationId xmlns:a16="http://schemas.microsoft.com/office/drawing/2014/main" id="{57690797-965C-26BE-8DDD-5916387C95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471071" y="4071900"/>
            <a:ext cx="1268186" cy="12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4EDEE-DF5F-7217-3C88-6EE1E5874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EC16-6520-7DA6-6E93-0B350399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Modalities – Statistical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E851C-C1B2-184A-E406-EDB9D49C8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8587017" cy="697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modality has distinct characteristics: </a:t>
            </a:r>
          </a:p>
          <a:p>
            <a:pPr marL="0" indent="0">
              <a:buNone/>
            </a:pPr>
            <a:endParaRPr lang="en-US" sz="2800" dirty="0"/>
          </a:p>
          <a:p>
            <a:pPr marL="914400" lvl="1" indent="-457200"/>
            <a:r>
              <a:rPr lang="en-US" sz="2800" dirty="0"/>
              <a:t>Different dimensionality (e.g., 2D for images, 1D for audio)</a:t>
            </a:r>
          </a:p>
          <a:p>
            <a:pPr marL="914400" lvl="1" indent="-457200"/>
            <a:r>
              <a:rPr lang="en-US" sz="2800" dirty="0"/>
              <a:t>Varying scales and distributions</a:t>
            </a:r>
          </a:p>
          <a:p>
            <a:pPr marL="914400" lvl="1" indent="-457200"/>
            <a:r>
              <a:rPr lang="en-US" sz="2800" dirty="0"/>
              <a:t>Unique noise patterns and types</a:t>
            </a:r>
          </a:p>
          <a:p>
            <a:pPr marL="914400" lvl="1" indent="-457200"/>
            <a:r>
              <a:rPr lang="en-US" sz="2800" dirty="0"/>
              <a:t>Different sparsity levels</a:t>
            </a:r>
          </a:p>
          <a:p>
            <a:pPr marL="914400" lvl="1" indent="-457200"/>
            <a:r>
              <a:rPr lang="en-US" sz="2800" dirty="0"/>
              <a:t>Temporal dependencies (strong in audio/video, less so in static images)</a:t>
            </a:r>
          </a:p>
          <a:p>
            <a:pPr marL="914400" lvl="1" indent="-457200"/>
            <a:r>
              <a:rPr lang="en-US" sz="2800" dirty="0"/>
              <a:t>Varying degrees of structure (highly structured text vs. raw sensor data)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8F7492-7457-0AF9-C238-5DAAD9606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4"/>
          <a:stretch/>
        </p:blipFill>
        <p:spPr bwMode="auto">
          <a:xfrm>
            <a:off x="11049000" y="2509839"/>
            <a:ext cx="6368143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8B4BC-F208-97A4-6638-E96FDBEFC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343" y="5329236"/>
            <a:ext cx="4525736" cy="34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1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C542-CCAA-E2CD-F489-997FF779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B9FA-8671-D0EA-9ADE-22F7A6DC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Modalities – Human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95E9A-15E4-DA12-5044-4C1A6EE89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2726267"/>
            <a:ext cx="9514114" cy="620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Humans naturally integrate multiple modalities: </a:t>
            </a:r>
          </a:p>
          <a:p>
            <a:pPr marL="800100" lvl="1"/>
            <a:r>
              <a:rPr lang="en-US" sz="2800" dirty="0"/>
              <a:t>Cross-modal integration (e.g., lip reading combines visual and audio)</a:t>
            </a:r>
          </a:p>
          <a:p>
            <a:pPr marL="800100" lvl="1"/>
            <a:r>
              <a:rPr lang="en-US" sz="2800" dirty="0"/>
              <a:t>Complementary information (text captions helping understand ambiguous images)</a:t>
            </a:r>
          </a:p>
          <a:p>
            <a:pPr marL="800100" lvl="1"/>
            <a:r>
              <a:rPr lang="en-US" sz="2800" dirty="0"/>
              <a:t>Redundancy for robustness (understanding speech better when seeing the speaker)</a:t>
            </a:r>
          </a:p>
          <a:p>
            <a:pPr marL="800100" lvl="1"/>
            <a:r>
              <a:rPr lang="en-US" sz="2800" dirty="0"/>
              <a:t>Hierarchical processing (from raw sensory input to abstract concepts)</a:t>
            </a:r>
          </a:p>
          <a:p>
            <a:pPr marL="800100" lvl="1"/>
            <a:r>
              <a:rPr lang="en-US" sz="2800" dirty="0"/>
              <a:t>Attention mechanisms to focus on relevant modal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D39CC-44D3-6A2A-A1A7-2E30F068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79" r="19985" b="48206"/>
          <a:stretch/>
        </p:blipFill>
        <p:spPr>
          <a:xfrm>
            <a:off x="10346501" y="1860346"/>
            <a:ext cx="6504585" cy="3593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37E4B-A8EF-4B90-7827-4784D5299C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78" r="35239"/>
          <a:stretch/>
        </p:blipFill>
        <p:spPr>
          <a:xfrm>
            <a:off x="11821887" y="5453743"/>
            <a:ext cx="3420649" cy="41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3D99-5F1A-26D9-CA43-87DB36DB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3BCE-149A-D7FB-B213-A7081E88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Modality Incompatibilities – Sampling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73F8C-CB6A-6B0B-D95C-41F2EA431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726267"/>
            <a:ext cx="8815617" cy="620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Technical obstacles: </a:t>
            </a:r>
          </a:p>
          <a:p>
            <a:pPr marL="800100" lvl="1"/>
            <a:r>
              <a:rPr lang="en-US" sz="2400" dirty="0"/>
              <a:t>Images might be 224x224 pixels while audio is 16kHz</a:t>
            </a:r>
          </a:p>
          <a:p>
            <a:pPr marL="800100" lvl="1"/>
            <a:r>
              <a:rPr lang="en-US" sz="2400" dirty="0"/>
              <a:t>Text comes in discrete tokens vs continuous sensor values</a:t>
            </a:r>
          </a:p>
          <a:p>
            <a:pPr marL="800100" lvl="1"/>
            <a:r>
              <a:rPr lang="en-US" sz="2400" dirty="0"/>
              <a:t>Video frames at 30fps vs audio at 44.1kHz</a:t>
            </a:r>
          </a:p>
          <a:p>
            <a:pPr marL="0" indent="0">
              <a:buNone/>
            </a:pPr>
            <a:r>
              <a:rPr lang="en-US" dirty="0"/>
              <a:t>Design considerations: </a:t>
            </a:r>
          </a:p>
          <a:p>
            <a:pPr marL="800100" lvl="1"/>
            <a:r>
              <a:rPr lang="en-US" sz="2400" dirty="0"/>
              <a:t>Need for modality-specific encoders</a:t>
            </a:r>
          </a:p>
          <a:p>
            <a:pPr marL="800100" lvl="1"/>
            <a:r>
              <a:rPr lang="en-US" sz="2400" dirty="0"/>
              <a:t>Synchronization/resampling strategies</a:t>
            </a:r>
          </a:p>
          <a:p>
            <a:pPr marL="800100" lvl="1"/>
            <a:r>
              <a:rPr lang="en-US" sz="2400" dirty="0"/>
              <a:t>Managing computational complexity across scales</a:t>
            </a:r>
          </a:p>
        </p:txBody>
      </p:sp>
      <p:pic>
        <p:nvPicPr>
          <p:cNvPr id="2050" name="Picture 2" descr="framerate blog 30-60-120">
            <a:extLst>
              <a:ext uri="{FF2B5EF4-FFF2-40B4-BE49-F238E27FC236}">
                <a16:creationId xmlns:a16="http://schemas.microsoft.com/office/drawing/2014/main" id="{D2709376-6499-B288-15E7-D833B505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39" y="6689908"/>
            <a:ext cx="5178199" cy="26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5E82A13-2FEB-53F3-6967-07FABB2B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01" y="4397829"/>
            <a:ext cx="5258037" cy="20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CFB52-0004-20F2-225B-506987FFE77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l="5813" t="2709" r="4533" b="1576"/>
          <a:stretch/>
        </p:blipFill>
        <p:spPr>
          <a:xfrm>
            <a:off x="10898016" y="2129540"/>
            <a:ext cx="4820955" cy="22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C389-9FAD-1A89-A2C3-CDDEF6D1C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0D2A-53C5-EF7C-BB86-BBCE0552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Modality Incompatibilities – Missing or Noisy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B8025-82F8-FB62-976C-4F2D0B8DE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7846789" cy="620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Common scenarios: </a:t>
            </a:r>
          </a:p>
          <a:p>
            <a:pPr marL="800100" lvl="1"/>
            <a:r>
              <a:rPr lang="en-US" sz="2800" dirty="0"/>
              <a:t>Images without captions</a:t>
            </a:r>
          </a:p>
          <a:p>
            <a:pPr marL="800100" lvl="1"/>
            <a:r>
              <a:rPr lang="en-US" sz="2800" dirty="0"/>
              <a:t>Videos with corrupted audio</a:t>
            </a:r>
          </a:p>
          <a:p>
            <a:pPr marL="800100" lvl="1"/>
            <a:r>
              <a:rPr lang="en-US" sz="2800" dirty="0"/>
              <a:t>Partial sensor readings</a:t>
            </a:r>
          </a:p>
          <a:p>
            <a:pPr marL="0" indent="0">
              <a:buNone/>
            </a:pPr>
            <a:r>
              <a:rPr lang="en-US" sz="2800" dirty="0"/>
              <a:t>Key challenges: </a:t>
            </a:r>
          </a:p>
          <a:p>
            <a:pPr marL="800100" lvl="1"/>
            <a:r>
              <a:rPr lang="en-US" sz="2800" dirty="0"/>
              <a:t>Handling incomplete pairs during training</a:t>
            </a:r>
          </a:p>
          <a:p>
            <a:pPr marL="800100" lvl="1"/>
            <a:r>
              <a:rPr lang="en-US" sz="2800" dirty="0"/>
              <a:t>Robust inference with missing modalities</a:t>
            </a:r>
          </a:p>
          <a:p>
            <a:pPr marL="800100" lvl="1"/>
            <a:r>
              <a:rPr lang="en-US" sz="2800" dirty="0"/>
              <a:t>Cross-modal imputation strategies</a:t>
            </a:r>
          </a:p>
          <a:p>
            <a:pPr marL="800100" lvl="1"/>
            <a:r>
              <a:rPr lang="en-US" sz="2800" dirty="0"/>
              <a:t>Quality assessment across modalities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1BAB3E-AE78-9B22-6C9D-333880D3A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429" y="1738314"/>
            <a:ext cx="5798913" cy="3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DN media">
            <a:extLst>
              <a:ext uri="{FF2B5EF4-FFF2-40B4-BE49-F238E27FC236}">
                <a16:creationId xmlns:a16="http://schemas.microsoft.com/office/drawing/2014/main" id="{055ADE2C-AB64-D797-5EC6-CF07FA6A1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2" y="5911427"/>
            <a:ext cx="6580414" cy="31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78152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Custom 6">
      <a:dk1>
        <a:sysClr val="windowText" lastClr="000000"/>
      </a:dk1>
      <a:lt1>
        <a:sysClr val="window" lastClr="FFFFFF"/>
      </a:lt1>
      <a:dk2>
        <a:srgbClr val="3C3C3C"/>
      </a:dk2>
      <a:lt2>
        <a:srgbClr val="D1D1D1"/>
      </a:lt2>
      <a:accent1>
        <a:srgbClr val="76B900"/>
      </a:accent1>
      <a:accent2>
        <a:srgbClr val="E1A624"/>
      </a:accent2>
      <a:accent3>
        <a:srgbClr val="8C8C8C"/>
      </a:accent3>
      <a:accent4>
        <a:srgbClr val="9273F2"/>
      </a:accent4>
      <a:accent5>
        <a:srgbClr val="5494F8"/>
      </a:accent5>
      <a:accent6>
        <a:srgbClr val="22C7A9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0436B587D54C83BFD563750D75D3" ma:contentTypeVersion="4" ma:contentTypeDescription="Create a new document." ma:contentTypeScope="" ma:versionID="7f2325641a3eebca5d1924e994802e07">
  <xsd:schema xmlns:xsd="http://www.w3.org/2001/XMLSchema" xmlns:xs="http://www.w3.org/2001/XMLSchema" xmlns:p="http://schemas.microsoft.com/office/2006/metadata/properties" xmlns:ns2="ef34e829-e29b-491b-8f41-18a36dc808c0" targetNamespace="http://schemas.microsoft.com/office/2006/metadata/properties" ma:root="true" ma:fieldsID="8af2ce58ff16e0a292cb482e705e0698" ns2:_="">
    <xsd:import namespace="ef34e829-e29b-491b-8f41-18a36dc80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4e829-e29b-491b-8f41-18a36dc80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37851-2C0C-40CE-A051-8D090B42E4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37DD26-997B-41CE-92A6-6A2677552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D5780-63F0-4E20-9E4E-BCA2E4D08B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4e829-e29b-491b-8f41-18a36dc80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82578</TotalTime>
  <Words>1787</Words>
  <Application>Microsoft Office PowerPoint</Application>
  <PresentationFormat>Custom</PresentationFormat>
  <Paragraphs>312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Main</vt:lpstr>
      <vt:lpstr>Lecture 5.1 - Introduction to Multimodal Models</vt:lpstr>
      <vt:lpstr>PowerPoint Presentation</vt:lpstr>
      <vt:lpstr>This lecture</vt:lpstr>
      <vt:lpstr>Introduction to Modalities</vt:lpstr>
      <vt:lpstr>Data Modalities</vt:lpstr>
      <vt:lpstr>Modalities – Statistical Properties</vt:lpstr>
      <vt:lpstr>Modalities – Human Processing</vt:lpstr>
      <vt:lpstr>Modality Incompatibilities – Sampling Rates</vt:lpstr>
      <vt:lpstr>Modality Incompatibilities – Missing or Noisy Data</vt:lpstr>
      <vt:lpstr>Modality Incompatibilities – Alignment between modalities</vt:lpstr>
      <vt:lpstr>Historical Approaches</vt:lpstr>
      <vt:lpstr>Early deep learning approaches to multimodal models</vt:lpstr>
      <vt:lpstr>Early deep learning approaches to multimodal models</vt:lpstr>
      <vt:lpstr>Early deep learning approaches to multimodal models</vt:lpstr>
      <vt:lpstr>Modern Foundations</vt:lpstr>
      <vt:lpstr>Modern Text Modeling</vt:lpstr>
      <vt:lpstr>Modern Image Modeling </vt:lpstr>
      <vt:lpstr>Modern Audio Processing</vt:lpstr>
      <vt:lpstr>Modern Training Strategies</vt:lpstr>
      <vt:lpstr>Audio and Text Modality - Whisper</vt:lpstr>
      <vt:lpstr>The Whisper Model – Transforming Transcription</vt:lpstr>
      <vt:lpstr>The Whisper Model – Transforming Transcription</vt:lpstr>
      <vt:lpstr>Training Whisper on large data and tasks</vt:lpstr>
      <vt:lpstr>Whisper Performance on Benchmarks</vt:lpstr>
      <vt:lpstr>Transformers as Ideal Multimodal Backbones</vt:lpstr>
      <vt:lpstr>Transformers as Ideal Multimodal Backbones</vt:lpstr>
      <vt:lpstr>Wrap 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Spillman</dc:creator>
  <cp:lastModifiedBy>Sam Raymond</cp:lastModifiedBy>
  <cp:revision>314</cp:revision>
  <dcterms:created xsi:type="dcterms:W3CDTF">2023-02-16T22:53:10Z</dcterms:created>
  <dcterms:modified xsi:type="dcterms:W3CDTF">2025-02-07T18:47:28Z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0x0101004B8C0436B587D54C83BFD563750D75D3</vt:lpwstr>
  </property>
</Properties>
</file>