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276" r:id="rId5"/>
    <p:sldId id="263" r:id="rId6"/>
    <p:sldId id="277" r:id="rId7"/>
    <p:sldId id="278" r:id="rId8"/>
    <p:sldId id="369" r:id="rId9"/>
    <p:sldId id="373" r:id="rId10"/>
    <p:sldId id="368" r:id="rId11"/>
    <p:sldId id="314" r:id="rId12"/>
    <p:sldId id="359" r:id="rId13"/>
    <p:sldId id="360" r:id="rId14"/>
    <p:sldId id="370" r:id="rId15"/>
    <p:sldId id="355" r:id="rId16"/>
    <p:sldId id="372" r:id="rId17"/>
    <p:sldId id="356" r:id="rId18"/>
    <p:sldId id="362" r:id="rId19"/>
    <p:sldId id="363" r:id="rId20"/>
    <p:sldId id="364" r:id="rId21"/>
    <p:sldId id="357" r:id="rId22"/>
    <p:sldId id="358" r:id="rId23"/>
    <p:sldId id="365" r:id="rId24"/>
    <p:sldId id="366" r:id="rId25"/>
    <p:sldId id="307" r:id="rId26"/>
    <p:sldId id="259" r:id="rId27"/>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4F8"/>
    <a:srgbClr val="76B900"/>
    <a:srgbClr val="3C3C3C"/>
    <a:srgbClr val="5E5E5E"/>
    <a:srgbClr val="2E2E2E"/>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04D1E-DC0C-E8E0-9E2F-3B63CC8DECA4}" v="3" dt="2025-02-07T18:47:45.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59" autoAdjust="0"/>
    <p:restoredTop sz="79112" autoAdjust="0"/>
  </p:normalViewPr>
  <p:slideViewPr>
    <p:cSldViewPr snapToGrid="0">
      <p:cViewPr varScale="1">
        <p:scale>
          <a:sx n="77" d="100"/>
          <a:sy n="77" d="100"/>
        </p:scale>
        <p:origin x="1880" y="200"/>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D304D1E-DC0C-E8E0-9E2F-3B63CC8DECA4}"/>
    <pc:docChg chg="modSld">
      <pc:chgData name="" userId="" providerId="" clId="Web-{ED304D1E-DC0C-E8E0-9E2F-3B63CC8DECA4}" dt="2025-02-07T18:47:40.137" v="0" actId="20577"/>
      <pc:docMkLst>
        <pc:docMk/>
      </pc:docMkLst>
      <pc:sldChg chg="modSp">
        <pc:chgData name="" userId="" providerId="" clId="Web-{ED304D1E-DC0C-E8E0-9E2F-3B63CC8DECA4}" dt="2025-02-07T18:47:40.137" v="0" actId="20577"/>
        <pc:sldMkLst>
          <pc:docMk/>
          <pc:sldMk cId="809099762" sldId="276"/>
        </pc:sldMkLst>
        <pc:spChg chg="mod">
          <ac:chgData name="" userId="" providerId="" clId="Web-{ED304D1E-DC0C-E8E0-9E2F-3B63CC8DECA4}" dt="2025-02-07T18:47:40.137" v="0" actId="20577"/>
          <ac:spMkLst>
            <pc:docMk/>
            <pc:sldMk cId="809099762" sldId="276"/>
            <ac:spMk id="44" creationId="{4EBA068B-2FF1-FB89-2F1F-2626FDA6AC2D}"/>
          </ac:spMkLst>
        </pc:spChg>
      </pc:sldChg>
    </pc:docChg>
  </pc:docChgLst>
  <pc:docChgLst>
    <pc:chgData name="Joe Bungo" userId="S::jbungo@nvidia.com::68c73667-b054-4751-86c2-2fef667112d9" providerId="AD" clId="Web-{ED304D1E-DC0C-E8E0-9E2F-3B63CC8DECA4}"/>
    <pc:docChg chg="modSld">
      <pc:chgData name="Joe Bungo" userId="S::jbungo@nvidia.com::68c73667-b054-4751-86c2-2fef667112d9" providerId="AD" clId="Web-{ED304D1E-DC0C-E8E0-9E2F-3B63CC8DECA4}" dt="2025-02-07T18:47:43.309" v="0" actId="20577"/>
      <pc:docMkLst>
        <pc:docMk/>
      </pc:docMkLst>
      <pc:sldChg chg="modSp">
        <pc:chgData name="Joe Bungo" userId="S::jbungo@nvidia.com::68c73667-b054-4751-86c2-2fef667112d9" providerId="AD" clId="Web-{ED304D1E-DC0C-E8E0-9E2F-3B63CC8DECA4}" dt="2025-02-07T18:47:43.309" v="0" actId="20577"/>
        <pc:sldMkLst>
          <pc:docMk/>
          <pc:sldMk cId="809099762" sldId="276"/>
        </pc:sldMkLst>
        <pc:spChg chg="mod">
          <ac:chgData name="Joe Bungo" userId="S::jbungo@nvidia.com::68c73667-b054-4751-86c2-2fef667112d9" providerId="AD" clId="Web-{ED304D1E-DC0C-E8E0-9E2F-3B63CC8DECA4}" dt="2025-02-07T18:47:43.309"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F76AA0C8-D47F-B5FF-6B97-B65C006C13D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70A2F93-01A1-886B-8891-1A49EDA5029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1E368FFA-961B-9532-9470-050C6F3D8C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44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06DF18-6023-DC25-D698-3FE06E95F91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D23482B-F4AA-199D-EB5B-DBD4C15841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BB7E2D37-8E7F-BE3E-61DE-CD5D53F5A1D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5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miro.medium.com</a:t>
            </a:r>
            <a:r>
              <a:rPr lang="en-US" dirty="0"/>
              <a:t>/v2/resize:fit:685/1*UDOnzqoTnWUQoPP8pZUXgQ.png</a:t>
            </a:r>
          </a:p>
        </p:txBody>
      </p:sp>
      <p:sp>
        <p:nvSpPr>
          <p:cNvPr id="4" name="Slide Number Placeholder 3"/>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309620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5C5CC1D-B89B-DFE7-DFE5-912181C424B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0CF2635F-4A3E-BBEF-167A-1735D5AE4EE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/pdf/2103.00020</a:t>
            </a:r>
            <a:endParaRPr dirty="0"/>
          </a:p>
        </p:txBody>
      </p:sp>
      <p:sp>
        <p:nvSpPr>
          <p:cNvPr id="104" name="Google Shape;104;p2:notes">
            <a:extLst>
              <a:ext uri="{FF2B5EF4-FFF2-40B4-BE49-F238E27FC236}">
                <a16:creationId xmlns:a16="http://schemas.microsoft.com/office/drawing/2014/main" id="{BF250609-EF1E-E3B7-508D-183ADB5132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2811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1BCCCE8-EC66-BA4E-0535-AC3EB0E69EA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2471C640-B123-191E-3C35-37DBB505306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/pdf/2103.00020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towardsdatascience.com</a:t>
            </a:r>
            <a:r>
              <a:rPr lang="en-US" dirty="0"/>
              <a:t>/contrastive-loss-explaned-159f2d4a87ec</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CCD952F0-95A9-D868-790A-295EFD144D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11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71A5D84-F86B-6554-6CD9-5CB655D1BDE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AC6CB44-4490-A9E6-E523-4DC8D661F4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/pdf/2103.00020</a:t>
            </a:r>
            <a:endParaRPr dirty="0"/>
          </a:p>
        </p:txBody>
      </p:sp>
      <p:sp>
        <p:nvSpPr>
          <p:cNvPr id="104" name="Google Shape;104;p2:notes">
            <a:extLst>
              <a:ext uri="{FF2B5EF4-FFF2-40B4-BE49-F238E27FC236}">
                <a16:creationId xmlns:a16="http://schemas.microsoft.com/office/drawing/2014/main" id="{42DE6318-8377-313E-3603-F94BD16949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62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A2DD88C-0AE7-8F63-72CE-4E744B2EBDD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F6D202A-FE97-3CA0-B022-E9F65E18D21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/pdf/2103.00020</a:t>
            </a:r>
            <a:endParaRPr dirty="0"/>
          </a:p>
        </p:txBody>
      </p:sp>
      <p:sp>
        <p:nvSpPr>
          <p:cNvPr id="104" name="Google Shape;104;p2:notes">
            <a:extLst>
              <a:ext uri="{FF2B5EF4-FFF2-40B4-BE49-F238E27FC236}">
                <a16:creationId xmlns:a16="http://schemas.microsoft.com/office/drawing/2014/main" id="{16D70CF2-BFE5-E315-84A7-5A64CA2D70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173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465C3A6-AB9D-AAF2-F2E2-14B8D54B5E1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81AD1E8-D26F-7A9D-A709-44040C6F8B8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7EC64BDE-9A0B-8BE5-6D1E-875C7CA24A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30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F889EE3-06EA-6BCB-056C-E33F2F9DDF3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B43695C8-971D-2953-5D39-4E9A312413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3C25A9E1-9A2E-44E0-C5B5-761412A1C2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64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53B4E27-5385-ED95-0B1F-F4D316EEF23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1C9A7C8-5318-A410-9C16-8DA3DEE4D4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3CFA67F2-5D87-D30C-3B54-B250D4C50B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1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7FC67AC-2036-C567-329E-DE4BED45CC4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DCA8A65-8B42-64EA-C0FE-604F8CD5E3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/abs/2301.12597</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5180A245-FDA0-9F79-8416-60FC3616F8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09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AC782E-96D6-1E85-50A6-2DCDBEE7A33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B10D403-D307-49D9-1509-982B944136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745D5D30-0E26-25AB-361F-4B224C85F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49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AB07D37-768E-B307-F0C8-2EC984F85DAE}"/>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3B111F2-C528-52B1-9FA0-58EB341AEB7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B3C78C95-1D5F-A627-2920-02726A7D52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11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1FDD3E7-6394-E16D-62B9-C93A0E0380D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3FF739B-13E0-4615-C57C-40DB470305C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D371C322-9D8C-2907-E503-41B50ABFE1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697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/pdf/2010.11929</a:t>
            </a: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53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CEE1C6E-DA07-E515-0576-A42F215481D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50273F27-3D95-4F0D-9A2A-DB627F36439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/pdf/2010.11929</a:t>
            </a:r>
            <a:endParaRPr dirty="0"/>
          </a:p>
        </p:txBody>
      </p:sp>
      <p:sp>
        <p:nvSpPr>
          <p:cNvPr id="104" name="Google Shape;104;p2:notes">
            <a:extLst>
              <a:ext uri="{FF2B5EF4-FFF2-40B4-BE49-F238E27FC236}">
                <a16:creationId xmlns:a16="http://schemas.microsoft.com/office/drawing/2014/main" id="{A8623A6E-8473-8962-C162-91D6D88DA5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72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B02355-9F03-2B58-AB6D-2D316B0253F9}"/>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3898E0ED-6958-BAE0-B592-D90E5FA5596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arxiv.org</a:t>
            </a:r>
            <a:r>
              <a:rPr lang="en-US" dirty="0"/>
              <a:t>/pdf/2006.06609</a:t>
            </a:r>
          </a:p>
          <a:p>
            <a:pPr marL="0" lvl="0" indent="0" algn="l" rtl="0">
              <a:spcBef>
                <a:spcPts val="0"/>
              </a:spcBef>
              <a:spcAft>
                <a:spcPts val="0"/>
              </a:spcAft>
              <a:buNone/>
            </a:pPr>
            <a:endParaRPr dirty="0"/>
          </a:p>
        </p:txBody>
      </p:sp>
      <p:sp>
        <p:nvSpPr>
          <p:cNvPr id="104" name="Google Shape;104;p2:notes">
            <a:extLst>
              <a:ext uri="{FF2B5EF4-FFF2-40B4-BE49-F238E27FC236}">
                <a16:creationId xmlns:a16="http://schemas.microsoft.com/office/drawing/2014/main" id="{F6B0436A-C1DD-6ADC-FC05-C18439AC06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9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2" y="4219047"/>
            <a:ext cx="10449106" cy="3581400"/>
          </a:xfrm>
        </p:spPr>
        <p:txBody>
          <a:bodyPr>
            <a:normAutofit/>
          </a:bodyPr>
          <a:lstStyle/>
          <a:p>
            <a:r>
              <a:rPr lang="en-US" dirty="0">
                <a:latin typeface="Arial"/>
                <a:cs typeface="Arial"/>
              </a:rPr>
              <a:t>Lecture 5.2 - Vision Transformer and CLIP</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6CB9FCF-68B6-62F1-DE16-CA5F2682C86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C642690-D363-B5FF-DEFE-3C076AE0786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Vision Transformers – Training </a:t>
            </a:r>
            <a:endParaRPr dirty="0">
              <a:latin typeface="+mn-lt"/>
            </a:endParaRPr>
          </a:p>
        </p:txBody>
      </p:sp>
      <p:sp>
        <p:nvSpPr>
          <p:cNvPr id="107" name="Google Shape;107;p15">
            <a:extLst>
              <a:ext uri="{FF2B5EF4-FFF2-40B4-BE49-F238E27FC236}">
                <a16:creationId xmlns:a16="http://schemas.microsoft.com/office/drawing/2014/main" id="{A3CE8C0F-6574-9326-14A1-830AB729C298}"/>
              </a:ext>
            </a:extLst>
          </p:cNvPr>
          <p:cNvSpPr txBox="1">
            <a:spLocks noGrp="1"/>
          </p:cNvSpPr>
          <p:nvPr>
            <p:ph type="body" sz="quarter" idx="10"/>
          </p:nvPr>
        </p:nvSpPr>
        <p:spPr>
          <a:xfrm>
            <a:off x="1155697" y="2092036"/>
            <a:ext cx="7988303"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latin typeface="+mn-lt"/>
              </a:rPr>
              <a:t>Data Requirements</a:t>
            </a:r>
            <a:endParaRPr lang="en-US" dirty="0">
              <a:solidFill>
                <a:srgbClr val="0E0E0E"/>
              </a:solidFill>
              <a:effectLst/>
              <a:latin typeface="+mn-lt"/>
            </a:endParaRPr>
          </a:p>
          <a:p>
            <a:r>
              <a:rPr lang="en-US" dirty="0">
                <a:solidFill>
                  <a:srgbClr val="0E0E0E"/>
                </a:solidFill>
                <a:effectLst/>
                <a:latin typeface="+mn-lt"/>
              </a:rPr>
              <a:t>Vision transformers, unlike CNNs, generally require large amounts of data to perform well, especially for visual recognition tasks.</a:t>
            </a:r>
          </a:p>
          <a:p>
            <a:r>
              <a:rPr lang="en-US" dirty="0" err="1">
                <a:solidFill>
                  <a:srgbClr val="0E0E0E"/>
                </a:solidFill>
                <a:effectLst/>
                <a:latin typeface="+mn-lt"/>
              </a:rPr>
              <a:t>ViTs</a:t>
            </a:r>
            <a:r>
              <a:rPr lang="en-US" dirty="0">
                <a:solidFill>
                  <a:srgbClr val="0E0E0E"/>
                </a:solidFill>
                <a:effectLst/>
                <a:latin typeface="+mn-lt"/>
              </a:rPr>
              <a:t> benefit from transfer learning, where they are pretrained on large datasets and then fine-tuned for specific tasks.</a:t>
            </a:r>
          </a:p>
          <a:p>
            <a:pPr marL="0" indent="0">
              <a:buNone/>
            </a:pPr>
            <a:r>
              <a:rPr lang="en-US" b="1" dirty="0">
                <a:solidFill>
                  <a:srgbClr val="0E0E0E"/>
                </a:solidFill>
                <a:effectLst/>
                <a:latin typeface="+mn-lt"/>
              </a:rPr>
              <a:t>Computational Demands</a:t>
            </a:r>
            <a:endParaRPr lang="en-US" dirty="0">
              <a:solidFill>
                <a:srgbClr val="0E0E0E"/>
              </a:solidFill>
              <a:effectLst/>
              <a:latin typeface="+mn-lt"/>
            </a:endParaRPr>
          </a:p>
          <a:p>
            <a:pPr marL="0" indent="0">
              <a:buNone/>
            </a:pPr>
            <a:r>
              <a:rPr lang="en-US" dirty="0" err="1">
                <a:solidFill>
                  <a:srgbClr val="0E0E0E"/>
                </a:solidFill>
                <a:effectLst/>
                <a:latin typeface="+mn-lt"/>
              </a:rPr>
              <a:t>ViTs</a:t>
            </a:r>
            <a:r>
              <a:rPr lang="en-US" dirty="0">
                <a:solidFill>
                  <a:srgbClr val="0E0E0E"/>
                </a:solidFill>
                <a:effectLst/>
                <a:latin typeface="+mn-lt"/>
              </a:rPr>
              <a:t> are computationally intensive due to their use of self-attention, which scales quadratically with the number of patches. This can make them more demanding than CNNs for large images or high-resolution inputs.</a:t>
            </a:r>
          </a:p>
        </p:txBody>
      </p:sp>
      <p:pic>
        <p:nvPicPr>
          <p:cNvPr id="2" name="Picture 1">
            <a:extLst>
              <a:ext uri="{FF2B5EF4-FFF2-40B4-BE49-F238E27FC236}">
                <a16:creationId xmlns:a16="http://schemas.microsoft.com/office/drawing/2014/main" id="{8050B190-FD81-FCEC-DF7F-59CDB9F3F3A7}"/>
              </a:ext>
            </a:extLst>
          </p:cNvPr>
          <p:cNvPicPr>
            <a:picLocks noChangeAspect="1"/>
          </p:cNvPicPr>
          <p:nvPr/>
        </p:nvPicPr>
        <p:blipFill>
          <a:blip r:embed="rId3"/>
          <a:stretch>
            <a:fillRect/>
          </a:stretch>
        </p:blipFill>
        <p:spPr>
          <a:xfrm>
            <a:off x="8972990" y="1801515"/>
            <a:ext cx="8869696" cy="2650564"/>
          </a:xfrm>
          <a:prstGeom prst="rect">
            <a:avLst/>
          </a:prstGeom>
        </p:spPr>
      </p:pic>
      <p:pic>
        <p:nvPicPr>
          <p:cNvPr id="3" name="Picture 2">
            <a:extLst>
              <a:ext uri="{FF2B5EF4-FFF2-40B4-BE49-F238E27FC236}">
                <a16:creationId xmlns:a16="http://schemas.microsoft.com/office/drawing/2014/main" id="{F1AFD159-4570-B2AE-321A-16D4E7BE895D}"/>
              </a:ext>
            </a:extLst>
          </p:cNvPr>
          <p:cNvPicPr>
            <a:picLocks noChangeAspect="1"/>
          </p:cNvPicPr>
          <p:nvPr/>
        </p:nvPicPr>
        <p:blipFill>
          <a:blip r:embed="rId4"/>
          <a:srcRect r="4243"/>
          <a:stretch/>
        </p:blipFill>
        <p:spPr>
          <a:xfrm>
            <a:off x="8802340" y="4495093"/>
            <a:ext cx="9040346" cy="3990391"/>
          </a:xfrm>
          <a:prstGeom prst="rect">
            <a:avLst/>
          </a:prstGeom>
        </p:spPr>
      </p:pic>
    </p:spTree>
    <p:extLst>
      <p:ext uri="{BB962C8B-B14F-4D97-AF65-F5344CB8AC3E}">
        <p14:creationId xmlns:p14="http://schemas.microsoft.com/office/powerpoint/2010/main" val="408126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416B819-FBA3-AB1A-AE3F-411E9D9007A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628A936-453D-1A5E-38C0-AAAE17ECAA4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Vision Transformers – Usage as a classifier </a:t>
            </a:r>
            <a:endParaRPr dirty="0">
              <a:latin typeface="+mn-lt"/>
            </a:endParaRPr>
          </a:p>
        </p:txBody>
      </p:sp>
      <p:sp>
        <p:nvSpPr>
          <p:cNvPr id="107" name="Google Shape;107;p15">
            <a:extLst>
              <a:ext uri="{FF2B5EF4-FFF2-40B4-BE49-F238E27FC236}">
                <a16:creationId xmlns:a16="http://schemas.microsoft.com/office/drawing/2014/main" id="{B9C49FEB-38E3-F62B-6D6B-C841D72B79D2}"/>
              </a:ext>
            </a:extLst>
          </p:cNvPr>
          <p:cNvSpPr txBox="1">
            <a:spLocks noGrp="1"/>
          </p:cNvSpPr>
          <p:nvPr>
            <p:ph type="body" sz="quarter" idx="10"/>
          </p:nvPr>
        </p:nvSpPr>
        <p:spPr>
          <a:xfrm>
            <a:off x="1155697" y="2092036"/>
            <a:ext cx="9193346"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latin typeface="+mn-lt"/>
              </a:rPr>
              <a:t>Usage of </a:t>
            </a:r>
            <a:r>
              <a:rPr lang="en-US" b="1" dirty="0" err="1">
                <a:solidFill>
                  <a:srgbClr val="0E0E0E"/>
                </a:solidFill>
                <a:latin typeface="+mn-lt"/>
              </a:rPr>
              <a:t>ViT</a:t>
            </a:r>
            <a:endParaRPr lang="en-US" dirty="0">
              <a:solidFill>
                <a:srgbClr val="0E0E0E"/>
              </a:solidFill>
              <a:effectLst/>
              <a:latin typeface="+mn-lt"/>
            </a:endParaRPr>
          </a:p>
          <a:p>
            <a:r>
              <a:rPr lang="en-US" dirty="0">
                <a:solidFill>
                  <a:srgbClr val="0E0E0E"/>
                </a:solidFill>
                <a:effectLst/>
                <a:latin typeface="+mn-lt"/>
              </a:rPr>
              <a:t>On their own, </a:t>
            </a:r>
            <a:r>
              <a:rPr lang="en-US" dirty="0" err="1">
                <a:solidFill>
                  <a:srgbClr val="0E0E0E"/>
                </a:solidFill>
                <a:effectLst/>
                <a:latin typeface="+mn-lt"/>
              </a:rPr>
              <a:t>ViTs</a:t>
            </a:r>
            <a:r>
              <a:rPr lang="en-US" dirty="0">
                <a:solidFill>
                  <a:srgbClr val="0E0E0E"/>
                </a:solidFill>
                <a:effectLst/>
                <a:latin typeface="+mn-lt"/>
              </a:rPr>
              <a:t> are similar to encoder LLMs like BERT</a:t>
            </a:r>
          </a:p>
          <a:p>
            <a:r>
              <a:rPr lang="en-US" dirty="0">
                <a:solidFill>
                  <a:srgbClr val="0E0E0E"/>
                </a:solidFill>
                <a:latin typeface="+mn-lt"/>
              </a:rPr>
              <a:t>During training, the </a:t>
            </a:r>
            <a:r>
              <a:rPr lang="en-US" dirty="0" err="1">
                <a:solidFill>
                  <a:srgbClr val="0E0E0E"/>
                </a:solidFill>
                <a:latin typeface="+mn-lt"/>
              </a:rPr>
              <a:t>ViT</a:t>
            </a:r>
            <a:r>
              <a:rPr lang="en-US" dirty="0">
                <a:solidFill>
                  <a:srgbClr val="0E0E0E"/>
                </a:solidFill>
                <a:latin typeface="+mn-lt"/>
              </a:rPr>
              <a:t> is attached to a classification head which allows the transformer to use the encoded vectors for some task</a:t>
            </a:r>
          </a:p>
          <a:p>
            <a:r>
              <a:rPr lang="en-US" dirty="0" err="1">
                <a:solidFill>
                  <a:srgbClr val="0E0E0E"/>
                </a:solidFill>
                <a:effectLst/>
                <a:latin typeface="+mn-lt"/>
              </a:rPr>
              <a:t>ViTs</a:t>
            </a:r>
            <a:r>
              <a:rPr lang="en-US" dirty="0">
                <a:solidFill>
                  <a:srgbClr val="0E0E0E"/>
                </a:solidFill>
                <a:effectLst/>
                <a:latin typeface="+mn-lt"/>
              </a:rPr>
              <a:t> </a:t>
            </a:r>
            <a:r>
              <a:rPr lang="en-US" b="1" dirty="0">
                <a:solidFill>
                  <a:srgbClr val="0E0E0E"/>
                </a:solidFill>
                <a:effectLst/>
                <a:latin typeface="+mn-lt"/>
              </a:rPr>
              <a:t>don’t crea</a:t>
            </a:r>
            <a:r>
              <a:rPr lang="en-US" b="1" dirty="0">
                <a:solidFill>
                  <a:srgbClr val="0E0E0E"/>
                </a:solidFill>
                <a:latin typeface="+mn-lt"/>
              </a:rPr>
              <a:t>te images </a:t>
            </a:r>
            <a:r>
              <a:rPr lang="en-US" dirty="0">
                <a:solidFill>
                  <a:srgbClr val="0E0E0E"/>
                </a:solidFill>
                <a:latin typeface="+mn-lt"/>
              </a:rPr>
              <a:t>by generating tokens, this is typically done with Diffusion models, which leverage </a:t>
            </a:r>
            <a:r>
              <a:rPr lang="en-US" dirty="0" err="1">
                <a:solidFill>
                  <a:srgbClr val="0E0E0E"/>
                </a:solidFill>
                <a:latin typeface="+mn-lt"/>
              </a:rPr>
              <a:t>ViTs</a:t>
            </a:r>
            <a:r>
              <a:rPr lang="en-US" dirty="0">
                <a:solidFill>
                  <a:srgbClr val="0E0E0E"/>
                </a:solidFill>
                <a:latin typeface="+mn-lt"/>
              </a:rPr>
              <a:t> as an encoder backbone</a:t>
            </a:r>
          </a:p>
          <a:p>
            <a:r>
              <a:rPr lang="en-US" dirty="0">
                <a:solidFill>
                  <a:srgbClr val="0E0E0E"/>
                </a:solidFill>
                <a:effectLst/>
                <a:latin typeface="+mn-lt"/>
              </a:rPr>
              <a:t>As with most transformer-based mo</a:t>
            </a:r>
            <a:r>
              <a:rPr lang="en-US" dirty="0">
                <a:solidFill>
                  <a:srgbClr val="0E0E0E"/>
                </a:solidFill>
                <a:latin typeface="+mn-lt"/>
              </a:rPr>
              <a:t>dels, while simpler architectures can do better on smaller datasets, </a:t>
            </a:r>
            <a:r>
              <a:rPr lang="en-US" dirty="0" err="1">
                <a:solidFill>
                  <a:srgbClr val="0E0E0E"/>
                </a:solidFill>
                <a:latin typeface="+mn-lt"/>
              </a:rPr>
              <a:t>ViTs</a:t>
            </a:r>
            <a:r>
              <a:rPr lang="en-US" dirty="0">
                <a:solidFill>
                  <a:srgbClr val="0E0E0E"/>
                </a:solidFill>
                <a:latin typeface="+mn-lt"/>
              </a:rPr>
              <a:t> scale well with data and outperform traditional vision models on classification tasks</a:t>
            </a:r>
            <a:endParaRPr lang="en-US" dirty="0">
              <a:solidFill>
                <a:srgbClr val="0E0E0E"/>
              </a:solidFill>
              <a:effectLst/>
              <a:latin typeface="+mn-lt"/>
            </a:endParaRPr>
          </a:p>
        </p:txBody>
      </p:sp>
      <p:pic>
        <p:nvPicPr>
          <p:cNvPr id="4" name="Picture 3">
            <a:extLst>
              <a:ext uri="{FF2B5EF4-FFF2-40B4-BE49-F238E27FC236}">
                <a16:creationId xmlns:a16="http://schemas.microsoft.com/office/drawing/2014/main" id="{A5E9C09F-1EDC-277F-9B38-0824F7B0B0E5}"/>
              </a:ext>
            </a:extLst>
          </p:cNvPr>
          <p:cNvPicPr>
            <a:picLocks noChangeAspect="1"/>
          </p:cNvPicPr>
          <p:nvPr/>
        </p:nvPicPr>
        <p:blipFill>
          <a:blip r:embed="rId3"/>
          <a:srcRect t="3039"/>
          <a:stretch/>
        </p:blipFill>
        <p:spPr>
          <a:xfrm>
            <a:off x="10732582" y="1659774"/>
            <a:ext cx="6196515" cy="4008915"/>
          </a:xfrm>
          <a:prstGeom prst="rect">
            <a:avLst/>
          </a:prstGeom>
        </p:spPr>
      </p:pic>
      <p:pic>
        <p:nvPicPr>
          <p:cNvPr id="5" name="Picture 4">
            <a:extLst>
              <a:ext uri="{FF2B5EF4-FFF2-40B4-BE49-F238E27FC236}">
                <a16:creationId xmlns:a16="http://schemas.microsoft.com/office/drawing/2014/main" id="{46B76874-8484-2FEE-049A-DA8E6A5B827B}"/>
              </a:ext>
            </a:extLst>
          </p:cNvPr>
          <p:cNvPicPr>
            <a:picLocks noChangeAspect="1"/>
          </p:cNvPicPr>
          <p:nvPr/>
        </p:nvPicPr>
        <p:blipFill>
          <a:blip r:embed="rId4"/>
          <a:stretch>
            <a:fillRect/>
          </a:stretch>
        </p:blipFill>
        <p:spPr>
          <a:xfrm>
            <a:off x="10856422" y="5668689"/>
            <a:ext cx="5689136" cy="3970196"/>
          </a:xfrm>
          <a:prstGeom prst="rect">
            <a:avLst/>
          </a:prstGeom>
        </p:spPr>
      </p:pic>
    </p:spTree>
    <p:extLst>
      <p:ext uri="{BB962C8B-B14F-4D97-AF65-F5344CB8AC3E}">
        <p14:creationId xmlns:p14="http://schemas.microsoft.com/office/powerpoint/2010/main" val="248442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79BAAE4-238B-00CF-D6BC-913AEAA3218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40A1C05-ACC1-AF77-89FE-DAB288B5CE1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i="0" u="none" strike="noStrike" dirty="0">
                <a:effectLst/>
                <a:latin typeface="Arial" panose="020B0604020202020204" pitchFamily="34" charset="0"/>
              </a:rPr>
              <a:t>Contrastive Language-Image Pretraining (CLIP) </a:t>
            </a:r>
          </a:p>
        </p:txBody>
      </p:sp>
      <p:sp>
        <p:nvSpPr>
          <p:cNvPr id="7" name="TextBox 6">
            <a:extLst>
              <a:ext uri="{FF2B5EF4-FFF2-40B4-BE49-F238E27FC236}">
                <a16:creationId xmlns:a16="http://schemas.microsoft.com/office/drawing/2014/main" id="{685A8E43-873C-C50D-764D-7397261CC33B}"/>
              </a:ext>
            </a:extLst>
          </p:cNvPr>
          <p:cNvSpPr txBox="1"/>
          <p:nvPr/>
        </p:nvSpPr>
        <p:spPr>
          <a:xfrm>
            <a:off x="1257300" y="4528251"/>
            <a:ext cx="9144000" cy="523220"/>
          </a:xfrm>
          <a:prstGeom prst="rect">
            <a:avLst/>
          </a:prstGeom>
          <a:noFill/>
        </p:spPr>
        <p:txBody>
          <a:bodyPr wrap="square">
            <a:spAutoFit/>
          </a:bodyPr>
          <a:lstStyle/>
          <a:p>
            <a:r>
              <a:rPr lang="en-US" sz="2800" dirty="0"/>
              <a:t>Say what you see</a:t>
            </a:r>
          </a:p>
        </p:txBody>
      </p:sp>
    </p:spTree>
    <p:extLst>
      <p:ext uri="{BB962C8B-B14F-4D97-AF65-F5344CB8AC3E}">
        <p14:creationId xmlns:p14="http://schemas.microsoft.com/office/powerpoint/2010/main" val="305713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9B96-4148-0C79-D92F-72873B4944E8}"/>
              </a:ext>
            </a:extLst>
          </p:cNvPr>
          <p:cNvSpPr>
            <a:spLocks noGrp="1"/>
          </p:cNvSpPr>
          <p:nvPr>
            <p:ph type="title"/>
          </p:nvPr>
        </p:nvSpPr>
        <p:spPr/>
        <p:txBody>
          <a:bodyPr anchor="ctr"/>
          <a:lstStyle/>
          <a:p>
            <a:r>
              <a:rPr lang="en-US" dirty="0"/>
              <a:t>Image Captioning – A multimodal task</a:t>
            </a:r>
          </a:p>
        </p:txBody>
      </p:sp>
      <p:sp>
        <p:nvSpPr>
          <p:cNvPr id="3" name="Text Placeholder 2">
            <a:extLst>
              <a:ext uri="{FF2B5EF4-FFF2-40B4-BE49-F238E27FC236}">
                <a16:creationId xmlns:a16="http://schemas.microsoft.com/office/drawing/2014/main" id="{8EA4BE90-8D34-DF76-D648-3E0E54C999EB}"/>
              </a:ext>
            </a:extLst>
          </p:cNvPr>
          <p:cNvSpPr>
            <a:spLocks noGrp="1"/>
          </p:cNvSpPr>
          <p:nvPr>
            <p:ph type="body" sz="quarter" idx="10"/>
          </p:nvPr>
        </p:nvSpPr>
        <p:spPr>
          <a:xfrm>
            <a:off x="731520" y="2197373"/>
            <a:ext cx="9493136" cy="7329012"/>
          </a:xfrm>
        </p:spPr>
        <p:txBody>
          <a:bodyPr>
            <a:noAutofit/>
          </a:bodyPr>
          <a:lstStyle/>
          <a:p>
            <a:pPr marL="0" indent="0">
              <a:buNone/>
            </a:pPr>
            <a:r>
              <a:rPr lang="en-US" dirty="0">
                <a:solidFill>
                  <a:srgbClr val="0E0E0E"/>
                </a:solidFill>
                <a:effectLst/>
              </a:rPr>
              <a:t>Image Captioning requires understanding objects, actions, and context in the image. </a:t>
            </a:r>
            <a:r>
              <a:rPr lang="en-US" dirty="0" err="1">
                <a:solidFill>
                  <a:srgbClr val="0E0E0E"/>
                </a:solidFill>
                <a:effectLst/>
              </a:rPr>
              <a:t>ViTs</a:t>
            </a:r>
            <a:r>
              <a:rPr lang="en-US" dirty="0">
                <a:solidFill>
                  <a:srgbClr val="0E0E0E"/>
                </a:solidFill>
                <a:effectLst/>
              </a:rPr>
              <a:t> are excellent at recognizing patterns and identifying objects but lack the ability to generate descriptive language based on these patterns.</a:t>
            </a:r>
          </a:p>
          <a:p>
            <a:pPr marL="0" indent="0">
              <a:buNone/>
            </a:pPr>
            <a:endParaRPr lang="en-US" dirty="0">
              <a:solidFill>
                <a:srgbClr val="0E0E0E"/>
              </a:solidFill>
              <a:effectLst/>
            </a:endParaRPr>
          </a:p>
          <a:p>
            <a:r>
              <a:rPr lang="en-US" dirty="0" err="1">
                <a:solidFill>
                  <a:srgbClr val="0E0E0E"/>
                </a:solidFill>
                <a:effectLst/>
              </a:rPr>
              <a:t>ViTs</a:t>
            </a:r>
            <a:r>
              <a:rPr lang="en-US" dirty="0">
                <a:solidFill>
                  <a:srgbClr val="0E0E0E"/>
                </a:solidFill>
                <a:effectLst/>
              </a:rPr>
              <a:t> focus on visual features without a language model to interpret relationships (e.g., “dog sitting on grass”). They can identify objects, but they don’t naturally “understand” how these objects interact or relate in a way that makes sense in language.</a:t>
            </a:r>
          </a:p>
          <a:p>
            <a:r>
              <a:rPr lang="en-US" dirty="0">
                <a:solidFill>
                  <a:srgbClr val="0E0E0E"/>
                </a:solidFill>
                <a:effectLst/>
              </a:rPr>
              <a:t>Language has a sequential structure (grammar, syntax, etc.), which </a:t>
            </a:r>
            <a:r>
              <a:rPr lang="en-US" dirty="0" err="1">
                <a:solidFill>
                  <a:srgbClr val="0E0E0E"/>
                </a:solidFill>
                <a:effectLst/>
              </a:rPr>
              <a:t>ViTs</a:t>
            </a:r>
            <a:r>
              <a:rPr lang="en-US" dirty="0">
                <a:solidFill>
                  <a:srgbClr val="0E0E0E"/>
                </a:solidFill>
                <a:effectLst/>
              </a:rPr>
              <a:t> aren’t equipped to handle. Captioning needs a model that understands not only what’s in an image but also how to order words in a coherent way—something beyond the scope of </a:t>
            </a:r>
            <a:r>
              <a:rPr lang="en-US" dirty="0" err="1">
                <a:solidFill>
                  <a:srgbClr val="0E0E0E"/>
                </a:solidFill>
                <a:effectLst/>
              </a:rPr>
              <a:t>ViTs</a:t>
            </a:r>
            <a:r>
              <a:rPr lang="en-US" dirty="0">
                <a:solidFill>
                  <a:srgbClr val="0E0E0E"/>
                </a:solidFill>
                <a:effectLst/>
              </a:rPr>
              <a:t> alone.</a:t>
            </a:r>
          </a:p>
          <a:p>
            <a:endParaRPr lang="en-US" dirty="0">
              <a:solidFill>
                <a:srgbClr val="0E0E0E"/>
              </a:solidFill>
            </a:endParaRPr>
          </a:p>
          <a:p>
            <a:endParaRPr lang="en-US" dirty="0">
              <a:solidFill>
                <a:srgbClr val="0E0E0E"/>
              </a:solidFill>
              <a:effectLst/>
            </a:endParaRPr>
          </a:p>
          <a:p>
            <a:endParaRPr lang="en-US" dirty="0">
              <a:solidFill>
                <a:srgbClr val="0E0E0E"/>
              </a:solidFill>
            </a:endParaRPr>
          </a:p>
          <a:p>
            <a:pPr marL="0" indent="0">
              <a:buNone/>
            </a:pPr>
            <a:r>
              <a:rPr lang="en-US" dirty="0">
                <a:solidFill>
                  <a:srgbClr val="0E0E0E"/>
                </a:solidFill>
                <a:effectLst/>
              </a:rPr>
              <a:t>One approach to solving this problem is to make use of an image encoder </a:t>
            </a:r>
            <a:r>
              <a:rPr lang="en-US" b="1" dirty="0">
                <a:solidFill>
                  <a:srgbClr val="0E0E0E"/>
                </a:solidFill>
                <a:effectLst/>
              </a:rPr>
              <a:t>and </a:t>
            </a:r>
            <a:r>
              <a:rPr lang="en-US" dirty="0">
                <a:solidFill>
                  <a:srgbClr val="0E0E0E"/>
                </a:solidFill>
                <a:effectLst/>
              </a:rPr>
              <a:t>a text encoder…</a:t>
            </a:r>
          </a:p>
          <a:p>
            <a:pPr marL="0" indent="0">
              <a:buNone/>
            </a:pPr>
            <a:endParaRPr lang="en-US" dirty="0"/>
          </a:p>
        </p:txBody>
      </p:sp>
      <p:pic>
        <p:nvPicPr>
          <p:cNvPr id="2050" name="Picture 2">
            <a:extLst>
              <a:ext uri="{FF2B5EF4-FFF2-40B4-BE49-F238E27FC236}">
                <a16:creationId xmlns:a16="http://schemas.microsoft.com/office/drawing/2014/main" id="{995B3648-FC41-7CE0-357E-B6EA8244C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162" y="3745601"/>
            <a:ext cx="7714211" cy="324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6641A36-F097-9CC6-A80D-14ED1017589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B04B3D9-65A8-0915-225B-C844A311C83C}"/>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CLIP – Dual Encoder Design</a:t>
            </a:r>
            <a:endParaRPr dirty="0">
              <a:latin typeface="+mn-lt"/>
            </a:endParaRPr>
          </a:p>
        </p:txBody>
      </p:sp>
      <p:sp>
        <p:nvSpPr>
          <p:cNvPr id="107" name="Google Shape;107;p15">
            <a:extLst>
              <a:ext uri="{FF2B5EF4-FFF2-40B4-BE49-F238E27FC236}">
                <a16:creationId xmlns:a16="http://schemas.microsoft.com/office/drawing/2014/main" id="{BD9B885F-D2B3-F460-DC7F-1914FC7E53F7}"/>
              </a:ext>
            </a:extLst>
          </p:cNvPr>
          <p:cNvSpPr txBox="1">
            <a:spLocks noGrp="1"/>
          </p:cNvSpPr>
          <p:nvPr>
            <p:ph type="body" sz="quarter" idx="10"/>
          </p:nvPr>
        </p:nvSpPr>
        <p:spPr>
          <a:xfrm>
            <a:off x="1155696" y="2092036"/>
            <a:ext cx="919643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latin typeface="+mn-lt"/>
              </a:rPr>
              <a:t>CLIP uses two encoders: one for </a:t>
            </a:r>
            <a:r>
              <a:rPr lang="en-US" b="1" dirty="0">
                <a:solidFill>
                  <a:srgbClr val="0E0E0E"/>
                </a:solidFill>
                <a:effectLst/>
                <a:latin typeface="+mn-lt"/>
              </a:rPr>
              <a:t>text</a:t>
            </a:r>
            <a:r>
              <a:rPr lang="en-US" dirty="0">
                <a:solidFill>
                  <a:srgbClr val="0E0E0E"/>
                </a:solidFill>
                <a:effectLst/>
                <a:latin typeface="+mn-lt"/>
              </a:rPr>
              <a:t> and one for </a:t>
            </a:r>
            <a:r>
              <a:rPr lang="en-US" b="1" dirty="0">
                <a:solidFill>
                  <a:srgbClr val="0E0E0E"/>
                </a:solidFill>
                <a:effectLst/>
                <a:latin typeface="+mn-lt"/>
              </a:rPr>
              <a:t>images</a:t>
            </a:r>
            <a:r>
              <a:rPr lang="en-US" dirty="0">
                <a:solidFill>
                  <a:srgbClr val="0E0E0E"/>
                </a:solidFill>
                <a:effectLst/>
                <a:latin typeface="+mn-lt"/>
              </a:rPr>
              <a:t>. Each encoder independently processes its respective modality, mapping both into a shared latent space.</a:t>
            </a:r>
          </a:p>
          <a:p>
            <a:pPr marL="0" indent="0">
              <a:buNone/>
            </a:pPr>
            <a:endParaRPr lang="en-US" dirty="0">
              <a:solidFill>
                <a:srgbClr val="0E0E0E"/>
              </a:solidFill>
              <a:effectLst/>
              <a:latin typeface="+mn-lt"/>
            </a:endParaRPr>
          </a:p>
          <a:p>
            <a:pPr marL="0" indent="0">
              <a:buNone/>
            </a:pPr>
            <a:r>
              <a:rPr lang="en-US" b="1" dirty="0">
                <a:solidFill>
                  <a:srgbClr val="0E0E0E"/>
                </a:solidFill>
                <a:effectLst/>
                <a:latin typeface="+mn-lt"/>
              </a:rPr>
              <a:t>Text and Image Encoders</a:t>
            </a:r>
            <a:endParaRPr lang="en-US" dirty="0">
              <a:solidFill>
                <a:srgbClr val="0E0E0E"/>
              </a:solidFill>
              <a:effectLst/>
              <a:latin typeface="+mn-lt"/>
            </a:endParaRPr>
          </a:p>
          <a:p>
            <a:pPr marL="0" indent="0">
              <a:buNone/>
            </a:pPr>
            <a:r>
              <a:rPr lang="en-US" dirty="0">
                <a:solidFill>
                  <a:srgbClr val="0E0E0E"/>
                </a:solidFill>
                <a:effectLst/>
                <a:latin typeface="+mn-lt"/>
              </a:rPr>
              <a:t>The image encoder is typically a Vision Transformer or </a:t>
            </a:r>
            <a:r>
              <a:rPr lang="en-US" dirty="0" err="1">
                <a:solidFill>
                  <a:srgbClr val="0E0E0E"/>
                </a:solidFill>
                <a:effectLst/>
                <a:latin typeface="+mn-lt"/>
              </a:rPr>
              <a:t>ResNet</a:t>
            </a:r>
            <a:r>
              <a:rPr lang="en-US" dirty="0">
                <a:solidFill>
                  <a:srgbClr val="0E0E0E"/>
                </a:solidFill>
                <a:effectLst/>
                <a:latin typeface="+mn-lt"/>
              </a:rPr>
              <a:t>, and the text encoder is a transformer-based model.</a:t>
            </a:r>
          </a:p>
          <a:p>
            <a:pPr marL="0" indent="0">
              <a:buNone/>
            </a:pPr>
            <a:r>
              <a:rPr lang="en-US" b="1" dirty="0">
                <a:solidFill>
                  <a:srgbClr val="0E0E0E"/>
                </a:solidFill>
                <a:effectLst/>
                <a:latin typeface="+mn-lt"/>
              </a:rPr>
              <a:t>Why Dual Encoders?</a:t>
            </a:r>
            <a:endParaRPr lang="en-US" dirty="0">
              <a:solidFill>
                <a:srgbClr val="0E0E0E"/>
              </a:solidFill>
              <a:effectLst/>
              <a:latin typeface="+mn-lt"/>
            </a:endParaRPr>
          </a:p>
          <a:p>
            <a:r>
              <a:rPr lang="en-US" dirty="0">
                <a:solidFill>
                  <a:srgbClr val="0E0E0E"/>
                </a:solidFill>
                <a:effectLst/>
                <a:latin typeface="+mn-lt"/>
              </a:rPr>
              <a:t>These two encoders allow CLIP to compare the similarity of text-image pairs without requiring direct interactions between modalities during encoding.</a:t>
            </a:r>
          </a:p>
          <a:p>
            <a:r>
              <a:rPr lang="en-US" dirty="0">
                <a:solidFill>
                  <a:srgbClr val="0E0E0E"/>
                </a:solidFill>
                <a:effectLst/>
                <a:latin typeface="+mn-lt"/>
              </a:rPr>
              <a:t>Enables efficient retrieval tasks, as embeddings can be precomputed and indexed for fast similarity searches.</a:t>
            </a:r>
          </a:p>
        </p:txBody>
      </p:sp>
      <p:grpSp>
        <p:nvGrpSpPr>
          <p:cNvPr id="5" name="Group 4">
            <a:extLst>
              <a:ext uri="{FF2B5EF4-FFF2-40B4-BE49-F238E27FC236}">
                <a16:creationId xmlns:a16="http://schemas.microsoft.com/office/drawing/2014/main" id="{8CAF034C-1CB6-34BC-B215-4B186B3460B0}"/>
              </a:ext>
            </a:extLst>
          </p:cNvPr>
          <p:cNvGrpSpPr/>
          <p:nvPr/>
        </p:nvGrpSpPr>
        <p:grpSpPr>
          <a:xfrm>
            <a:off x="10290310" y="3087974"/>
            <a:ext cx="8012960" cy="5106990"/>
            <a:chOff x="10290310" y="3087974"/>
            <a:chExt cx="8012960" cy="5106990"/>
          </a:xfrm>
        </p:grpSpPr>
        <p:pic>
          <p:nvPicPr>
            <p:cNvPr id="2" name="Picture 1">
              <a:extLst>
                <a:ext uri="{FF2B5EF4-FFF2-40B4-BE49-F238E27FC236}">
                  <a16:creationId xmlns:a16="http://schemas.microsoft.com/office/drawing/2014/main" id="{3C60FE4A-6657-D769-26CC-AC657B331AC6}"/>
                </a:ext>
              </a:extLst>
            </p:cNvPr>
            <p:cNvPicPr>
              <a:picLocks noChangeAspect="1"/>
            </p:cNvPicPr>
            <p:nvPr/>
          </p:nvPicPr>
          <p:blipFill>
            <a:blip r:embed="rId3"/>
            <a:srcRect t="9140" r="49777" b="25941"/>
            <a:stretch/>
          </p:blipFill>
          <p:spPr>
            <a:xfrm>
              <a:off x="10290310" y="3087974"/>
              <a:ext cx="8012960" cy="5106990"/>
            </a:xfrm>
            <a:prstGeom prst="rect">
              <a:avLst/>
            </a:prstGeom>
          </p:spPr>
        </p:pic>
        <p:sp>
          <p:nvSpPr>
            <p:cNvPr id="4" name="Rectangle 3">
              <a:extLst>
                <a:ext uri="{FF2B5EF4-FFF2-40B4-BE49-F238E27FC236}">
                  <a16:creationId xmlns:a16="http://schemas.microsoft.com/office/drawing/2014/main" id="{77ABEBD6-29E8-2FC9-E110-40096492B804}"/>
                </a:ext>
              </a:extLst>
            </p:cNvPr>
            <p:cNvSpPr/>
            <p:nvPr/>
          </p:nvSpPr>
          <p:spPr>
            <a:xfrm>
              <a:off x="15185036" y="5143500"/>
              <a:ext cx="2968053" cy="3051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58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165BBB3-4301-FA98-0225-BE1FB712CFA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9FA2AB7-3AD2-4F48-E3D9-71BB9C89C84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CLIP – Contrastive Learning</a:t>
            </a:r>
            <a:endParaRPr dirty="0"/>
          </a:p>
        </p:txBody>
      </p:sp>
      <p:sp>
        <p:nvSpPr>
          <p:cNvPr id="107" name="Google Shape;107;p15">
            <a:extLst>
              <a:ext uri="{FF2B5EF4-FFF2-40B4-BE49-F238E27FC236}">
                <a16:creationId xmlns:a16="http://schemas.microsoft.com/office/drawing/2014/main" id="{4B962FD6-ED28-703A-3C56-2D15FAC951E8}"/>
              </a:ext>
            </a:extLst>
          </p:cNvPr>
          <p:cNvSpPr txBox="1">
            <a:spLocks noGrp="1"/>
          </p:cNvSpPr>
          <p:nvPr>
            <p:ph type="body" sz="quarter" idx="10"/>
          </p:nvPr>
        </p:nvSpPr>
        <p:spPr>
          <a:xfrm>
            <a:off x="1155696" y="2092036"/>
            <a:ext cx="10391869"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rPr>
              <a:t>Contrastive Loss Function</a:t>
            </a:r>
            <a:endParaRPr lang="en-US" dirty="0">
              <a:solidFill>
                <a:srgbClr val="0E0E0E"/>
              </a:solidFill>
              <a:effectLst/>
            </a:endParaRPr>
          </a:p>
          <a:p>
            <a:r>
              <a:rPr lang="en-US" dirty="0">
                <a:solidFill>
                  <a:srgbClr val="0E0E0E"/>
                </a:solidFill>
                <a:effectLst/>
              </a:rPr>
              <a:t>CLIP uses a contrastive loss to maximize similarity between matching text-image pairs while minimizing it between non-matching pairs.</a:t>
            </a:r>
          </a:p>
          <a:p>
            <a:r>
              <a:rPr lang="en-US" dirty="0">
                <a:solidFill>
                  <a:srgbClr val="0E0E0E"/>
                </a:solidFill>
                <a:effectLst/>
              </a:rPr>
              <a:t>This training method aligns embeddings in the shared latent space, ensuring that relevant text-image pairs are close together.</a:t>
            </a:r>
          </a:p>
          <a:p>
            <a:pPr marL="0" indent="0">
              <a:buNone/>
            </a:pPr>
            <a:endParaRPr lang="en-US" dirty="0">
              <a:solidFill>
                <a:srgbClr val="0E0E0E"/>
              </a:solidFill>
              <a:effectLst/>
            </a:endParaRPr>
          </a:p>
          <a:p>
            <a:pPr marL="0" indent="0">
              <a:buNone/>
            </a:pPr>
            <a:r>
              <a:rPr lang="en-US" b="1" dirty="0">
                <a:solidFill>
                  <a:srgbClr val="0E0E0E"/>
                </a:solidFill>
                <a:effectLst/>
              </a:rPr>
              <a:t>Batchwise Contrastive Training</a:t>
            </a:r>
            <a:endParaRPr lang="en-US" dirty="0">
              <a:solidFill>
                <a:srgbClr val="0E0E0E"/>
              </a:solidFill>
              <a:effectLst/>
            </a:endParaRPr>
          </a:p>
          <a:p>
            <a:r>
              <a:rPr lang="en-US" dirty="0">
                <a:solidFill>
                  <a:srgbClr val="0E0E0E"/>
                </a:solidFill>
                <a:effectLst/>
              </a:rPr>
              <a:t>During training, a batch of images and texts is used where each image is paired with a corresponding text description, and the contrastive loss is applied across the batch.</a:t>
            </a:r>
          </a:p>
          <a:p>
            <a:r>
              <a:rPr lang="en-US" dirty="0">
                <a:solidFill>
                  <a:srgbClr val="0E0E0E"/>
                </a:solidFill>
                <a:effectLst/>
              </a:rPr>
              <a:t>Discuss the importance of large batch sizes to capture a wide range of text-image relationships.</a:t>
            </a:r>
          </a:p>
          <a:p>
            <a:endParaRPr lang="en-US" dirty="0">
              <a:solidFill>
                <a:srgbClr val="0E0E0E"/>
              </a:solidFill>
              <a:effectLst/>
            </a:endParaRPr>
          </a:p>
          <a:p>
            <a:pPr marL="0" indent="0">
              <a:buNone/>
            </a:pPr>
            <a:r>
              <a:rPr lang="en-US" b="1" dirty="0">
                <a:solidFill>
                  <a:srgbClr val="0E0E0E"/>
                </a:solidFill>
                <a:effectLst/>
              </a:rPr>
              <a:t>Impact on Zero-Shot Learning</a:t>
            </a:r>
            <a:endParaRPr lang="en-US" dirty="0">
              <a:solidFill>
                <a:srgbClr val="0E0E0E"/>
              </a:solidFill>
              <a:effectLst/>
            </a:endParaRPr>
          </a:p>
          <a:p>
            <a:pPr marL="0" indent="0">
              <a:buNone/>
            </a:pPr>
            <a:r>
              <a:rPr lang="en-US" dirty="0">
                <a:solidFill>
                  <a:srgbClr val="0E0E0E"/>
                </a:solidFill>
                <a:effectLst/>
              </a:rPr>
              <a:t>The contrastive training approach allows CLIP to generalize well to unseen classes, which contributes to its zero-shot capabilities.</a:t>
            </a:r>
          </a:p>
        </p:txBody>
      </p:sp>
      <p:pic>
        <p:nvPicPr>
          <p:cNvPr id="1026" name="Picture 2">
            <a:extLst>
              <a:ext uri="{FF2B5EF4-FFF2-40B4-BE49-F238E27FC236}">
                <a16:creationId xmlns:a16="http://schemas.microsoft.com/office/drawing/2014/main" id="{9EAE85A7-703D-C225-4CC0-4F7D4DD0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7337" y="2911591"/>
            <a:ext cx="5801193" cy="1405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A0D47D-8E22-A151-8FFB-A5AE0F06D1A8}"/>
              </a:ext>
            </a:extLst>
          </p:cNvPr>
          <p:cNvPicPr>
            <a:picLocks noChangeAspect="1"/>
          </p:cNvPicPr>
          <p:nvPr/>
        </p:nvPicPr>
        <p:blipFill>
          <a:blip r:embed="rId4"/>
          <a:srcRect l="26451" t="26289" r="49777" b="25941"/>
          <a:stretch/>
        </p:blipFill>
        <p:spPr>
          <a:xfrm>
            <a:off x="12454223" y="4422097"/>
            <a:ext cx="4247419" cy="4208318"/>
          </a:xfrm>
          <a:prstGeom prst="rect">
            <a:avLst/>
          </a:prstGeom>
        </p:spPr>
      </p:pic>
    </p:spTree>
    <p:extLst>
      <p:ext uri="{BB962C8B-B14F-4D97-AF65-F5344CB8AC3E}">
        <p14:creationId xmlns:p14="http://schemas.microsoft.com/office/powerpoint/2010/main" val="80446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6CB2BE1-66D9-643E-3EBA-E2380A79D6B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D8FB55-6E9B-9AA3-DF7C-A2C936468326}"/>
              </a:ext>
            </a:extLst>
          </p:cNvPr>
          <p:cNvPicPr>
            <a:picLocks noChangeAspect="1"/>
          </p:cNvPicPr>
          <p:nvPr/>
        </p:nvPicPr>
        <p:blipFill>
          <a:blip r:embed="rId3"/>
          <a:srcRect l="50609" t="1766" b="25665"/>
          <a:stretch/>
        </p:blipFill>
        <p:spPr>
          <a:xfrm>
            <a:off x="5392270" y="5143500"/>
            <a:ext cx="7503459" cy="5151015"/>
          </a:xfrm>
          <a:prstGeom prst="rect">
            <a:avLst/>
          </a:prstGeom>
        </p:spPr>
      </p:pic>
      <p:sp>
        <p:nvSpPr>
          <p:cNvPr id="106" name="Google Shape;106;p15">
            <a:extLst>
              <a:ext uri="{FF2B5EF4-FFF2-40B4-BE49-F238E27FC236}">
                <a16:creationId xmlns:a16="http://schemas.microsoft.com/office/drawing/2014/main" id="{F6FD2A46-CACF-206F-3BFE-90C737B50DF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CLIP and Zero Shot</a:t>
            </a:r>
            <a:endParaRPr dirty="0">
              <a:latin typeface="+mn-lt"/>
            </a:endParaRPr>
          </a:p>
        </p:txBody>
      </p:sp>
      <p:sp>
        <p:nvSpPr>
          <p:cNvPr id="107" name="Google Shape;107;p15">
            <a:extLst>
              <a:ext uri="{FF2B5EF4-FFF2-40B4-BE49-F238E27FC236}">
                <a16:creationId xmlns:a16="http://schemas.microsoft.com/office/drawing/2014/main" id="{90C72EAB-523B-366B-91D8-D3D816339DE9}"/>
              </a:ext>
            </a:extLst>
          </p:cNvPr>
          <p:cNvSpPr txBox="1">
            <a:spLocks noGrp="1"/>
          </p:cNvSpPr>
          <p:nvPr>
            <p:ph type="body" sz="quarter" idx="10"/>
          </p:nvPr>
        </p:nvSpPr>
        <p:spPr>
          <a:xfrm>
            <a:off x="1155696" y="2092036"/>
            <a:ext cx="16648210"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latin typeface="+mn-lt"/>
              </a:rPr>
              <a:t>What is Zero-Shot Learning?</a:t>
            </a:r>
            <a:endParaRPr lang="en-US" dirty="0">
              <a:solidFill>
                <a:srgbClr val="0E0E0E"/>
              </a:solidFill>
              <a:effectLst/>
              <a:latin typeface="+mn-lt"/>
            </a:endParaRPr>
          </a:p>
          <a:p>
            <a:pPr marL="0" indent="0">
              <a:buNone/>
            </a:pPr>
            <a:r>
              <a:rPr lang="en-US" dirty="0">
                <a:solidFill>
                  <a:srgbClr val="0E0E0E"/>
                </a:solidFill>
                <a:latin typeface="+mn-lt"/>
              </a:rPr>
              <a:t>CLIP is pre-trained to predict if an image and a text snippet are paired together in its dataset. To perform zero-shot classification, this capability can be reused. For each dataset, the names of all the classes in the dataset is used as the set of potential text pairings and predict the most probable (image, text) pair according to CLIP. </a:t>
            </a:r>
          </a:p>
          <a:p>
            <a:pPr marL="0" indent="0">
              <a:buNone/>
            </a:pPr>
            <a:r>
              <a:rPr lang="en-US" b="1" dirty="0">
                <a:solidFill>
                  <a:srgbClr val="0E0E0E"/>
                </a:solidFill>
                <a:effectLst/>
                <a:latin typeface="+mn-lt"/>
              </a:rPr>
              <a:t>Generalization Across Domains</a:t>
            </a:r>
            <a:endParaRPr lang="en-US" dirty="0">
              <a:solidFill>
                <a:srgbClr val="0E0E0E"/>
              </a:solidFill>
              <a:effectLst/>
              <a:latin typeface="+mn-lt"/>
            </a:endParaRPr>
          </a:p>
          <a:p>
            <a:pPr marL="0" indent="0">
              <a:buNone/>
            </a:pPr>
            <a:r>
              <a:rPr lang="en-US" dirty="0">
                <a:solidFill>
                  <a:srgbClr val="0E0E0E"/>
                </a:solidFill>
                <a:effectLst/>
                <a:latin typeface="+mn-lt"/>
              </a:rPr>
              <a:t>Unlike traditional supervised models that require task-specific fine-tuning, CLIP can generalize to diverse tasks like image classification, object detection, and more with simple text prompts.</a:t>
            </a:r>
          </a:p>
        </p:txBody>
      </p:sp>
    </p:spTree>
    <p:extLst>
      <p:ext uri="{BB962C8B-B14F-4D97-AF65-F5344CB8AC3E}">
        <p14:creationId xmlns:p14="http://schemas.microsoft.com/office/powerpoint/2010/main" val="2193748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F27D98CD-7253-D486-ACD5-7FD6CF37F99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3C6D17D-FCFA-0818-CCE7-B9BE01929196}"/>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Building CLIP</a:t>
            </a:r>
            <a:endParaRPr dirty="0">
              <a:latin typeface="+mn-lt"/>
            </a:endParaRPr>
          </a:p>
        </p:txBody>
      </p:sp>
      <p:sp>
        <p:nvSpPr>
          <p:cNvPr id="107" name="Google Shape;107;p15">
            <a:extLst>
              <a:ext uri="{FF2B5EF4-FFF2-40B4-BE49-F238E27FC236}">
                <a16:creationId xmlns:a16="http://schemas.microsoft.com/office/drawing/2014/main" id="{222498DD-C92C-F81E-AF21-19FE1E3E315E}"/>
              </a:ext>
            </a:extLst>
          </p:cNvPr>
          <p:cNvSpPr txBox="1">
            <a:spLocks noGrp="1"/>
          </p:cNvSpPr>
          <p:nvPr>
            <p:ph type="body" sz="quarter" idx="10"/>
          </p:nvPr>
        </p:nvSpPr>
        <p:spPr>
          <a:xfrm>
            <a:off x="675439" y="1643148"/>
            <a:ext cx="10064604"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latin typeface="+mn-lt"/>
              </a:rPr>
              <a:t>Scaling Properties</a:t>
            </a:r>
            <a:endParaRPr lang="en-US" dirty="0">
              <a:solidFill>
                <a:srgbClr val="0E0E0E"/>
              </a:solidFill>
              <a:effectLst/>
              <a:latin typeface="+mn-lt"/>
            </a:endParaRPr>
          </a:p>
          <a:p>
            <a:pPr marL="0" indent="0">
              <a:buNone/>
            </a:pPr>
            <a:r>
              <a:rPr lang="en-US" dirty="0">
                <a:solidFill>
                  <a:srgbClr val="0E0E0E"/>
                </a:solidFill>
                <a:effectLst/>
                <a:latin typeface="+mn-lt"/>
              </a:rPr>
              <a:t>CLIP’s performance improves with more data, larger models, and higher-quality embeddings, following scaling laws similar to those observed in language models.</a:t>
            </a:r>
          </a:p>
          <a:p>
            <a:pPr marL="0" indent="0">
              <a:buNone/>
            </a:pPr>
            <a:r>
              <a:rPr lang="en-US" b="1" dirty="0">
                <a:solidFill>
                  <a:srgbClr val="0E0E0E"/>
                </a:solidFill>
                <a:effectLst/>
                <a:latin typeface="+mn-lt"/>
              </a:rPr>
              <a:t>Data and Compute Challenges</a:t>
            </a:r>
            <a:endParaRPr lang="en-US" dirty="0">
              <a:solidFill>
                <a:srgbClr val="0E0E0E"/>
              </a:solidFill>
              <a:effectLst/>
              <a:latin typeface="+mn-lt"/>
            </a:endParaRPr>
          </a:p>
          <a:p>
            <a:pPr marL="0" indent="0">
              <a:buNone/>
            </a:pPr>
            <a:r>
              <a:rPr lang="en-US" dirty="0">
                <a:solidFill>
                  <a:srgbClr val="0E0E0E"/>
                </a:solidFill>
                <a:effectLst/>
                <a:latin typeface="+mn-lt"/>
              </a:rPr>
              <a:t>Training CLIP requires extensive computational resources and large multimodal datasets. Briefly address the implications for research and commercial use.</a:t>
            </a:r>
          </a:p>
          <a:p>
            <a:pPr marL="0" indent="0">
              <a:buNone/>
            </a:pPr>
            <a:r>
              <a:rPr lang="en-US" b="1" dirty="0">
                <a:solidFill>
                  <a:srgbClr val="0E0E0E"/>
                </a:solidFill>
                <a:effectLst/>
                <a:latin typeface="+mn-lt"/>
              </a:rPr>
              <a:t>Limitations and Future Directions</a:t>
            </a:r>
          </a:p>
          <a:p>
            <a:pPr marL="0" indent="0">
              <a:buNone/>
            </a:pPr>
            <a:r>
              <a:rPr lang="en-US" dirty="0">
                <a:solidFill>
                  <a:srgbClr val="0E0E0E"/>
                </a:solidFill>
                <a:latin typeface="+mn-lt"/>
              </a:rPr>
              <a:t>While CLIP is fantastic for pairing images and text in a static way, it’s limited in generating or interpreting more detailed language about an image (e.g., complex descriptions or answering nuanced questions).</a:t>
            </a:r>
          </a:p>
          <a:p>
            <a:pPr marL="0" indent="0">
              <a:buNone/>
            </a:pPr>
            <a:r>
              <a:rPr lang="en-US" dirty="0">
                <a:solidFill>
                  <a:srgbClr val="0E0E0E"/>
                </a:solidFill>
                <a:latin typeface="+mn-lt"/>
              </a:rPr>
              <a:t>CLIP’s focus on joint embeddings of image-text pairs is somewhat rigid, as it lacks a generative language capability, making it less suitable for tasks like captioning, visual question answering (VQA), and interactive applications that require deeper understanding and flexibility.</a:t>
            </a:r>
          </a:p>
          <a:p>
            <a:pPr marL="0" indent="0">
              <a:buNone/>
            </a:pPr>
            <a:endParaRPr lang="en-US" dirty="0">
              <a:solidFill>
                <a:srgbClr val="0E0E0E"/>
              </a:solidFill>
              <a:latin typeface="+mn-lt"/>
            </a:endParaRPr>
          </a:p>
          <a:p>
            <a:pPr marL="0" indent="0">
              <a:buNone/>
            </a:pPr>
            <a:r>
              <a:rPr lang="en-US" dirty="0">
                <a:solidFill>
                  <a:srgbClr val="0E0E0E"/>
                </a:solidFill>
                <a:latin typeface="+mn-lt"/>
              </a:rPr>
              <a:t>Next we will see a new method, BLIP which addresses these issues. </a:t>
            </a:r>
          </a:p>
        </p:txBody>
      </p:sp>
      <p:pic>
        <p:nvPicPr>
          <p:cNvPr id="2" name="Picture 1">
            <a:extLst>
              <a:ext uri="{FF2B5EF4-FFF2-40B4-BE49-F238E27FC236}">
                <a16:creationId xmlns:a16="http://schemas.microsoft.com/office/drawing/2014/main" id="{E137AC78-F695-AF45-34F2-9AB084318556}"/>
              </a:ext>
            </a:extLst>
          </p:cNvPr>
          <p:cNvPicPr>
            <a:picLocks noChangeAspect="1"/>
          </p:cNvPicPr>
          <p:nvPr/>
        </p:nvPicPr>
        <p:blipFill>
          <a:blip r:embed="rId3"/>
          <a:stretch>
            <a:fillRect/>
          </a:stretch>
        </p:blipFill>
        <p:spPr>
          <a:xfrm>
            <a:off x="10740043" y="1435956"/>
            <a:ext cx="6669312" cy="6933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81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EE7C5266-EC9D-2374-0975-4CD119E4166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877A7E5-40DC-2D5A-5A38-FDE20F7AE0E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i="0" dirty="0">
                <a:solidFill>
                  <a:srgbClr val="000000"/>
                </a:solidFill>
                <a:effectLst/>
              </a:rPr>
              <a:t>Bootstrapping Language-Image Pre-training (BLIP)</a:t>
            </a:r>
          </a:p>
        </p:txBody>
      </p:sp>
      <p:sp>
        <p:nvSpPr>
          <p:cNvPr id="7" name="TextBox 6">
            <a:extLst>
              <a:ext uri="{FF2B5EF4-FFF2-40B4-BE49-F238E27FC236}">
                <a16:creationId xmlns:a16="http://schemas.microsoft.com/office/drawing/2014/main" id="{BAD516E2-0B8F-47B7-FC12-B9AD1B2694DC}"/>
              </a:ext>
            </a:extLst>
          </p:cNvPr>
          <p:cNvSpPr txBox="1"/>
          <p:nvPr/>
        </p:nvSpPr>
        <p:spPr>
          <a:xfrm>
            <a:off x="1257300" y="4528251"/>
            <a:ext cx="9144000" cy="523220"/>
          </a:xfrm>
          <a:prstGeom prst="rect">
            <a:avLst/>
          </a:prstGeom>
          <a:noFill/>
        </p:spPr>
        <p:txBody>
          <a:bodyPr wrap="square">
            <a:spAutoFit/>
          </a:bodyPr>
          <a:lstStyle/>
          <a:p>
            <a:r>
              <a:rPr lang="en-US" sz="2800" dirty="0"/>
              <a:t>Filtering out the noise</a:t>
            </a:r>
          </a:p>
        </p:txBody>
      </p:sp>
    </p:spTree>
    <p:extLst>
      <p:ext uri="{BB962C8B-B14F-4D97-AF65-F5344CB8AC3E}">
        <p14:creationId xmlns:p14="http://schemas.microsoft.com/office/powerpoint/2010/main" val="162549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3FBEB0F-59AC-D4F1-A212-D2EB03C7C26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7CAAF0A6-4E42-7963-5C38-4C0D231607A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What is the Bootstrapping Language-Image Pretraining model? </a:t>
            </a:r>
            <a:endParaRPr dirty="0">
              <a:latin typeface="+mn-lt"/>
            </a:endParaRPr>
          </a:p>
        </p:txBody>
      </p:sp>
      <p:sp>
        <p:nvSpPr>
          <p:cNvPr id="107" name="Google Shape;107;p15">
            <a:extLst>
              <a:ext uri="{FF2B5EF4-FFF2-40B4-BE49-F238E27FC236}">
                <a16:creationId xmlns:a16="http://schemas.microsoft.com/office/drawing/2014/main" id="{E42E1D0A-5892-BCDA-CC87-08FC977E24F1}"/>
              </a:ext>
            </a:extLst>
          </p:cNvPr>
          <p:cNvSpPr txBox="1">
            <a:spLocks noGrp="1"/>
          </p:cNvSpPr>
          <p:nvPr>
            <p:ph type="body" sz="quarter" idx="10"/>
          </p:nvPr>
        </p:nvSpPr>
        <p:spPr>
          <a:xfrm>
            <a:off x="1155696" y="2092036"/>
            <a:ext cx="16849671" cy="3394364"/>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While </a:t>
            </a:r>
            <a:r>
              <a:rPr lang="en-US" b="1" dirty="0">
                <a:solidFill>
                  <a:srgbClr val="0E0E0E"/>
                </a:solidFill>
                <a:effectLst/>
              </a:rPr>
              <a:t>CLIP</a:t>
            </a:r>
            <a:r>
              <a:rPr lang="en-US" dirty="0">
                <a:solidFill>
                  <a:srgbClr val="0E0E0E"/>
                </a:solidFill>
                <a:effectLst/>
              </a:rPr>
              <a:t> is fantastic for pairing images and text in a static way, it’s limited in generating or interpreting more detailed language about an image (e.g., complex descriptions or answering nuanced questions).</a:t>
            </a:r>
          </a:p>
          <a:p>
            <a:pPr marL="0" indent="0">
              <a:buNone/>
            </a:pPr>
            <a:r>
              <a:rPr lang="en-US" b="1" dirty="0">
                <a:solidFill>
                  <a:srgbClr val="0E0E0E"/>
                </a:solidFill>
                <a:effectLst/>
              </a:rPr>
              <a:t>CLIP’s</a:t>
            </a:r>
            <a:r>
              <a:rPr lang="en-US" dirty="0">
                <a:solidFill>
                  <a:srgbClr val="0E0E0E"/>
                </a:solidFill>
                <a:effectLst/>
              </a:rPr>
              <a:t> focus on joint embeddings of image-text pairs is somewhat rigid, as it lacks a generative language capability, making it less suitable for tasks like captioning, visual question answering (VQA), and interactive applications that require deeper understanding and flexibility.</a:t>
            </a:r>
          </a:p>
          <a:p>
            <a:pPr marL="0" indent="0">
              <a:buNone/>
            </a:pPr>
            <a:endParaRPr lang="en-US" b="1" dirty="0">
              <a:solidFill>
                <a:srgbClr val="0E0E0E"/>
              </a:solidFill>
            </a:endParaRPr>
          </a:p>
        </p:txBody>
      </p:sp>
      <p:pic>
        <p:nvPicPr>
          <p:cNvPr id="2" name="Picture 1">
            <a:extLst>
              <a:ext uri="{FF2B5EF4-FFF2-40B4-BE49-F238E27FC236}">
                <a16:creationId xmlns:a16="http://schemas.microsoft.com/office/drawing/2014/main" id="{85A304C1-D83B-E4E5-8F3F-815AE14323CE}"/>
              </a:ext>
            </a:extLst>
          </p:cNvPr>
          <p:cNvPicPr>
            <a:picLocks noChangeAspect="1"/>
          </p:cNvPicPr>
          <p:nvPr/>
        </p:nvPicPr>
        <p:blipFill>
          <a:blip r:embed="rId3"/>
          <a:srcRect l="1806" r="5358" b="28723"/>
          <a:stretch/>
        </p:blipFill>
        <p:spPr>
          <a:xfrm>
            <a:off x="9544186" y="4944563"/>
            <a:ext cx="8743814" cy="3582910"/>
          </a:xfrm>
          <a:prstGeom prst="rect">
            <a:avLst/>
          </a:prstGeom>
        </p:spPr>
      </p:pic>
      <p:sp>
        <p:nvSpPr>
          <p:cNvPr id="4" name="TextBox 3">
            <a:extLst>
              <a:ext uri="{FF2B5EF4-FFF2-40B4-BE49-F238E27FC236}">
                <a16:creationId xmlns:a16="http://schemas.microsoft.com/office/drawing/2014/main" id="{36AE0B07-C715-093A-7F22-8E20316E605B}"/>
              </a:ext>
            </a:extLst>
          </p:cNvPr>
          <p:cNvSpPr txBox="1"/>
          <p:nvPr/>
        </p:nvSpPr>
        <p:spPr>
          <a:xfrm>
            <a:off x="1155695" y="4612054"/>
            <a:ext cx="8886080" cy="4524315"/>
          </a:xfrm>
          <a:prstGeom prst="rect">
            <a:avLst/>
          </a:prstGeom>
          <a:noFill/>
        </p:spPr>
        <p:txBody>
          <a:bodyPr wrap="square">
            <a:spAutoFit/>
          </a:bodyPr>
          <a:lstStyle/>
          <a:p>
            <a:pPr marL="0" indent="0">
              <a:buNone/>
            </a:pPr>
            <a:r>
              <a:rPr lang="en-US" sz="2400" b="1" dirty="0">
                <a:solidFill>
                  <a:srgbClr val="0E0E0E"/>
                </a:solidFill>
                <a:effectLst/>
                <a:latin typeface="Arial" panose="020B0604020202020204" pitchFamily="34" charset="0"/>
                <a:cs typeface="Arial" panose="020B0604020202020204" pitchFamily="34" charset="0"/>
              </a:rPr>
              <a:t>BLIP as a Solution</a:t>
            </a:r>
            <a:r>
              <a:rPr lang="en-US" sz="2400" dirty="0">
                <a:solidFill>
                  <a:srgbClr val="0E0E0E"/>
                </a:solidFill>
                <a:effectLst/>
                <a:latin typeface="Arial" panose="020B0604020202020204" pitchFamily="34" charset="0"/>
                <a:cs typeface="Arial" panose="020B0604020202020204" pitchFamily="34" charset="0"/>
              </a:rPr>
              <a:t>:</a:t>
            </a:r>
          </a:p>
          <a:p>
            <a:r>
              <a:rPr lang="en-US" sz="2400" dirty="0">
                <a:solidFill>
                  <a:srgbClr val="0E0E0E"/>
                </a:solidFill>
                <a:effectLst/>
                <a:latin typeface="Arial" panose="020B0604020202020204" pitchFamily="34" charset="0"/>
                <a:cs typeface="Arial" panose="020B0604020202020204" pitchFamily="34" charset="0"/>
              </a:rPr>
              <a:t>BLIP extends beyond CLIP by not just aligning images and text but integrating them in a way that allows the model to generate rich text responses based on visual inputs.</a:t>
            </a:r>
          </a:p>
          <a:p>
            <a:endParaRPr lang="en-US" sz="2400" dirty="0">
              <a:solidFill>
                <a:srgbClr val="0E0E0E"/>
              </a:solidFill>
              <a:effectLst/>
              <a:latin typeface="Arial" panose="020B0604020202020204" pitchFamily="34" charset="0"/>
              <a:cs typeface="Arial" panose="020B0604020202020204" pitchFamily="34" charset="0"/>
            </a:endParaRPr>
          </a:p>
          <a:p>
            <a:r>
              <a:rPr lang="en-US" sz="2400" dirty="0">
                <a:solidFill>
                  <a:srgbClr val="0E0E0E"/>
                </a:solidFill>
                <a:effectLst/>
                <a:latin typeface="Arial" panose="020B0604020202020204" pitchFamily="34" charset="0"/>
                <a:cs typeface="Arial" panose="020B0604020202020204" pitchFamily="34" charset="0"/>
              </a:rPr>
              <a:t>BLIP’s encoder-decoder framework allows it to not only match but also generate text, enabling tasks like open-ended captioning and visual question answering.</a:t>
            </a:r>
          </a:p>
          <a:p>
            <a:endParaRPr lang="en-US" sz="2400" dirty="0">
              <a:solidFill>
                <a:srgbClr val="0E0E0E"/>
              </a:solidFill>
              <a:effectLst/>
              <a:latin typeface="Arial" panose="020B0604020202020204" pitchFamily="34" charset="0"/>
              <a:cs typeface="Arial" panose="020B0604020202020204" pitchFamily="34" charset="0"/>
            </a:endParaRPr>
          </a:p>
          <a:p>
            <a:r>
              <a:rPr lang="en-US" sz="2400" dirty="0">
                <a:solidFill>
                  <a:srgbClr val="0E0E0E"/>
                </a:solidFill>
                <a:effectLst/>
                <a:latin typeface="Arial" panose="020B0604020202020204" pitchFamily="34" charset="0"/>
                <a:cs typeface="Arial" panose="020B0604020202020204" pitchFamily="34" charset="0"/>
              </a:rPr>
              <a:t>BLIP also introduces a training method that bootstraps noisy image-text pairs, which helps it learn from a more diverse set of real-world data, improving its generalization to new scenarios.</a:t>
            </a:r>
          </a:p>
        </p:txBody>
      </p:sp>
    </p:spTree>
    <p:extLst>
      <p:ext uri="{BB962C8B-B14F-4D97-AF65-F5344CB8AC3E}">
        <p14:creationId xmlns:p14="http://schemas.microsoft.com/office/powerpoint/2010/main" val="75267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2259202-A461-9EFB-6DF6-C484FE7663F7}"/>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32FEF8D-040C-A3AB-913D-B25E7BE7CE1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Training BLIP</a:t>
            </a:r>
            <a:endParaRPr dirty="0">
              <a:latin typeface="+mn-lt"/>
            </a:endParaRPr>
          </a:p>
        </p:txBody>
      </p:sp>
      <p:sp>
        <p:nvSpPr>
          <p:cNvPr id="107" name="Google Shape;107;p15">
            <a:extLst>
              <a:ext uri="{FF2B5EF4-FFF2-40B4-BE49-F238E27FC236}">
                <a16:creationId xmlns:a16="http://schemas.microsoft.com/office/drawing/2014/main" id="{3757E051-3463-9142-E710-9079DDB81C39}"/>
              </a:ext>
            </a:extLst>
          </p:cNvPr>
          <p:cNvSpPr txBox="1">
            <a:spLocks noGrp="1"/>
          </p:cNvSpPr>
          <p:nvPr>
            <p:ph type="body" sz="quarter" idx="10"/>
          </p:nvPr>
        </p:nvSpPr>
        <p:spPr>
          <a:xfrm>
            <a:off x="1358903" y="4806653"/>
            <a:ext cx="16180952" cy="5171566"/>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dirty="0">
                <a:solidFill>
                  <a:srgbClr val="0E0E0E"/>
                </a:solidFill>
                <a:effectLst/>
              </a:rPr>
              <a:t> </a:t>
            </a:r>
            <a:r>
              <a:rPr lang="en-US" sz="2000" b="1" dirty="0">
                <a:solidFill>
                  <a:srgbClr val="0E0E0E"/>
                </a:solidFill>
                <a:effectLst/>
              </a:rPr>
              <a:t>Image-Text Pairing with Multimodal Encoders</a:t>
            </a:r>
            <a:r>
              <a:rPr lang="en-US" sz="2000" dirty="0">
                <a:solidFill>
                  <a:srgbClr val="0E0E0E"/>
                </a:solidFill>
                <a:effectLst/>
              </a:rPr>
              <a:t>:</a:t>
            </a:r>
          </a:p>
          <a:p>
            <a:r>
              <a:rPr lang="en-US" sz="2000" dirty="0">
                <a:solidFill>
                  <a:srgbClr val="0E0E0E"/>
                </a:solidFill>
                <a:effectLst/>
              </a:rPr>
              <a:t>BLIP uses a Vision Transformer (</a:t>
            </a:r>
            <a:r>
              <a:rPr lang="en-US" sz="2000" dirty="0" err="1">
                <a:solidFill>
                  <a:srgbClr val="0E0E0E"/>
                </a:solidFill>
                <a:effectLst/>
              </a:rPr>
              <a:t>ViT</a:t>
            </a:r>
            <a:r>
              <a:rPr lang="en-US" sz="2000" dirty="0">
                <a:solidFill>
                  <a:srgbClr val="0E0E0E"/>
                </a:solidFill>
                <a:effectLst/>
              </a:rPr>
              <a:t>) for images and a language model for text. The image is processed to extract features that represent visual aspects like objects, textures, or spatial layouts, while the language model represents the text in a way that can be aligned with these visual features.</a:t>
            </a:r>
          </a:p>
          <a:p>
            <a:r>
              <a:rPr lang="en-US" sz="2000" dirty="0">
                <a:solidFill>
                  <a:srgbClr val="0E0E0E"/>
                </a:solidFill>
                <a:effectLst/>
              </a:rPr>
              <a:t>The core goal in this step is to build representations that allow the image and text to be understood in relation to each other. This multimodal encoder-decoder setup lets the model go beyond simple matching, making it possible to learn more complex relationships, like context or narrative details within an image.</a:t>
            </a:r>
          </a:p>
          <a:p>
            <a:pPr marL="0" indent="0">
              <a:buNone/>
            </a:pPr>
            <a:r>
              <a:rPr lang="en-US" sz="2000" b="1" dirty="0">
                <a:solidFill>
                  <a:srgbClr val="0E0E0E"/>
                </a:solidFill>
                <a:effectLst/>
              </a:rPr>
              <a:t>Bootstrapping with Noisy Data</a:t>
            </a:r>
            <a:r>
              <a:rPr lang="en-US" sz="2000" dirty="0">
                <a:solidFill>
                  <a:srgbClr val="0E0E0E"/>
                </a:solidFill>
                <a:effectLst/>
              </a:rPr>
              <a:t>:</a:t>
            </a:r>
          </a:p>
          <a:p>
            <a:r>
              <a:rPr lang="en-US" sz="2000" dirty="0">
                <a:solidFill>
                  <a:srgbClr val="0E0E0E"/>
                </a:solidFill>
                <a:effectLst/>
              </a:rPr>
              <a:t>To improve generalization, BLIP includes “noisy” or imperfect image-text pairs in training. This can mean using mismatched, weakly aligned, or less clear pairs, such as an image and a roughly related caption.</a:t>
            </a:r>
          </a:p>
          <a:p>
            <a:r>
              <a:rPr lang="en-US" sz="2000" dirty="0">
                <a:solidFill>
                  <a:srgbClr val="0E0E0E"/>
                </a:solidFill>
                <a:effectLst/>
              </a:rPr>
              <a:t>Over the course of training, BLIP refines these pairs, which helps the model learn to handle real-world data variability (e.g., social media images with informal captions).</a:t>
            </a:r>
          </a:p>
          <a:p>
            <a:r>
              <a:rPr lang="en-US" sz="2000" dirty="0">
                <a:solidFill>
                  <a:srgbClr val="0E0E0E"/>
                </a:solidFill>
                <a:effectLst/>
              </a:rPr>
              <a:t>This bootstrapping process is iterative, where BLIP gradually strengthens its alignment between image and text representations by learning to identify which pairs make sense together and which don’t.</a:t>
            </a:r>
          </a:p>
        </p:txBody>
      </p:sp>
      <p:pic>
        <p:nvPicPr>
          <p:cNvPr id="2" name="Picture 1">
            <a:extLst>
              <a:ext uri="{FF2B5EF4-FFF2-40B4-BE49-F238E27FC236}">
                <a16:creationId xmlns:a16="http://schemas.microsoft.com/office/drawing/2014/main" id="{341115B9-D98C-49BF-1D28-8EF6DCEBDF4F}"/>
              </a:ext>
            </a:extLst>
          </p:cNvPr>
          <p:cNvPicPr>
            <a:picLocks noChangeAspect="1"/>
          </p:cNvPicPr>
          <p:nvPr/>
        </p:nvPicPr>
        <p:blipFill>
          <a:blip r:embed="rId3"/>
          <a:stretch>
            <a:fillRect/>
          </a:stretch>
        </p:blipFill>
        <p:spPr>
          <a:xfrm>
            <a:off x="4952536" y="980900"/>
            <a:ext cx="9544861" cy="3929844"/>
          </a:xfrm>
          <a:prstGeom prst="rect">
            <a:avLst/>
          </a:prstGeom>
        </p:spPr>
      </p:pic>
    </p:spTree>
    <p:extLst>
      <p:ext uri="{BB962C8B-B14F-4D97-AF65-F5344CB8AC3E}">
        <p14:creationId xmlns:p14="http://schemas.microsoft.com/office/powerpoint/2010/main" val="152913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8C608CD-2D32-8795-C562-10D2A5CB1B9C}"/>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13AD52C-298C-E25A-BBBF-CE02167934BD}"/>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BLIP2 – Improving Efficiency in multimodal training</a:t>
            </a:r>
            <a:endParaRPr dirty="0"/>
          </a:p>
        </p:txBody>
      </p:sp>
      <p:sp>
        <p:nvSpPr>
          <p:cNvPr id="107" name="Google Shape;107;p15">
            <a:extLst>
              <a:ext uri="{FF2B5EF4-FFF2-40B4-BE49-F238E27FC236}">
                <a16:creationId xmlns:a16="http://schemas.microsoft.com/office/drawing/2014/main" id="{229EBFE2-FC0E-63BE-C598-95F5F68D90ED}"/>
              </a:ext>
            </a:extLst>
          </p:cNvPr>
          <p:cNvSpPr txBox="1">
            <a:spLocks noGrp="1"/>
          </p:cNvSpPr>
          <p:nvPr>
            <p:ph type="body" sz="quarter" idx="10"/>
          </p:nvPr>
        </p:nvSpPr>
        <p:spPr>
          <a:xfrm>
            <a:off x="1155696" y="2092036"/>
            <a:ext cx="11596028" cy="579808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BLIP2 focuses on making the model faster and more efficient by changing how it processes images and text.</a:t>
            </a:r>
          </a:p>
          <a:p>
            <a:r>
              <a:rPr lang="en-US" sz="2000" b="1" dirty="0">
                <a:solidFill>
                  <a:srgbClr val="0E0E0E"/>
                </a:solidFill>
                <a:effectLst/>
              </a:rPr>
              <a:t>Separate Pathways</a:t>
            </a:r>
            <a:r>
              <a:rPr lang="en-US" sz="2000" dirty="0">
                <a:solidFill>
                  <a:srgbClr val="0E0E0E"/>
                </a:solidFill>
                <a:effectLst/>
              </a:rPr>
              <a:t>: BLIP2 processes the image and text separately at first, unlike BLIP1 which combines them early on. For the image, it uses a lighter, more efficient model to extract basic features. For the text, it still uses a language model.</a:t>
            </a:r>
          </a:p>
          <a:p>
            <a:r>
              <a:rPr lang="en-US" sz="2000" b="1" dirty="0">
                <a:solidFill>
                  <a:srgbClr val="0E0E0E"/>
                </a:solidFill>
                <a:effectLst/>
              </a:rPr>
              <a:t>Combining Later</a:t>
            </a:r>
            <a:r>
              <a:rPr lang="en-US" sz="2000" dirty="0">
                <a:solidFill>
                  <a:srgbClr val="0E0E0E"/>
                </a:solidFill>
                <a:effectLst/>
              </a:rPr>
              <a:t>: After it processes both image and text separately, it combines their information in a shared space later in the process. This makes it faster and more efficient because it doesn’t have to fully integrate the image and text information immediately.</a:t>
            </a:r>
          </a:p>
          <a:p>
            <a:r>
              <a:rPr lang="en-US" sz="2000" b="1" dirty="0">
                <a:solidFill>
                  <a:srgbClr val="0E0E0E"/>
                </a:solidFill>
                <a:effectLst/>
              </a:rPr>
              <a:t>Training on Large Datasets</a:t>
            </a:r>
            <a:r>
              <a:rPr lang="en-US" sz="2000" dirty="0">
                <a:solidFill>
                  <a:srgbClr val="0E0E0E"/>
                </a:solidFill>
                <a:effectLst/>
              </a:rPr>
              <a:t>: This separate pathway approach allows BLIP2 to handle larger datasets more cost-effectively, improving performance on tasks like zero-shot learning (where the model sees new data it hasn’t been explicitly trained on).</a:t>
            </a:r>
            <a:endParaRPr lang="en-US" dirty="0">
              <a:solidFill>
                <a:srgbClr val="0E0E0E"/>
              </a:solidFill>
            </a:endParaRPr>
          </a:p>
          <a:p>
            <a:pPr marL="0" indent="0">
              <a:buNone/>
            </a:pPr>
            <a:r>
              <a:rPr lang="en-US" dirty="0">
                <a:solidFill>
                  <a:srgbClr val="0E0E0E"/>
                </a:solidFill>
                <a:effectLst/>
              </a:rPr>
              <a:t>BLIP2’s main advantage is efficiency—it can process image-text information faster and requires fewer resources than BLIP1, making it suitable for large-scale, real-time tasks.</a:t>
            </a:r>
          </a:p>
        </p:txBody>
      </p:sp>
      <p:pic>
        <p:nvPicPr>
          <p:cNvPr id="2" name="Picture 1">
            <a:extLst>
              <a:ext uri="{FF2B5EF4-FFF2-40B4-BE49-F238E27FC236}">
                <a16:creationId xmlns:a16="http://schemas.microsoft.com/office/drawing/2014/main" id="{BA94C8BD-90C2-AD18-AECE-9DE6343324F8}"/>
              </a:ext>
            </a:extLst>
          </p:cNvPr>
          <p:cNvPicPr>
            <a:picLocks noChangeAspect="1"/>
          </p:cNvPicPr>
          <p:nvPr/>
        </p:nvPicPr>
        <p:blipFill>
          <a:blip r:embed="rId3"/>
          <a:stretch>
            <a:fillRect/>
          </a:stretch>
        </p:blipFill>
        <p:spPr>
          <a:xfrm>
            <a:off x="13075333" y="2092036"/>
            <a:ext cx="4959129" cy="3876502"/>
          </a:xfrm>
          <a:prstGeom prst="rect">
            <a:avLst/>
          </a:prstGeom>
        </p:spPr>
      </p:pic>
      <p:pic>
        <p:nvPicPr>
          <p:cNvPr id="3" name="Picture 2">
            <a:extLst>
              <a:ext uri="{FF2B5EF4-FFF2-40B4-BE49-F238E27FC236}">
                <a16:creationId xmlns:a16="http://schemas.microsoft.com/office/drawing/2014/main" id="{709DF684-3C13-314E-5F5C-A42973A83EF9}"/>
              </a:ext>
            </a:extLst>
          </p:cNvPr>
          <p:cNvPicPr>
            <a:picLocks noChangeAspect="1"/>
          </p:cNvPicPr>
          <p:nvPr/>
        </p:nvPicPr>
        <p:blipFill>
          <a:blip r:embed="rId4"/>
          <a:stretch>
            <a:fillRect/>
          </a:stretch>
        </p:blipFill>
        <p:spPr>
          <a:xfrm>
            <a:off x="10262062" y="7054117"/>
            <a:ext cx="7772400" cy="2281693"/>
          </a:xfrm>
          <a:prstGeom prst="rect">
            <a:avLst/>
          </a:prstGeom>
        </p:spPr>
      </p:pic>
      <p:pic>
        <p:nvPicPr>
          <p:cNvPr id="4" name="Picture 3">
            <a:extLst>
              <a:ext uri="{FF2B5EF4-FFF2-40B4-BE49-F238E27FC236}">
                <a16:creationId xmlns:a16="http://schemas.microsoft.com/office/drawing/2014/main" id="{2CAA9292-B8FC-C52B-94A2-F9C2B582EC7C}"/>
              </a:ext>
            </a:extLst>
          </p:cNvPr>
          <p:cNvPicPr>
            <a:picLocks noChangeAspect="1"/>
          </p:cNvPicPr>
          <p:nvPr/>
        </p:nvPicPr>
        <p:blipFill>
          <a:blip r:embed="rId5"/>
          <a:stretch>
            <a:fillRect/>
          </a:stretch>
        </p:blipFill>
        <p:spPr>
          <a:xfrm>
            <a:off x="1505439" y="7347465"/>
            <a:ext cx="8756622" cy="1988345"/>
          </a:xfrm>
          <a:prstGeom prst="rect">
            <a:avLst/>
          </a:prstGeom>
        </p:spPr>
      </p:pic>
    </p:spTree>
    <p:extLst>
      <p:ext uri="{BB962C8B-B14F-4D97-AF65-F5344CB8AC3E}">
        <p14:creationId xmlns:p14="http://schemas.microsoft.com/office/powerpoint/2010/main" val="160914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Vision Transformer and CLIP</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p:txBody>
          <a:bodyPr/>
          <a:lstStyle/>
          <a:p>
            <a:r>
              <a:rPr lang="en-US" dirty="0"/>
              <a:t>Today we looked at a number of multimodal transformer-based models.</a:t>
            </a:r>
          </a:p>
          <a:p>
            <a:r>
              <a:rPr lang="en-US" dirty="0"/>
              <a:t>We saw how Vision Transformers process images similarly to text by cutting images into patches and then processing them in the familiar transformer layers.</a:t>
            </a:r>
          </a:p>
          <a:p>
            <a:r>
              <a:rPr lang="en-US" dirty="0"/>
              <a:t>CLIP was introduced as a means to connect </a:t>
            </a:r>
            <a:r>
              <a:rPr lang="en-US" dirty="0" err="1"/>
              <a:t>ViTs</a:t>
            </a:r>
            <a:r>
              <a:rPr lang="en-US" dirty="0"/>
              <a:t> and text to solve true multimodal problems such as image classification and captioning </a:t>
            </a:r>
          </a:p>
          <a:p>
            <a:r>
              <a:rPr lang="en-US" dirty="0"/>
              <a:t>An extension to CLIP, BLIP which introduced a more complex but robust architecture which allowed it to perform well on problems such as visual QA, captioning, and many other multimodal tasks</a:t>
            </a:r>
          </a:p>
          <a:p>
            <a:pPr marL="0" indent="0">
              <a:buNone/>
            </a:pPr>
            <a:r>
              <a:rPr lang="en-US" dirty="0"/>
              <a:t>----------------------------------------------------------------------------- </a:t>
            </a:r>
          </a:p>
          <a:p>
            <a:pPr marL="0" indent="0">
              <a:buNone/>
            </a:pPr>
            <a:endParaRPr lang="en-US" dirty="0"/>
          </a:p>
        </p:txBody>
      </p:sp>
      <p:pic>
        <p:nvPicPr>
          <p:cNvPr id="3" name="Picture 2">
            <a:extLst>
              <a:ext uri="{FF2B5EF4-FFF2-40B4-BE49-F238E27FC236}">
                <a16:creationId xmlns:a16="http://schemas.microsoft.com/office/drawing/2014/main" id="{33D8327A-2D16-5F72-B843-C429A48A309D}"/>
              </a:ext>
            </a:extLst>
          </p:cNvPr>
          <p:cNvPicPr>
            <a:picLocks noChangeAspect="1"/>
          </p:cNvPicPr>
          <p:nvPr/>
        </p:nvPicPr>
        <p:blipFill>
          <a:blip r:embed="rId2"/>
          <a:srcRect l="3614" b="992"/>
          <a:stretch/>
        </p:blipFill>
        <p:spPr>
          <a:xfrm>
            <a:off x="10535671" y="3352799"/>
            <a:ext cx="7752329" cy="4009246"/>
          </a:xfrm>
          <a:prstGeom prst="rect">
            <a:avLst/>
          </a:prstGeom>
        </p:spPr>
      </p:pic>
    </p:spTree>
    <p:extLst>
      <p:ext uri="{BB962C8B-B14F-4D97-AF65-F5344CB8AC3E}">
        <p14:creationId xmlns:p14="http://schemas.microsoft.com/office/powerpoint/2010/main" val="231433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dirty="0">
                <a:effectLst/>
              </a:rPr>
              <a:t>Transformers Review</a:t>
            </a:r>
          </a:p>
          <a:p>
            <a:r>
              <a:rPr lang="en-US" sz="2800" dirty="0">
                <a:effectLst/>
              </a:rPr>
              <a:t>Vision Transformers</a:t>
            </a:r>
          </a:p>
          <a:p>
            <a:r>
              <a:rPr lang="en-US" sz="2800" i="0" u="none" strike="noStrike" dirty="0">
                <a:effectLst/>
              </a:rPr>
              <a:t>Contrastive Language-Image Pretraining (CLIP) </a:t>
            </a:r>
          </a:p>
          <a:p>
            <a:r>
              <a:rPr lang="en-US" sz="2800" i="0" dirty="0">
                <a:solidFill>
                  <a:srgbClr val="000000"/>
                </a:solidFill>
                <a:effectLst/>
              </a:rPr>
              <a:t>Bootstrapping Language-Image Pre-training (BLIP)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Transformers: A quick recap</a:t>
            </a:r>
            <a:endParaRPr lang="en-US" sz="4800" b="0" i="0" u="none" strike="noStrike" dirty="0">
              <a:effectLst/>
            </a:endParaRP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5D9FFEF-888F-61F0-E2BB-AFB89C69DF42}"/>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E270648-6BCC-5369-CE60-68F0ECC637F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Recap on Transformers – Self Attention</a:t>
            </a:r>
            <a:endParaRPr dirty="0">
              <a:latin typeface="+mn-lt"/>
            </a:endParaRPr>
          </a:p>
        </p:txBody>
      </p:sp>
      <p:sp>
        <p:nvSpPr>
          <p:cNvPr id="107" name="Google Shape;107;p15">
            <a:extLst>
              <a:ext uri="{FF2B5EF4-FFF2-40B4-BE49-F238E27FC236}">
                <a16:creationId xmlns:a16="http://schemas.microsoft.com/office/drawing/2014/main" id="{43AD300A-49E7-D744-FF49-1C048AC0D15B}"/>
              </a:ext>
            </a:extLst>
          </p:cNvPr>
          <p:cNvSpPr txBox="1">
            <a:spLocks noGrp="1"/>
          </p:cNvSpPr>
          <p:nvPr>
            <p:ph type="body" sz="quarter" idx="10"/>
          </p:nvPr>
        </p:nvSpPr>
        <p:spPr>
          <a:xfrm>
            <a:off x="1155696" y="2107026"/>
            <a:ext cx="12775511"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b="1" dirty="0">
                <a:solidFill>
                  <a:srgbClr val="0E0E0E"/>
                </a:solidFill>
                <a:effectLst/>
              </a:rPr>
              <a:t>Core Idea of Self-Attention</a:t>
            </a:r>
            <a:endParaRPr lang="en-US" dirty="0">
              <a:solidFill>
                <a:srgbClr val="0E0E0E"/>
              </a:solidFill>
              <a:effectLst/>
            </a:endParaRPr>
          </a:p>
          <a:p>
            <a:pPr marL="0" indent="0">
              <a:lnSpc>
                <a:spcPct val="100000"/>
              </a:lnSpc>
              <a:spcBef>
                <a:spcPts val="0"/>
              </a:spcBef>
              <a:buNone/>
            </a:pPr>
            <a:r>
              <a:rPr lang="en-US" dirty="0">
                <a:solidFill>
                  <a:srgbClr val="0E0E0E"/>
                </a:solidFill>
                <a:effectLst/>
              </a:rPr>
              <a:t>Each token in a sequence attends to every other word, learning contextual relationships.</a:t>
            </a:r>
          </a:p>
          <a:p>
            <a:pPr marL="0" indent="0">
              <a:lnSpc>
                <a:spcPct val="100000"/>
              </a:lnSpc>
              <a:spcBef>
                <a:spcPts val="0"/>
              </a:spcBef>
              <a:buNone/>
            </a:pPr>
            <a:r>
              <a:rPr lang="en-US" dirty="0">
                <a:solidFill>
                  <a:srgbClr val="0E0E0E"/>
                </a:solidFill>
                <a:effectLst/>
              </a:rPr>
              <a:t>This allows the model to understand dependencies regardless of distance within the sequence.</a:t>
            </a:r>
          </a:p>
          <a:p>
            <a:pPr>
              <a:lnSpc>
                <a:spcPct val="100000"/>
              </a:lnSpc>
              <a:spcBef>
                <a:spcPts val="0"/>
              </a:spcBef>
            </a:pPr>
            <a:endParaRPr lang="en-US" dirty="0">
              <a:solidFill>
                <a:srgbClr val="0E0E0E"/>
              </a:solidFill>
              <a:effectLst/>
            </a:endParaRPr>
          </a:p>
          <a:p>
            <a:pPr marL="0" indent="0">
              <a:lnSpc>
                <a:spcPct val="100000"/>
              </a:lnSpc>
              <a:spcBef>
                <a:spcPts val="0"/>
              </a:spcBef>
              <a:buNone/>
            </a:pPr>
            <a:r>
              <a:rPr lang="en-US" b="1" dirty="0">
                <a:solidFill>
                  <a:srgbClr val="0E0E0E"/>
                </a:solidFill>
                <a:effectLst/>
              </a:rPr>
              <a:t>How Self-Attention Works</a:t>
            </a:r>
            <a:endParaRPr lang="en-US" dirty="0">
              <a:solidFill>
                <a:srgbClr val="0E0E0E"/>
              </a:solidFill>
              <a:effectLst/>
            </a:endParaRPr>
          </a:p>
          <a:p>
            <a:pPr marL="0" indent="0">
              <a:lnSpc>
                <a:spcPct val="100000"/>
              </a:lnSpc>
              <a:spcBef>
                <a:spcPts val="0"/>
              </a:spcBef>
              <a:buNone/>
            </a:pPr>
            <a:r>
              <a:rPr lang="en-US" dirty="0">
                <a:solidFill>
                  <a:srgbClr val="0E0E0E"/>
                </a:solidFill>
                <a:effectLst/>
              </a:rPr>
              <a:t>Query (Q): What this word (or token) is “asking about” in the context of other words.</a:t>
            </a:r>
          </a:p>
          <a:p>
            <a:pPr marL="0" indent="0">
              <a:lnSpc>
                <a:spcPct val="100000"/>
              </a:lnSpc>
              <a:spcBef>
                <a:spcPts val="0"/>
              </a:spcBef>
              <a:buNone/>
            </a:pPr>
            <a:r>
              <a:rPr lang="en-US" dirty="0">
                <a:solidFill>
                  <a:srgbClr val="0E0E0E"/>
                </a:solidFill>
                <a:effectLst/>
              </a:rPr>
              <a:t>Key (K): The “properties” of other words that might be important.</a:t>
            </a:r>
          </a:p>
          <a:p>
            <a:pPr marL="0" indent="0">
              <a:lnSpc>
                <a:spcPct val="100000"/>
              </a:lnSpc>
              <a:spcBef>
                <a:spcPts val="0"/>
              </a:spcBef>
              <a:buNone/>
            </a:pPr>
            <a:r>
              <a:rPr lang="en-US" dirty="0">
                <a:solidFill>
                  <a:srgbClr val="0E0E0E"/>
                </a:solidFill>
                <a:effectLst/>
              </a:rPr>
              <a:t>Value (V): The actual content from each word that contributes to the final output.</a:t>
            </a:r>
          </a:p>
          <a:p>
            <a:pPr>
              <a:lnSpc>
                <a:spcPct val="100000"/>
              </a:lnSpc>
              <a:spcBef>
                <a:spcPts val="0"/>
              </a:spcBef>
            </a:pPr>
            <a:endParaRPr lang="en-US" dirty="0">
              <a:solidFill>
                <a:srgbClr val="0E0E0E"/>
              </a:solidFill>
              <a:effectLst/>
            </a:endParaRPr>
          </a:p>
          <a:p>
            <a:pPr marL="0" indent="0">
              <a:lnSpc>
                <a:spcPct val="100000"/>
              </a:lnSpc>
              <a:spcBef>
                <a:spcPts val="0"/>
              </a:spcBef>
              <a:buNone/>
            </a:pPr>
            <a:r>
              <a:rPr lang="en-US" b="1" dirty="0">
                <a:solidFill>
                  <a:srgbClr val="0E0E0E"/>
                </a:solidFill>
                <a:effectLst/>
              </a:rPr>
              <a:t>Attention Calculation</a:t>
            </a:r>
            <a:endParaRPr lang="en-US" dirty="0">
              <a:solidFill>
                <a:srgbClr val="0E0E0E"/>
              </a:solidFill>
              <a:effectLst/>
            </a:endParaRPr>
          </a:p>
          <a:p>
            <a:pPr>
              <a:lnSpc>
                <a:spcPct val="100000"/>
              </a:lnSpc>
              <a:spcBef>
                <a:spcPts val="0"/>
              </a:spcBef>
            </a:pPr>
            <a:r>
              <a:rPr lang="en-US" dirty="0">
                <a:solidFill>
                  <a:srgbClr val="0E0E0E"/>
                </a:solidFill>
                <a:effectLst/>
              </a:rPr>
              <a:t>Scaled Dot-Product: Computes similarity between Q and K for each pair, highlighting key relationships.</a:t>
            </a:r>
          </a:p>
          <a:p>
            <a:pPr>
              <a:lnSpc>
                <a:spcPct val="100000"/>
              </a:lnSpc>
              <a:spcBef>
                <a:spcPts val="0"/>
              </a:spcBef>
            </a:pPr>
            <a:r>
              <a:rPr lang="en-US" dirty="0" err="1">
                <a:solidFill>
                  <a:srgbClr val="0E0E0E"/>
                </a:solidFill>
                <a:effectLst/>
              </a:rPr>
              <a:t>Softmax</a:t>
            </a:r>
            <a:r>
              <a:rPr lang="en-US" dirty="0">
                <a:solidFill>
                  <a:srgbClr val="0E0E0E"/>
                </a:solidFill>
                <a:effectLst/>
              </a:rPr>
              <a:t> Function: Normalizes these scores into probabilities for how much focus to place on each word.</a:t>
            </a:r>
          </a:p>
          <a:p>
            <a:pPr>
              <a:lnSpc>
                <a:spcPct val="100000"/>
              </a:lnSpc>
              <a:spcBef>
                <a:spcPts val="0"/>
              </a:spcBef>
            </a:pPr>
            <a:r>
              <a:rPr lang="en-US" dirty="0">
                <a:solidFill>
                  <a:srgbClr val="0E0E0E"/>
                </a:solidFill>
                <a:effectLst/>
              </a:rPr>
              <a:t>Weighted Sum: Combines these scores with V to produce the attention-weighted representation.</a:t>
            </a:r>
          </a:p>
        </p:txBody>
      </p:sp>
      <p:pic>
        <p:nvPicPr>
          <p:cNvPr id="2" name="Picture 1">
            <a:extLst>
              <a:ext uri="{FF2B5EF4-FFF2-40B4-BE49-F238E27FC236}">
                <a16:creationId xmlns:a16="http://schemas.microsoft.com/office/drawing/2014/main" id="{82A4BC84-9C9B-0E35-C656-F1DB3AC4A80A}"/>
              </a:ext>
            </a:extLst>
          </p:cNvPr>
          <p:cNvPicPr>
            <a:picLocks noChangeAspect="1"/>
          </p:cNvPicPr>
          <p:nvPr/>
        </p:nvPicPr>
        <p:blipFill>
          <a:blip r:embed="rId3"/>
          <a:stretch>
            <a:fillRect/>
          </a:stretch>
        </p:blipFill>
        <p:spPr>
          <a:xfrm>
            <a:off x="13931207" y="2197373"/>
            <a:ext cx="3759200" cy="4762500"/>
          </a:xfrm>
          <a:prstGeom prst="rect">
            <a:avLst/>
          </a:prstGeom>
        </p:spPr>
      </p:pic>
    </p:spTree>
    <p:extLst>
      <p:ext uri="{BB962C8B-B14F-4D97-AF65-F5344CB8AC3E}">
        <p14:creationId xmlns:p14="http://schemas.microsoft.com/office/powerpoint/2010/main" val="255027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16986F3-96FC-BC7D-3F12-CABABA257E6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847C502-7E02-06BD-EB40-341B10538DE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Recap on Transformers – Encoder/Decoder</a:t>
            </a:r>
            <a:endParaRPr dirty="0">
              <a:latin typeface="+mn-lt"/>
            </a:endParaRPr>
          </a:p>
        </p:txBody>
      </p:sp>
      <p:sp>
        <p:nvSpPr>
          <p:cNvPr id="107" name="Google Shape;107;p15">
            <a:extLst>
              <a:ext uri="{FF2B5EF4-FFF2-40B4-BE49-F238E27FC236}">
                <a16:creationId xmlns:a16="http://schemas.microsoft.com/office/drawing/2014/main" id="{A4C6ACC1-3503-CE9D-F7EF-51474AAF126D}"/>
              </a:ext>
            </a:extLst>
          </p:cNvPr>
          <p:cNvSpPr txBox="1">
            <a:spLocks noGrp="1"/>
          </p:cNvSpPr>
          <p:nvPr>
            <p:ph type="body" sz="quarter" idx="10"/>
          </p:nvPr>
        </p:nvSpPr>
        <p:spPr>
          <a:xfrm>
            <a:off x="1155696" y="2107026"/>
            <a:ext cx="10881133" cy="7985936"/>
          </a:xfrm>
          <a:prstGeom prst="rect">
            <a:avLst/>
          </a:prstGeom>
          <a:noFill/>
          <a:ln>
            <a:noFill/>
          </a:ln>
        </p:spPr>
        <p:txBody>
          <a:bodyPr spcFirstLastPara="1" vert="horz" wrap="square" lIns="137138" tIns="68550" rIns="137138" bIns="68550" rtlCol="0" anchor="t" anchorCtr="0">
            <a:noAutofit/>
          </a:bodyPr>
          <a:lstStyle/>
          <a:p>
            <a:pPr marL="0" indent="0">
              <a:spcBef>
                <a:spcPts val="0"/>
              </a:spcBef>
              <a:buNone/>
            </a:pPr>
            <a:r>
              <a:rPr lang="en-US" b="1" dirty="0">
                <a:solidFill>
                  <a:srgbClr val="0E0E0E"/>
                </a:solidFill>
                <a:effectLst/>
              </a:rPr>
              <a:t>Two-Part Structure: Encoder and Decoder</a:t>
            </a:r>
            <a:endParaRPr lang="en-US" dirty="0">
              <a:solidFill>
                <a:srgbClr val="0E0E0E"/>
              </a:solidFill>
              <a:effectLst/>
            </a:endParaRPr>
          </a:p>
          <a:p>
            <a:pPr>
              <a:spcBef>
                <a:spcPts val="0"/>
              </a:spcBef>
            </a:pPr>
            <a:r>
              <a:rPr lang="en-US" dirty="0">
                <a:solidFill>
                  <a:srgbClr val="0E0E0E"/>
                </a:solidFill>
                <a:effectLst/>
              </a:rPr>
              <a:t>Encoder: Processes the input sequence (e.g., a sentence in English).</a:t>
            </a:r>
          </a:p>
          <a:p>
            <a:pPr>
              <a:spcBef>
                <a:spcPts val="0"/>
              </a:spcBef>
            </a:pPr>
            <a:r>
              <a:rPr lang="en-US" dirty="0">
                <a:solidFill>
                  <a:srgbClr val="0E0E0E"/>
                </a:solidFill>
                <a:effectLst/>
              </a:rPr>
              <a:t>Decoder: Generates the output sequence (e.g., a translated sentence in French).</a:t>
            </a:r>
          </a:p>
          <a:p>
            <a:pPr marL="0" indent="0">
              <a:spcBef>
                <a:spcPts val="0"/>
              </a:spcBef>
              <a:buNone/>
            </a:pPr>
            <a:r>
              <a:rPr lang="en-US" dirty="0">
                <a:solidFill>
                  <a:srgbClr val="0E0E0E"/>
                </a:solidFill>
                <a:effectLst/>
              </a:rPr>
              <a:t>This separation allows for effective processing of complex language tasks.</a:t>
            </a:r>
          </a:p>
          <a:p>
            <a:pPr marL="0" indent="0">
              <a:spcBef>
                <a:spcPts val="0"/>
              </a:spcBef>
              <a:buNone/>
            </a:pPr>
            <a:endParaRPr lang="en-US" b="1" dirty="0">
              <a:solidFill>
                <a:srgbClr val="0E0E0E"/>
              </a:solidFill>
              <a:effectLst/>
            </a:endParaRPr>
          </a:p>
          <a:p>
            <a:pPr marL="0" indent="0">
              <a:spcBef>
                <a:spcPts val="0"/>
              </a:spcBef>
              <a:buNone/>
            </a:pPr>
            <a:r>
              <a:rPr lang="en-US" b="1" dirty="0">
                <a:solidFill>
                  <a:srgbClr val="0E0E0E"/>
                </a:solidFill>
                <a:effectLst/>
              </a:rPr>
              <a:t>Encoder Breakdown</a:t>
            </a:r>
            <a:endParaRPr lang="en-US" dirty="0">
              <a:solidFill>
                <a:srgbClr val="0E0E0E"/>
              </a:solidFill>
              <a:effectLst/>
            </a:endParaRPr>
          </a:p>
          <a:p>
            <a:pPr>
              <a:spcBef>
                <a:spcPts val="0"/>
              </a:spcBef>
            </a:pPr>
            <a:r>
              <a:rPr lang="en-US" dirty="0">
                <a:solidFill>
                  <a:srgbClr val="0E0E0E"/>
                </a:solidFill>
                <a:effectLst/>
              </a:rPr>
              <a:t>Self-Attention Layer: Each word attends to every other word in the input sequence, capturing relationships and context.</a:t>
            </a:r>
          </a:p>
          <a:p>
            <a:pPr>
              <a:spcBef>
                <a:spcPts val="0"/>
              </a:spcBef>
            </a:pPr>
            <a:r>
              <a:rPr lang="en-US" dirty="0">
                <a:solidFill>
                  <a:srgbClr val="0E0E0E"/>
                </a:solidFill>
                <a:effectLst/>
              </a:rPr>
              <a:t>Feedforward Layer: Applies transformations to each position independently, adding nonlinear depth.</a:t>
            </a:r>
          </a:p>
          <a:p>
            <a:pPr>
              <a:spcBef>
                <a:spcPts val="0"/>
              </a:spcBef>
            </a:pPr>
            <a:r>
              <a:rPr lang="en-US" dirty="0">
                <a:solidFill>
                  <a:srgbClr val="0E0E0E"/>
                </a:solidFill>
                <a:effectLst/>
              </a:rPr>
              <a:t>Positional Encoding: Adds information about word order since self-attention is order-agnostic.</a:t>
            </a:r>
          </a:p>
          <a:p>
            <a:pPr marL="0" indent="0">
              <a:spcBef>
                <a:spcPts val="0"/>
              </a:spcBef>
              <a:buNone/>
            </a:pPr>
            <a:endParaRPr lang="en-US" b="1" dirty="0">
              <a:solidFill>
                <a:srgbClr val="0E0E0E"/>
              </a:solidFill>
              <a:effectLst/>
            </a:endParaRPr>
          </a:p>
          <a:p>
            <a:pPr marL="0" indent="0">
              <a:spcBef>
                <a:spcPts val="0"/>
              </a:spcBef>
              <a:buNone/>
            </a:pPr>
            <a:r>
              <a:rPr lang="en-US" b="1" dirty="0">
                <a:solidFill>
                  <a:srgbClr val="0E0E0E"/>
                </a:solidFill>
                <a:effectLst/>
              </a:rPr>
              <a:t>Decoder Breakdown</a:t>
            </a:r>
            <a:endParaRPr lang="en-US" dirty="0">
              <a:solidFill>
                <a:srgbClr val="0E0E0E"/>
              </a:solidFill>
              <a:effectLst/>
            </a:endParaRPr>
          </a:p>
          <a:p>
            <a:pPr>
              <a:spcBef>
                <a:spcPts val="0"/>
              </a:spcBef>
            </a:pPr>
            <a:r>
              <a:rPr lang="en-US" dirty="0">
                <a:solidFill>
                  <a:srgbClr val="0E0E0E"/>
                </a:solidFill>
                <a:effectLst/>
              </a:rPr>
              <a:t>Masked Self-Attention: Each word only attends to previous words in the sequence, preventing it from “seeing” future tokens.</a:t>
            </a:r>
          </a:p>
          <a:p>
            <a:pPr>
              <a:spcBef>
                <a:spcPts val="0"/>
              </a:spcBef>
            </a:pPr>
            <a:r>
              <a:rPr lang="en-US" dirty="0">
                <a:solidFill>
                  <a:srgbClr val="0E0E0E"/>
                </a:solidFill>
                <a:effectLst/>
              </a:rPr>
              <a:t>Encoder-Decoder Attention: Allows each position in the output sequence to attend to all positions in the encoder’s output, linking input and output sequences.</a:t>
            </a:r>
          </a:p>
          <a:p>
            <a:pPr>
              <a:spcBef>
                <a:spcPts val="0"/>
              </a:spcBef>
            </a:pPr>
            <a:r>
              <a:rPr lang="en-US" dirty="0">
                <a:solidFill>
                  <a:srgbClr val="0E0E0E"/>
                </a:solidFill>
                <a:effectLst/>
              </a:rPr>
              <a:t>Feedforward Layer: Applies non-linear transformations, helping refine the final output.</a:t>
            </a:r>
          </a:p>
        </p:txBody>
      </p:sp>
      <p:pic>
        <p:nvPicPr>
          <p:cNvPr id="2" name="Picture 1">
            <a:extLst>
              <a:ext uri="{FF2B5EF4-FFF2-40B4-BE49-F238E27FC236}">
                <a16:creationId xmlns:a16="http://schemas.microsoft.com/office/drawing/2014/main" id="{D635A9C5-B250-184D-FD47-90F466B5A79F}"/>
              </a:ext>
            </a:extLst>
          </p:cNvPr>
          <p:cNvPicPr>
            <a:picLocks noChangeAspect="1"/>
          </p:cNvPicPr>
          <p:nvPr/>
        </p:nvPicPr>
        <p:blipFill>
          <a:blip r:embed="rId3"/>
          <a:stretch>
            <a:fillRect/>
          </a:stretch>
        </p:blipFill>
        <p:spPr>
          <a:xfrm>
            <a:off x="11668876" y="1560137"/>
            <a:ext cx="5956300" cy="8064500"/>
          </a:xfrm>
          <a:prstGeom prst="rect">
            <a:avLst/>
          </a:prstGeom>
        </p:spPr>
      </p:pic>
    </p:spTree>
    <p:extLst>
      <p:ext uri="{BB962C8B-B14F-4D97-AF65-F5344CB8AC3E}">
        <p14:creationId xmlns:p14="http://schemas.microsoft.com/office/powerpoint/2010/main" val="171693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BFC0287-C4D5-EA8E-6956-CCC2A0BF01F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EB3718B7-247F-1FBB-1A9B-904709185C0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Vision Transformers</a:t>
            </a:r>
            <a:endParaRPr lang="en-US" sz="4800" b="0" i="0" u="none" strike="noStrike" dirty="0">
              <a:effectLst/>
            </a:endParaRPr>
          </a:p>
        </p:txBody>
      </p:sp>
      <p:sp>
        <p:nvSpPr>
          <p:cNvPr id="7" name="TextBox 6">
            <a:extLst>
              <a:ext uri="{FF2B5EF4-FFF2-40B4-BE49-F238E27FC236}">
                <a16:creationId xmlns:a16="http://schemas.microsoft.com/office/drawing/2014/main" id="{3835F281-7963-4E34-FA1C-50B3258DDCD2}"/>
              </a:ext>
            </a:extLst>
          </p:cNvPr>
          <p:cNvSpPr txBox="1"/>
          <p:nvPr/>
        </p:nvSpPr>
        <p:spPr>
          <a:xfrm>
            <a:off x="1257300" y="4528251"/>
            <a:ext cx="9144000" cy="523220"/>
          </a:xfrm>
          <a:prstGeom prst="rect">
            <a:avLst/>
          </a:prstGeom>
          <a:noFill/>
        </p:spPr>
        <p:txBody>
          <a:bodyPr wrap="square">
            <a:spAutoFit/>
          </a:bodyPr>
          <a:lstStyle/>
          <a:p>
            <a:r>
              <a:rPr lang="en-US" sz="2800" dirty="0"/>
              <a:t>Learning to see with attention</a:t>
            </a:r>
          </a:p>
        </p:txBody>
      </p:sp>
    </p:spTree>
    <p:extLst>
      <p:ext uri="{BB962C8B-B14F-4D97-AF65-F5344CB8AC3E}">
        <p14:creationId xmlns:p14="http://schemas.microsoft.com/office/powerpoint/2010/main" val="170902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Vision Transformers – Image Patches as Tokens</a:t>
            </a:r>
            <a:endParaRPr dirty="0">
              <a:latin typeface="+mn-lt"/>
            </a:endParaRPr>
          </a:p>
        </p:txBody>
      </p:sp>
      <p:sp>
        <p:nvSpPr>
          <p:cNvPr id="107" name="Google Shape;107;p15"/>
          <p:cNvSpPr txBox="1">
            <a:spLocks noGrp="1"/>
          </p:cNvSpPr>
          <p:nvPr>
            <p:ph type="body" sz="quarter" idx="10"/>
          </p:nvPr>
        </p:nvSpPr>
        <p:spPr>
          <a:xfrm>
            <a:off x="1155696" y="2107026"/>
            <a:ext cx="952477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latin typeface="+mn-lt"/>
              </a:rPr>
              <a:t>Patching Concept</a:t>
            </a:r>
            <a:endParaRPr lang="en-US" dirty="0">
              <a:solidFill>
                <a:srgbClr val="0E0E0E"/>
              </a:solidFill>
              <a:effectLst/>
              <a:latin typeface="+mn-lt"/>
            </a:endParaRPr>
          </a:p>
          <a:p>
            <a:pPr marL="0" indent="0">
              <a:buNone/>
            </a:pPr>
            <a:r>
              <a:rPr lang="en-US" dirty="0">
                <a:solidFill>
                  <a:srgbClr val="0E0E0E"/>
                </a:solidFill>
                <a:effectLst/>
                <a:latin typeface="+mn-lt"/>
              </a:rPr>
              <a:t>Vision Transformers (</a:t>
            </a:r>
            <a:r>
              <a:rPr lang="en-US" dirty="0" err="1">
                <a:solidFill>
                  <a:srgbClr val="0E0E0E"/>
                </a:solidFill>
                <a:effectLst/>
                <a:latin typeface="+mn-lt"/>
              </a:rPr>
              <a:t>ViTs</a:t>
            </a:r>
            <a:r>
              <a:rPr lang="en-US" dirty="0">
                <a:solidFill>
                  <a:srgbClr val="0E0E0E"/>
                </a:solidFill>
                <a:effectLst/>
                <a:latin typeface="+mn-lt"/>
              </a:rPr>
              <a:t>) introduce the idea of “patches” by dividing an image into smaller, fixed-size patches (e.g., 16x16 pixels). These patches are then treated as tokens, similar to words in an NLP transformer.</a:t>
            </a:r>
          </a:p>
          <a:p>
            <a:pPr marL="0" indent="0">
              <a:buNone/>
            </a:pPr>
            <a:r>
              <a:rPr lang="en-US" b="1" dirty="0">
                <a:solidFill>
                  <a:srgbClr val="0E0E0E"/>
                </a:solidFill>
                <a:effectLst/>
                <a:latin typeface="+mn-lt"/>
              </a:rPr>
              <a:t>Why Patching is Crucial</a:t>
            </a:r>
            <a:endParaRPr lang="en-US" dirty="0">
              <a:solidFill>
                <a:srgbClr val="0E0E0E"/>
              </a:solidFill>
              <a:effectLst/>
              <a:latin typeface="+mn-lt"/>
            </a:endParaRPr>
          </a:p>
          <a:p>
            <a:r>
              <a:rPr lang="en-US" dirty="0">
                <a:solidFill>
                  <a:srgbClr val="0E0E0E"/>
                </a:solidFill>
                <a:effectLst/>
                <a:latin typeface="+mn-lt"/>
              </a:rPr>
              <a:t>By using patches, </a:t>
            </a:r>
            <a:r>
              <a:rPr lang="en-US" dirty="0" err="1">
                <a:solidFill>
                  <a:srgbClr val="0E0E0E"/>
                </a:solidFill>
                <a:effectLst/>
                <a:latin typeface="+mn-lt"/>
              </a:rPr>
              <a:t>ViTs</a:t>
            </a:r>
            <a:r>
              <a:rPr lang="en-US" dirty="0">
                <a:solidFill>
                  <a:srgbClr val="0E0E0E"/>
                </a:solidFill>
                <a:effectLst/>
                <a:latin typeface="+mn-lt"/>
              </a:rPr>
              <a:t> can avoid convolutional layers, making them simpler and potentially more versatile than CNN-based models.</a:t>
            </a:r>
          </a:p>
          <a:p>
            <a:r>
              <a:rPr lang="en-US" dirty="0">
                <a:solidFill>
                  <a:srgbClr val="0E0E0E"/>
                </a:solidFill>
                <a:effectLst/>
                <a:latin typeface="+mn-lt"/>
              </a:rPr>
              <a:t>This approach enables the model to capture both local and global context within an image through the self-attention mechanism, enhancing its ability to understand complex visual relationships.</a:t>
            </a:r>
          </a:p>
          <a:p>
            <a:pPr marL="0" indent="0">
              <a:buNone/>
            </a:pPr>
            <a:r>
              <a:rPr lang="en-US" b="1" dirty="0">
                <a:solidFill>
                  <a:srgbClr val="0E0E0E"/>
                </a:solidFill>
                <a:effectLst/>
                <a:latin typeface="+mn-lt"/>
              </a:rPr>
              <a:t>Comparison with CNNs</a:t>
            </a:r>
            <a:endParaRPr lang="en-US" dirty="0">
              <a:solidFill>
                <a:srgbClr val="0E0E0E"/>
              </a:solidFill>
              <a:effectLst/>
              <a:latin typeface="+mn-lt"/>
            </a:endParaRPr>
          </a:p>
          <a:p>
            <a:pPr marL="0" indent="0">
              <a:buNone/>
            </a:pPr>
            <a:r>
              <a:rPr lang="en-US" dirty="0">
                <a:solidFill>
                  <a:srgbClr val="0E0E0E"/>
                </a:solidFill>
                <a:effectLst/>
                <a:latin typeface="+mn-lt"/>
              </a:rPr>
              <a:t>CNNs use local receptive fields, which focus on parts of the image incrementally, whereas transformers with global attention can analyze the entire image context at once.</a:t>
            </a:r>
          </a:p>
        </p:txBody>
      </p:sp>
      <p:pic>
        <p:nvPicPr>
          <p:cNvPr id="2" name="Picture 1">
            <a:extLst>
              <a:ext uri="{FF2B5EF4-FFF2-40B4-BE49-F238E27FC236}">
                <a16:creationId xmlns:a16="http://schemas.microsoft.com/office/drawing/2014/main" id="{ABAE267C-CD00-8F56-0266-EBE9EF4D2536}"/>
              </a:ext>
            </a:extLst>
          </p:cNvPr>
          <p:cNvPicPr>
            <a:picLocks noChangeAspect="1"/>
          </p:cNvPicPr>
          <p:nvPr/>
        </p:nvPicPr>
        <p:blipFill>
          <a:blip r:embed="rId3"/>
          <a:stretch>
            <a:fillRect/>
          </a:stretch>
        </p:blipFill>
        <p:spPr>
          <a:xfrm>
            <a:off x="11047316" y="4583628"/>
            <a:ext cx="3040731" cy="5181979"/>
          </a:xfrm>
          <a:prstGeom prst="rect">
            <a:avLst/>
          </a:prstGeom>
        </p:spPr>
      </p:pic>
      <p:pic>
        <p:nvPicPr>
          <p:cNvPr id="3" name="Picture 2">
            <a:extLst>
              <a:ext uri="{FF2B5EF4-FFF2-40B4-BE49-F238E27FC236}">
                <a16:creationId xmlns:a16="http://schemas.microsoft.com/office/drawing/2014/main" id="{9AD50D32-2C7F-EC24-C9D9-03359C43B906}"/>
              </a:ext>
            </a:extLst>
          </p:cNvPr>
          <p:cNvPicPr>
            <a:picLocks noChangeAspect="1"/>
          </p:cNvPicPr>
          <p:nvPr/>
        </p:nvPicPr>
        <p:blipFill>
          <a:blip r:embed="rId4"/>
          <a:stretch>
            <a:fillRect/>
          </a:stretch>
        </p:blipFill>
        <p:spPr>
          <a:xfrm>
            <a:off x="10477112" y="1918742"/>
            <a:ext cx="7793190" cy="2664886"/>
          </a:xfrm>
          <a:prstGeom prst="rect">
            <a:avLst/>
          </a:prstGeom>
        </p:spPr>
      </p:pic>
    </p:spTree>
    <p:extLst>
      <p:ext uri="{BB962C8B-B14F-4D97-AF65-F5344CB8AC3E}">
        <p14:creationId xmlns:p14="http://schemas.microsoft.com/office/powerpoint/2010/main" val="37210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96C45442-0ED4-9705-C347-DDF8F12B16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F32C5F6-A2D6-A288-B43F-726D328FED6A}"/>
              </a:ext>
            </a:extLst>
          </p:cNvPr>
          <p:cNvPicPr>
            <a:picLocks noChangeAspect="1"/>
          </p:cNvPicPr>
          <p:nvPr/>
        </p:nvPicPr>
        <p:blipFill>
          <a:blip r:embed="rId3"/>
          <a:srcRect l="3614" b="992"/>
          <a:stretch/>
        </p:blipFill>
        <p:spPr>
          <a:xfrm>
            <a:off x="7376840" y="2552076"/>
            <a:ext cx="10911160" cy="5642888"/>
          </a:xfrm>
          <a:prstGeom prst="rect">
            <a:avLst/>
          </a:prstGeom>
        </p:spPr>
      </p:pic>
      <p:sp>
        <p:nvSpPr>
          <p:cNvPr id="106" name="Google Shape;106;p15">
            <a:extLst>
              <a:ext uri="{FF2B5EF4-FFF2-40B4-BE49-F238E27FC236}">
                <a16:creationId xmlns:a16="http://schemas.microsoft.com/office/drawing/2014/main" id="{FA8FAD34-4F28-6B9F-8180-B453FA66309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Vision Transformers – Architecture </a:t>
            </a:r>
            <a:endParaRPr dirty="0">
              <a:latin typeface="+mn-lt"/>
            </a:endParaRPr>
          </a:p>
        </p:txBody>
      </p:sp>
      <p:sp>
        <p:nvSpPr>
          <p:cNvPr id="107" name="Google Shape;107;p15">
            <a:extLst>
              <a:ext uri="{FF2B5EF4-FFF2-40B4-BE49-F238E27FC236}">
                <a16:creationId xmlns:a16="http://schemas.microsoft.com/office/drawing/2014/main" id="{B0E47055-1B6E-9D7E-CB60-9266D0BA57B2}"/>
              </a:ext>
            </a:extLst>
          </p:cNvPr>
          <p:cNvSpPr txBox="1">
            <a:spLocks noGrp="1"/>
          </p:cNvSpPr>
          <p:nvPr>
            <p:ph type="body" sz="quarter" idx="10"/>
          </p:nvPr>
        </p:nvSpPr>
        <p:spPr>
          <a:xfrm>
            <a:off x="719528" y="2092036"/>
            <a:ext cx="689547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latin typeface="+mn-lt"/>
              </a:rPr>
              <a:t>Patch Embeddings</a:t>
            </a:r>
            <a:endParaRPr lang="en-US" dirty="0">
              <a:solidFill>
                <a:srgbClr val="0E0E0E"/>
              </a:solidFill>
              <a:effectLst/>
              <a:latin typeface="+mn-lt"/>
            </a:endParaRPr>
          </a:p>
          <a:p>
            <a:pPr marL="0" indent="0">
              <a:buNone/>
            </a:pPr>
            <a:r>
              <a:rPr lang="en-US" dirty="0">
                <a:solidFill>
                  <a:srgbClr val="0E0E0E"/>
                </a:solidFill>
                <a:effectLst/>
                <a:latin typeface="+mn-lt"/>
              </a:rPr>
              <a:t>Each patch is linearly embedded into a fixed-size vector, making it compatible with the transformer’s processing layers.</a:t>
            </a:r>
          </a:p>
          <a:p>
            <a:pPr marL="0" indent="0">
              <a:buNone/>
            </a:pPr>
            <a:r>
              <a:rPr lang="en-US" b="1" dirty="0">
                <a:solidFill>
                  <a:srgbClr val="0E0E0E"/>
                </a:solidFill>
                <a:effectLst/>
                <a:latin typeface="+mn-lt"/>
              </a:rPr>
              <a:t>Positional Encoding</a:t>
            </a:r>
            <a:endParaRPr lang="en-US" dirty="0">
              <a:solidFill>
                <a:srgbClr val="0E0E0E"/>
              </a:solidFill>
              <a:effectLst/>
              <a:latin typeface="+mn-lt"/>
            </a:endParaRPr>
          </a:p>
          <a:p>
            <a:pPr marL="0" indent="0">
              <a:buNone/>
            </a:pPr>
            <a:r>
              <a:rPr lang="en-US" dirty="0">
                <a:solidFill>
                  <a:srgbClr val="0E0E0E"/>
                </a:solidFill>
                <a:effectLst/>
                <a:latin typeface="+mn-lt"/>
              </a:rPr>
              <a:t>Since transformers lack a natural understanding of spatial arrangement, positional encodings are added to each patch embedding to provide spatial context.</a:t>
            </a:r>
          </a:p>
          <a:p>
            <a:pPr marL="0" indent="0">
              <a:buNone/>
            </a:pPr>
            <a:r>
              <a:rPr lang="en-US" b="1" dirty="0">
                <a:solidFill>
                  <a:srgbClr val="0E0E0E"/>
                </a:solidFill>
                <a:effectLst/>
                <a:latin typeface="+mn-lt"/>
              </a:rPr>
              <a:t>Attention Mechanism in Vision</a:t>
            </a:r>
            <a:endParaRPr lang="en-US" dirty="0">
              <a:solidFill>
                <a:srgbClr val="0E0E0E"/>
              </a:solidFill>
              <a:effectLst/>
              <a:latin typeface="+mn-lt"/>
            </a:endParaRPr>
          </a:p>
          <a:p>
            <a:pPr marL="0" indent="0">
              <a:buNone/>
            </a:pPr>
            <a:r>
              <a:rPr lang="en-US" dirty="0">
                <a:solidFill>
                  <a:srgbClr val="0E0E0E"/>
                </a:solidFill>
                <a:effectLst/>
                <a:latin typeface="+mn-lt"/>
              </a:rPr>
              <a:t>The multi-headed self-attention mechanism enables the model to assess relationships between patches across the entire image.</a:t>
            </a:r>
          </a:p>
          <a:p>
            <a:pPr marL="0" indent="0">
              <a:buNone/>
            </a:pPr>
            <a:endParaRPr lang="en-US" dirty="0">
              <a:solidFill>
                <a:srgbClr val="0E0E0E"/>
              </a:solidFill>
              <a:effectLst/>
              <a:latin typeface="+mn-lt"/>
            </a:endParaRPr>
          </a:p>
        </p:txBody>
      </p:sp>
    </p:spTree>
    <p:extLst>
      <p:ext uri="{BB962C8B-B14F-4D97-AF65-F5344CB8AC3E}">
        <p14:creationId xmlns:p14="http://schemas.microsoft.com/office/powerpoint/2010/main" val="2293747789"/>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6A01B0-76A9-4B76-ABE6-1460D64DCA1C}">
  <ds:schemaRefs>
    <ds:schemaRef ds:uri="http://schemas.microsoft.com/sharepoint/v3/contenttype/forms"/>
  </ds:schemaRefs>
</ds:datastoreItem>
</file>

<file path=customXml/itemProps2.xml><?xml version="1.0" encoding="utf-8"?>
<ds:datastoreItem xmlns:ds="http://schemas.openxmlformats.org/officeDocument/2006/customXml" ds:itemID="{B209DAEC-D36C-4EBD-B479-7893627A11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58D31FA-AEA8-4835-A527-8F0631885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34187</TotalTime>
  <Words>2289</Words>
  <Application>Microsoft Office PowerPoint</Application>
  <PresentationFormat>Custom</PresentationFormat>
  <Paragraphs>163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Main</vt:lpstr>
      <vt:lpstr>Lecture 5.2 - Vision Transformer and CLIP</vt:lpstr>
      <vt:lpstr>PowerPoint Presentation</vt:lpstr>
      <vt:lpstr>This lecture</vt:lpstr>
      <vt:lpstr>Transformers: A quick recap</vt:lpstr>
      <vt:lpstr>Recap on Transformers – Self Attention</vt:lpstr>
      <vt:lpstr>Recap on Transformers – Encoder/Decoder</vt:lpstr>
      <vt:lpstr>Vision Transformers</vt:lpstr>
      <vt:lpstr>Vision Transformers – Image Patches as Tokens</vt:lpstr>
      <vt:lpstr>Vision Transformers – Architecture </vt:lpstr>
      <vt:lpstr>Vision Transformers – Training </vt:lpstr>
      <vt:lpstr>Vision Transformers – Usage as a classifier </vt:lpstr>
      <vt:lpstr>Contrastive Language-Image Pretraining (CLIP) </vt:lpstr>
      <vt:lpstr>Image Captioning – A multimodal task</vt:lpstr>
      <vt:lpstr>CLIP – Dual Encoder Design</vt:lpstr>
      <vt:lpstr>CLIP – Contrastive Learning</vt:lpstr>
      <vt:lpstr>CLIP and Zero Shot</vt:lpstr>
      <vt:lpstr>Building CLIP</vt:lpstr>
      <vt:lpstr>Bootstrapping Language-Image Pre-training (BLIP)</vt:lpstr>
      <vt:lpstr>What is the Bootstrapping Language-Image Pretraining model? </vt:lpstr>
      <vt:lpstr>Training BLIP</vt:lpstr>
      <vt:lpstr>BLIP2 – Improving Efficiency in multimodal training</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275</cp:revision>
  <dcterms:created xsi:type="dcterms:W3CDTF">2023-02-16T22:53:10Z</dcterms:created>
  <dcterms:modified xsi:type="dcterms:W3CDTF">2025-02-07T18:47:46Z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