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6"/>
  </p:notesMasterIdLst>
  <p:handoutMasterIdLst>
    <p:handoutMasterId r:id="rId27"/>
  </p:handoutMasterIdLst>
  <p:sldIdLst>
    <p:sldId id="276" r:id="rId5"/>
    <p:sldId id="263" r:id="rId6"/>
    <p:sldId id="277" r:id="rId7"/>
    <p:sldId id="278" r:id="rId8"/>
    <p:sldId id="350" r:id="rId9"/>
    <p:sldId id="358" r:id="rId10"/>
    <p:sldId id="356" r:id="rId11"/>
    <p:sldId id="374" r:id="rId12"/>
    <p:sldId id="339" r:id="rId13"/>
    <p:sldId id="340" r:id="rId14"/>
    <p:sldId id="346" r:id="rId15"/>
    <p:sldId id="375" r:id="rId16"/>
    <p:sldId id="352" r:id="rId17"/>
    <p:sldId id="351" r:id="rId18"/>
    <p:sldId id="354" r:id="rId19"/>
    <p:sldId id="353" r:id="rId20"/>
    <p:sldId id="355" r:id="rId21"/>
    <p:sldId id="377" r:id="rId22"/>
    <p:sldId id="376" r:id="rId23"/>
    <p:sldId id="307" r:id="rId24"/>
    <p:sldId id="259" r:id="rId25"/>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900"/>
    <a:srgbClr val="3C3C3C"/>
    <a:srgbClr val="5E5E5E"/>
    <a:srgbClr val="2E2E2E"/>
    <a:srgbClr val="5494F8"/>
    <a:srgbClr val="9273F2"/>
    <a:srgbClr val="22C7A9"/>
    <a:srgbClr val="E1A624"/>
    <a:srgbClr val="8C8C8C"/>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4163E2-F001-4B5F-12AD-D6107EFDF1C9}" v="3" dt="2025-02-07T18:48:19.6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50" autoAdjust="0"/>
    <p:restoredTop sz="92189" autoAdjust="0"/>
  </p:normalViewPr>
  <p:slideViewPr>
    <p:cSldViewPr snapToGrid="0">
      <p:cViewPr varScale="1">
        <p:scale>
          <a:sx n="91" d="100"/>
          <a:sy n="91" d="100"/>
        </p:scale>
        <p:origin x="1192" y="192"/>
      </p:cViewPr>
      <p:guideLst/>
    </p:cSldViewPr>
  </p:slideViewPr>
  <p:notesTextViewPr>
    <p:cViewPr>
      <p:scale>
        <a:sx n="1" d="1"/>
        <a:sy n="1" d="1"/>
      </p:scale>
      <p:origin x="0" y="0"/>
    </p:cViewPr>
  </p:notesTextViewPr>
  <p:notesViewPr>
    <p:cSldViewPr snapToGrid="0">
      <p:cViewPr varScale="1">
        <p:scale>
          <a:sx n="89" d="100"/>
          <a:sy n="89" d="100"/>
        </p:scale>
        <p:origin x="161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Bungo" userId="S::jbungo@nvidia.com::68c73667-b054-4751-86c2-2fef667112d9" providerId="AD" clId="Web-{AE4163E2-F001-4B5F-12AD-D6107EFDF1C9}"/>
    <pc:docChg chg="modSld">
      <pc:chgData name="Joe Bungo" userId="S::jbungo@nvidia.com::68c73667-b054-4751-86c2-2fef667112d9" providerId="AD" clId="Web-{AE4163E2-F001-4B5F-12AD-D6107EFDF1C9}" dt="2025-02-07T18:48:19.637" v="2" actId="20577"/>
      <pc:docMkLst>
        <pc:docMk/>
      </pc:docMkLst>
      <pc:sldChg chg="modSp">
        <pc:chgData name="Joe Bungo" userId="S::jbungo@nvidia.com::68c73667-b054-4751-86c2-2fef667112d9" providerId="AD" clId="Web-{AE4163E2-F001-4B5F-12AD-D6107EFDF1C9}" dt="2025-02-07T18:48:19.637" v="2" actId="20577"/>
        <pc:sldMkLst>
          <pc:docMk/>
          <pc:sldMk cId="809099762" sldId="276"/>
        </pc:sldMkLst>
        <pc:spChg chg="mod">
          <ac:chgData name="Joe Bungo" userId="S::jbungo@nvidia.com::68c73667-b054-4751-86c2-2fef667112d9" providerId="AD" clId="Web-{AE4163E2-F001-4B5F-12AD-D6107EFDF1C9}" dt="2025-02-07T18:48:19.637" v="2" actId="20577"/>
          <ac:spMkLst>
            <pc:docMk/>
            <pc:sldMk cId="809099762" sldId="276"/>
            <ac:spMk id="44" creationId="{4EBA068B-2FF1-FB89-2F1F-2626FDA6AC2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EB37F4-52CA-CE5A-5DA9-7683CD4713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7D0F9CA9-E30E-0D0E-FF6D-0C177BDC66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92E269-073C-432F-99B9-1A430327F754}" type="datetimeFigureOut">
              <a:rPr lang="en-US" smtClean="0">
                <a:latin typeface="Arial" panose="020B0604020202020204" pitchFamily="34" charset="0"/>
                <a:cs typeface="Arial" panose="020B0604020202020204" pitchFamily="34" charset="0"/>
              </a:rPr>
              <a:t>2/7/2025</a:t>
            </a:fld>
            <a:endParaRPr lang="en-US">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A359C67-51D9-0A9F-6005-73E95F996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C584CA1-2314-25CA-0438-5FD4B26D19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2A43E2-1904-4141-815A-62FAF73CF1B2}" type="slidenum">
              <a:rPr lang="en-US" smtClean="0">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064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70DF7848-F7ED-498C-BF8F-E6D7D336C5C8}" type="datetimeFigureOut">
              <a:rPr lang="en-US" smtClean="0"/>
              <a:pPr/>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DAC5F5F8-CF2F-46BA-81DC-1E28D791687C}" type="slidenum">
              <a:rPr lang="en-US" smtClean="0"/>
              <a:pPr/>
              <a:t>‹#›</a:t>
            </a:fld>
            <a:endParaRPr lang="en-US"/>
          </a:p>
        </p:txBody>
      </p:sp>
    </p:spTree>
    <p:extLst>
      <p:ext uri="{BB962C8B-B14F-4D97-AF65-F5344CB8AC3E}">
        <p14:creationId xmlns:p14="http://schemas.microsoft.com/office/powerpoint/2010/main" val="2137355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a:t>
            </a:fld>
            <a:endParaRPr lang="en-US"/>
          </a:p>
        </p:txBody>
      </p:sp>
    </p:spTree>
    <p:extLst>
      <p:ext uri="{BB962C8B-B14F-4D97-AF65-F5344CB8AC3E}">
        <p14:creationId xmlns:p14="http://schemas.microsoft.com/office/powerpoint/2010/main" val="371633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916ABB90-0AC6-E1EB-A7AC-BEA30DD3E4DE}"/>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C214C9E3-01B8-003F-F97A-68B230BBF0D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huggingface.co</a:t>
            </a:r>
            <a:r>
              <a:rPr lang="en-US" dirty="0"/>
              <a:t>/blog/</a:t>
            </a:r>
            <a:r>
              <a:rPr lang="en-US" dirty="0" err="1"/>
              <a:t>peft</a:t>
            </a:r>
            <a:endParaRPr lang="en-US" dirty="0"/>
          </a:p>
          <a:p>
            <a:pPr marL="0" lvl="0" indent="0" algn="l" rtl="0">
              <a:spcBef>
                <a:spcPts val="0"/>
              </a:spcBef>
              <a:spcAft>
                <a:spcPts val="0"/>
              </a:spcAft>
              <a:buNone/>
            </a:pPr>
            <a:r>
              <a:rPr lang="en-US" dirty="0"/>
              <a:t>https://</a:t>
            </a:r>
            <a:r>
              <a:rPr lang="en-US" dirty="0" err="1"/>
              <a:t>pub.towardsai.net</a:t>
            </a:r>
            <a:r>
              <a:rPr lang="en-US" dirty="0"/>
              <a:t>/how-do-8-smaller-models-in-gpt4-work-7335ccdfcf05</a:t>
            </a:r>
            <a:endParaRPr dirty="0"/>
          </a:p>
        </p:txBody>
      </p:sp>
      <p:sp>
        <p:nvSpPr>
          <p:cNvPr id="104" name="Google Shape;104;p2:notes">
            <a:extLst>
              <a:ext uri="{FF2B5EF4-FFF2-40B4-BE49-F238E27FC236}">
                <a16:creationId xmlns:a16="http://schemas.microsoft.com/office/drawing/2014/main" id="{2F3F5909-1F5C-7A30-8CEC-0C7ED77B573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9013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9A557380-4ED9-A00A-CC20-CA2172F28DDA}"/>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03C1B59D-96A9-0789-A8E3-B97C52D6620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arxiv.org</a:t>
            </a:r>
            <a:r>
              <a:rPr lang="en-US" dirty="0"/>
              <a:t>/pdf/2310.03744</a:t>
            </a:r>
            <a:endParaRPr dirty="0"/>
          </a:p>
        </p:txBody>
      </p:sp>
      <p:sp>
        <p:nvSpPr>
          <p:cNvPr id="104" name="Google Shape;104;p2:notes">
            <a:extLst>
              <a:ext uri="{FF2B5EF4-FFF2-40B4-BE49-F238E27FC236}">
                <a16:creationId xmlns:a16="http://schemas.microsoft.com/office/drawing/2014/main" id="{99D2C952-DD78-5FBE-8C89-62BD230E275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9200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3AE1B444-99AD-64A9-A1C1-5C37EAC47FD0}"/>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740CB00F-D86C-1D12-6600-8A0CBAAE2CE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a:extLst>
              <a:ext uri="{FF2B5EF4-FFF2-40B4-BE49-F238E27FC236}">
                <a16:creationId xmlns:a16="http://schemas.microsoft.com/office/drawing/2014/main" id="{41191B88-67EF-28DD-599F-FA318B1970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867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AE9478A8-7625-F17B-E35E-9FB2AE5B97B5}"/>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E1143E4D-668F-3B04-152D-311AC4892C4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https://</a:t>
            </a:r>
            <a:r>
              <a:rPr lang="en-US" dirty="0" err="1"/>
              <a:t>arxiv.org</a:t>
            </a:r>
            <a:r>
              <a:rPr lang="en-US" dirty="0"/>
              <a:t>/pdf/2103.03206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/pdf/2107.14795</a:t>
            </a:r>
          </a:p>
          <a:p>
            <a:endParaRPr lang="en-US" dirty="0"/>
          </a:p>
        </p:txBody>
      </p:sp>
      <p:sp>
        <p:nvSpPr>
          <p:cNvPr id="104" name="Google Shape;104;p2:notes">
            <a:extLst>
              <a:ext uri="{FF2B5EF4-FFF2-40B4-BE49-F238E27FC236}">
                <a16:creationId xmlns:a16="http://schemas.microsoft.com/office/drawing/2014/main" id="{D9496ABC-317D-2199-796C-D62CDE941A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143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D39A6B7B-3140-9A52-CB6A-0656F483266B}"/>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7B539D39-E0A4-F08E-30D6-CCC05E417FF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https://</a:t>
            </a:r>
            <a:r>
              <a:rPr lang="en-US" dirty="0" err="1"/>
              <a:t>arxiv.org</a:t>
            </a:r>
            <a:r>
              <a:rPr lang="en-US" dirty="0"/>
              <a:t>/pdf/2103.03206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/pdf/2107.14795</a:t>
            </a:r>
          </a:p>
          <a:p>
            <a:endParaRPr lang="en-US" dirty="0"/>
          </a:p>
        </p:txBody>
      </p:sp>
      <p:sp>
        <p:nvSpPr>
          <p:cNvPr id="104" name="Google Shape;104;p2:notes">
            <a:extLst>
              <a:ext uri="{FF2B5EF4-FFF2-40B4-BE49-F238E27FC236}">
                <a16:creationId xmlns:a16="http://schemas.microsoft.com/office/drawing/2014/main" id="{E518F46A-CF4E-DBB8-3A45-1F2840AC594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0162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7AAB8A2B-3135-8E6D-F022-EC55F29A53CA}"/>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17033C81-FD58-37C3-3714-1F39AB34587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https://</a:t>
            </a:r>
            <a:r>
              <a:rPr lang="en-US" dirty="0" err="1"/>
              <a:t>arxiv.org</a:t>
            </a:r>
            <a:r>
              <a:rPr lang="en-US" dirty="0"/>
              <a:t>/pdf/2107.14795</a:t>
            </a:r>
          </a:p>
        </p:txBody>
      </p:sp>
      <p:sp>
        <p:nvSpPr>
          <p:cNvPr id="104" name="Google Shape;104;p2:notes">
            <a:extLst>
              <a:ext uri="{FF2B5EF4-FFF2-40B4-BE49-F238E27FC236}">
                <a16:creationId xmlns:a16="http://schemas.microsoft.com/office/drawing/2014/main" id="{4E6E1D10-7B9A-D7C4-EB1F-FD877F5DCD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091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EBB86170-F45F-2AB1-AD5D-5BB27B565E57}"/>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301D103D-0CF4-F42D-C527-BEEB0B171E7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/pdf/2107.14795</a:t>
            </a:r>
          </a:p>
          <a:p>
            <a:pPr marL="0" lvl="0" indent="0" algn="l" rtl="0">
              <a:spcBef>
                <a:spcPts val="0"/>
              </a:spcBef>
              <a:spcAft>
                <a:spcPts val="0"/>
              </a:spcAft>
              <a:buNone/>
            </a:pPr>
            <a:endParaRPr dirty="0"/>
          </a:p>
        </p:txBody>
      </p:sp>
      <p:sp>
        <p:nvSpPr>
          <p:cNvPr id="104" name="Google Shape;104;p2:notes">
            <a:extLst>
              <a:ext uri="{FF2B5EF4-FFF2-40B4-BE49-F238E27FC236}">
                <a16:creationId xmlns:a16="http://schemas.microsoft.com/office/drawing/2014/main" id="{318606E6-612E-D902-C909-13642FF209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4896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479F9A46-9F39-413F-9803-959D4868896A}"/>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59452581-99C9-0B23-93A9-4B87063A0C4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https://</a:t>
            </a:r>
            <a:r>
              <a:rPr lang="en-US" dirty="0" err="1"/>
              <a:t>arxiv.org</a:t>
            </a:r>
            <a:r>
              <a:rPr lang="en-US" dirty="0"/>
              <a:t>/pdf/2107.14795</a:t>
            </a:r>
          </a:p>
        </p:txBody>
      </p:sp>
      <p:sp>
        <p:nvSpPr>
          <p:cNvPr id="104" name="Google Shape;104;p2:notes">
            <a:extLst>
              <a:ext uri="{FF2B5EF4-FFF2-40B4-BE49-F238E27FC236}">
                <a16:creationId xmlns:a16="http://schemas.microsoft.com/office/drawing/2014/main" id="{784C9ABA-B183-C268-5A56-93FAE559CD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3253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991524EA-F54D-5B82-6032-165FAC2010D4}"/>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3E8E03BD-FB9F-56C3-1A58-7AF8BBDA35C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arxiv.org</a:t>
            </a:r>
            <a:r>
              <a:rPr lang="en-US" dirty="0"/>
              <a:t>/pdf/2405.13063</a:t>
            </a:r>
          </a:p>
          <a:p>
            <a:pPr marL="0" lvl="0" indent="0" algn="l" rtl="0">
              <a:spcBef>
                <a:spcPts val="0"/>
              </a:spcBef>
              <a:spcAft>
                <a:spcPts val="0"/>
              </a:spcAft>
              <a:buNone/>
            </a:pPr>
            <a:r>
              <a:rPr lang="en-US" dirty="0"/>
              <a:t>https://</a:t>
            </a:r>
            <a:r>
              <a:rPr lang="en-US" dirty="0" err="1"/>
              <a:t>github.com</a:t>
            </a:r>
            <a:r>
              <a:rPr lang="en-US" dirty="0"/>
              <a:t>/</a:t>
            </a:r>
            <a:r>
              <a:rPr lang="en-US" dirty="0" err="1"/>
              <a:t>microsoft</a:t>
            </a:r>
            <a:r>
              <a:rPr lang="en-US" dirty="0"/>
              <a:t>/aurora</a:t>
            </a:r>
            <a:endParaRPr dirty="0"/>
          </a:p>
        </p:txBody>
      </p:sp>
      <p:sp>
        <p:nvSpPr>
          <p:cNvPr id="104" name="Google Shape;104;p2:notes">
            <a:extLst>
              <a:ext uri="{FF2B5EF4-FFF2-40B4-BE49-F238E27FC236}">
                <a16:creationId xmlns:a16="http://schemas.microsoft.com/office/drawing/2014/main" id="{9A4BB76C-9620-1BB2-E59E-73886F2360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672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0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916BFF47-F12E-C959-7740-7D3CFB9B1C31}"/>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9BCBE22F-A0DE-8652-F7F7-D296EB732F6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medium.com</a:t>
            </a:r>
            <a:r>
              <a:rPr lang="en-US" dirty="0"/>
              <a:t>/@</a:t>
            </a:r>
            <a:r>
              <a:rPr lang="en-US" dirty="0" err="1"/>
              <a:t>tenyks_blogger</a:t>
            </a:r>
            <a:r>
              <a:rPr lang="en-US" dirty="0"/>
              <a:t>/multimodal-large-language-models-mllms-transforming-computer-vision-76d3c5dd267f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/pdf/2006.06609</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04" name="Google Shape;104;p2:notes">
            <a:extLst>
              <a:ext uri="{FF2B5EF4-FFF2-40B4-BE49-F238E27FC236}">
                <a16:creationId xmlns:a16="http://schemas.microsoft.com/office/drawing/2014/main" id="{C2218037-BA9B-2DA4-A3B0-9F29CB6472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06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426BC2C8-0A7A-11DF-3F48-8A45DDE73FB8}"/>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70EE1757-7D1C-4B48-B124-91B13AE454E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medium.com</a:t>
            </a:r>
            <a:r>
              <a:rPr lang="en-US" dirty="0"/>
              <a:t>/@</a:t>
            </a:r>
            <a:r>
              <a:rPr lang="en-US" dirty="0" err="1"/>
              <a:t>tenyks_blogger</a:t>
            </a:r>
            <a:r>
              <a:rPr lang="en-US" dirty="0"/>
              <a:t>/multimodal-large-language-models-mllms-transforming-computer-vision-76d3c5dd267f</a:t>
            </a:r>
            <a:endParaRPr dirty="0"/>
          </a:p>
        </p:txBody>
      </p:sp>
      <p:sp>
        <p:nvSpPr>
          <p:cNvPr id="104" name="Google Shape;104;p2:notes">
            <a:extLst>
              <a:ext uri="{FF2B5EF4-FFF2-40B4-BE49-F238E27FC236}">
                <a16:creationId xmlns:a16="http://schemas.microsoft.com/office/drawing/2014/main" id="{1228175B-E68E-9108-7F0B-9A2D6FB803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1491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A1A026E9-C288-E4B3-334E-E338A61885CC}"/>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711E1BA3-2205-A1A7-6B5C-07834F0C1E8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medium.com</a:t>
            </a:r>
            <a:r>
              <a:rPr lang="en-US" dirty="0"/>
              <a:t>/@</a:t>
            </a:r>
            <a:r>
              <a:rPr lang="en-US" dirty="0" err="1"/>
              <a:t>tenyks_blogger</a:t>
            </a:r>
            <a:r>
              <a:rPr lang="en-US" dirty="0"/>
              <a:t>/multimodal-large-language-models-mllms-transforming-computer-vision-76d3c5dd267f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/pdf/2112.10752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paperswithcode.com</a:t>
            </a:r>
            <a:r>
              <a:rPr lang="en-US" dirty="0"/>
              <a:t>/paper/stylealign-analysis-and-applications-of-1</a:t>
            </a:r>
          </a:p>
          <a:p>
            <a:endParaRPr lang="en-US" dirty="0"/>
          </a:p>
          <a:p>
            <a:pPr marL="0" lvl="0" indent="0" algn="l" rtl="0">
              <a:spcBef>
                <a:spcPts val="0"/>
              </a:spcBef>
              <a:spcAft>
                <a:spcPts val="0"/>
              </a:spcAft>
              <a:buNone/>
            </a:pPr>
            <a:endParaRPr dirty="0"/>
          </a:p>
        </p:txBody>
      </p:sp>
      <p:sp>
        <p:nvSpPr>
          <p:cNvPr id="104" name="Google Shape;104;p2:notes">
            <a:extLst>
              <a:ext uri="{FF2B5EF4-FFF2-40B4-BE49-F238E27FC236}">
                <a16:creationId xmlns:a16="http://schemas.microsoft.com/office/drawing/2014/main" id="{7C85F9C3-B079-ACDB-5801-BD885A8688B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2260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96C4F-D682-9F64-5CA2-FA4569993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FA029-CFD9-70E9-FF61-CAB35E73A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95E7A-CFB9-12B3-8293-4A932570A69F}"/>
              </a:ext>
            </a:extLst>
          </p:cNvPr>
          <p:cNvSpPr>
            <a:spLocks noGrp="1"/>
          </p:cNvSpPr>
          <p:nvPr>
            <p:ph type="body" idx="1"/>
          </p:nvPr>
        </p:nvSpPr>
        <p:spPr/>
        <p:txBody>
          <a:bodyPr/>
          <a:lstStyle/>
          <a:p>
            <a:r>
              <a:rPr lang="en-US" dirty="0"/>
              <a:t>https://</a:t>
            </a:r>
            <a:r>
              <a:rPr lang="en-US" dirty="0" err="1"/>
              <a:t>openai.com</a:t>
            </a:r>
            <a:r>
              <a:rPr lang="en-US" dirty="0"/>
              <a:t>/index/whisper/</a:t>
            </a:r>
          </a:p>
          <a:p>
            <a:r>
              <a:rPr lang="en-US" dirty="0"/>
              <a:t>https://</a:t>
            </a:r>
            <a:r>
              <a:rPr lang="en-US" dirty="0" err="1"/>
              <a:t>cdn.openai.com</a:t>
            </a:r>
            <a:r>
              <a:rPr lang="en-US" dirty="0"/>
              <a:t>/papers/</a:t>
            </a:r>
            <a:r>
              <a:rPr lang="en-US" dirty="0" err="1"/>
              <a:t>whisper.pdf</a:t>
            </a:r>
            <a:endParaRPr lang="en-US" dirty="0"/>
          </a:p>
          <a:p>
            <a:endParaRPr lang="en-US" dirty="0"/>
          </a:p>
          <a:p>
            <a:r>
              <a:rPr lang="en-US" dirty="0"/>
              <a:t>https://</a:t>
            </a:r>
            <a:r>
              <a:rPr lang="en-US" dirty="0" err="1"/>
              <a:t>arxiv.org</a:t>
            </a:r>
            <a:r>
              <a:rPr lang="en-US" dirty="0"/>
              <a:t>/abs/1706.03762</a:t>
            </a:r>
          </a:p>
          <a:p>
            <a:endParaRPr lang="en-US" dirty="0"/>
          </a:p>
        </p:txBody>
      </p:sp>
      <p:sp>
        <p:nvSpPr>
          <p:cNvPr id="4" name="Slide Number Placeholder 3">
            <a:extLst>
              <a:ext uri="{FF2B5EF4-FFF2-40B4-BE49-F238E27FC236}">
                <a16:creationId xmlns:a16="http://schemas.microsoft.com/office/drawing/2014/main" id="{05F7F53D-141F-269B-B72E-9C228D326EC0}"/>
              </a:ext>
            </a:extLst>
          </p:cNvPr>
          <p:cNvSpPr>
            <a:spLocks noGrp="1"/>
          </p:cNvSpPr>
          <p:nvPr>
            <p:ph type="sldNum" sz="quarter" idx="5"/>
          </p:nvPr>
        </p:nvSpPr>
        <p:spPr/>
        <p:txBody>
          <a:bodyPr/>
          <a:lstStyle/>
          <a:p>
            <a:fld id="{DAC5F5F8-CF2F-46BA-81DC-1E28D791687C}" type="slidenum">
              <a:rPr lang="en-US" smtClean="0"/>
              <a:pPr/>
              <a:t>8</a:t>
            </a:fld>
            <a:endParaRPr lang="en-US"/>
          </a:p>
        </p:txBody>
      </p:sp>
    </p:spTree>
    <p:extLst>
      <p:ext uri="{BB962C8B-B14F-4D97-AF65-F5344CB8AC3E}">
        <p14:creationId xmlns:p14="http://schemas.microsoft.com/office/powerpoint/2010/main" val="1860602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8A7B9142-E7E1-DFAF-5887-27AACB98B6AA}"/>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246D6D5B-1E3A-C25D-6862-79DB4B289BA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a:extLst>
              <a:ext uri="{FF2B5EF4-FFF2-40B4-BE49-F238E27FC236}">
                <a16:creationId xmlns:a16="http://schemas.microsoft.com/office/drawing/2014/main" id="{2E0917DD-A63F-CEC5-816B-C0F6F3BA09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2445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7D309463-2B29-CE77-0DF1-C21DAE5B7DCA}"/>
            </a:ext>
          </a:extLst>
        </p:cNvPr>
        <p:cNvGrpSpPr/>
        <p:nvPr/>
      </p:nvGrpSpPr>
      <p:grpSpPr>
        <a:xfrm>
          <a:off x="0" y="0"/>
          <a:ext cx="0" cy="0"/>
          <a:chOff x="0" y="0"/>
          <a:chExt cx="0" cy="0"/>
        </a:xfrm>
      </p:grpSpPr>
      <p:sp>
        <p:nvSpPr>
          <p:cNvPr id="103" name="Google Shape;103;p2:notes">
            <a:extLst>
              <a:ext uri="{FF2B5EF4-FFF2-40B4-BE49-F238E27FC236}">
                <a16:creationId xmlns:a16="http://schemas.microsoft.com/office/drawing/2014/main" id="{F9DFC2C4-90A7-7EE4-ABAD-0093473E71F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huggingface.co</a:t>
            </a:r>
            <a:r>
              <a:rPr lang="en-US" dirty="0"/>
              <a:t>/blog/</a:t>
            </a:r>
            <a:r>
              <a:rPr lang="en-US" dirty="0" err="1"/>
              <a:t>peft</a:t>
            </a:r>
            <a:endParaRPr lang="en-US" dirty="0"/>
          </a:p>
          <a:p>
            <a:pPr marL="0" lvl="0" indent="0" algn="l" rtl="0">
              <a:spcBef>
                <a:spcPts val="0"/>
              </a:spcBef>
              <a:spcAft>
                <a:spcPts val="0"/>
              </a:spcAft>
              <a:buNone/>
            </a:pPr>
            <a:r>
              <a:rPr lang="en-US" dirty="0"/>
              <a:t>https://</a:t>
            </a:r>
            <a:r>
              <a:rPr lang="en-US" dirty="0" err="1"/>
              <a:t>pub.towardsai.net</a:t>
            </a:r>
            <a:r>
              <a:rPr lang="en-US" dirty="0"/>
              <a:t>/how-do-8-smaller-models-in-gpt4-work-7335ccdfcf05</a:t>
            </a:r>
            <a:endParaRPr dirty="0"/>
          </a:p>
        </p:txBody>
      </p:sp>
      <p:sp>
        <p:nvSpPr>
          <p:cNvPr id="104" name="Google Shape;104;p2:notes">
            <a:extLst>
              <a:ext uri="{FF2B5EF4-FFF2-40B4-BE49-F238E27FC236}">
                <a16:creationId xmlns:a16="http://schemas.microsoft.com/office/drawing/2014/main" id="{46B426DF-0EF8-E3B9-22F9-D88BBE55D5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8293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2" name="Title 1"/>
          <p:cNvSpPr>
            <a:spLocks noGrp="1"/>
          </p:cNvSpPr>
          <p:nvPr>
            <p:ph type="ctrTitle"/>
          </p:nvPr>
        </p:nvSpPr>
        <p:spPr>
          <a:xfrm>
            <a:off x="1155702" y="4219047"/>
            <a:ext cx="9027389"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55702" y="7907867"/>
            <a:ext cx="9027389" cy="1384300"/>
          </a:xfrm>
        </p:spPr>
        <p:txBody>
          <a:bodyPr>
            <a:normAutofit/>
          </a:bodyPr>
          <a:lstStyle>
            <a:lvl1pPr marL="0" indent="0" algn="l">
              <a:spcBef>
                <a:spcPts val="0"/>
              </a:spcBef>
              <a:buNone/>
              <a:defRPr sz="2400">
                <a:solidFill>
                  <a:schemeClr val="bg1"/>
                </a:solidFill>
                <a:latin typeface="Arial" panose="020B0604020202020204" pitchFamily="34" charset="0"/>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99458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1155702" y="4219047"/>
            <a:ext cx="9025128"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25878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85CD6645-E358-065F-49DF-A46CA41A8E9A}"/>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15" name="Text Placeholder 14">
            <a:extLst>
              <a:ext uri="{FF2B5EF4-FFF2-40B4-BE49-F238E27FC236}">
                <a16:creationId xmlns:a16="http://schemas.microsoft.com/office/drawing/2014/main" id="{11EA9A5A-39E0-5829-436D-EEF970CD4EA7}"/>
              </a:ext>
            </a:extLst>
          </p:cNvPr>
          <p:cNvSpPr>
            <a:spLocks noGrp="1"/>
          </p:cNvSpPr>
          <p:nvPr>
            <p:ph type="body" sz="quarter" idx="10"/>
          </p:nvPr>
        </p:nvSpPr>
        <p:spPr>
          <a:xfrm>
            <a:off x="1155697" y="2726267"/>
            <a:ext cx="15773400" cy="62005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3">
            <a:extLst>
              <a:ext uri="{FF2B5EF4-FFF2-40B4-BE49-F238E27FC236}">
                <a16:creationId xmlns:a16="http://schemas.microsoft.com/office/drawing/2014/main" id="{5C57E5FA-D7D8-C710-CDD2-D87B90040932}"/>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51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26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929217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Picture Placeholder 16">
            <a:extLst>
              <a:ext uri="{FF2B5EF4-FFF2-40B4-BE49-F238E27FC236}">
                <a16:creationId xmlns:a16="http://schemas.microsoft.com/office/drawing/2014/main" id="{61494F35-04CA-F2B5-C6F7-5C728C698CF1}"/>
              </a:ext>
            </a:extLst>
          </p:cNvPr>
          <p:cNvSpPr>
            <a:spLocks noGrp="1"/>
          </p:cNvSpPr>
          <p:nvPr>
            <p:ph type="pic" sz="quarter" idx="12"/>
          </p:nvPr>
        </p:nvSpPr>
        <p:spPr>
          <a:xfrm>
            <a:off x="11199993" y="3352799"/>
            <a:ext cx="5729103" cy="5590917"/>
          </a:xfrm>
          <a:solidFill>
            <a:schemeClr val="tx1">
              <a:alpha val="16000"/>
            </a:schemeClr>
          </a:solidFill>
        </p:spPr>
        <p:txBody>
          <a:bodyPr anchor="ctr">
            <a:normAutofit/>
          </a:bodyPr>
          <a:lstStyle>
            <a:lvl1pPr marL="0" indent="0" algn="ctr">
              <a:buNone/>
              <a:defRPr sz="28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84722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N-BRANDED_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C057BD5-2581-983E-3DFA-697C692A58AE}"/>
              </a:ext>
            </a:extLst>
          </p:cNvPr>
          <p:cNvSpPr/>
          <p:nvPr userDrawn="1"/>
        </p:nvSpPr>
        <p:spPr>
          <a:xfrm>
            <a:off x="13546667" y="9443753"/>
            <a:ext cx="4741333" cy="843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8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F6E807-C49A-A04F-40C6-DF05095458B7}"/>
              </a:ext>
            </a:extLst>
          </p:cNvPr>
          <p:cNvSpPr/>
          <p:nvPr userDrawn="1"/>
        </p:nvSpPr>
        <p:spPr>
          <a:xfrm>
            <a:off x="0" y="1"/>
            <a:ext cx="18288000" cy="7823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257300" y="2917428"/>
            <a:ext cx="15773400" cy="1988345"/>
          </a:xfrm>
          <a:prstGeom prst="rect">
            <a:avLst/>
          </a:prstGeom>
        </p:spPr>
        <p:txBody>
          <a:bodyPr vert="horz" lIns="91440" tIns="45720" rIns="91440" bIns="45720" rtlCol="0" anchor="ctr">
            <a:normAutofit/>
          </a:bodyPr>
          <a:lstStyle>
            <a:lvl1pPr algn="ctr">
              <a:defRPr sz="4800">
                <a:solidFill>
                  <a:schemeClr val="bg1"/>
                </a:solidFill>
              </a:defRPr>
            </a:lvl1pPr>
          </a:lstStyle>
          <a:p>
            <a:r>
              <a:rPr lang="en-US" dirty="0"/>
              <a:t>Click to edit Master title style</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72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2 Column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7378703"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A0083DBB-8F6E-467D-C641-425479F81F28}"/>
              </a:ext>
            </a:extLst>
          </p:cNvPr>
          <p:cNvSpPr>
            <a:spLocks noGrp="1"/>
          </p:cNvSpPr>
          <p:nvPr>
            <p:ph type="body" sz="quarter" idx="12"/>
          </p:nvPr>
        </p:nvSpPr>
        <p:spPr>
          <a:xfrm>
            <a:off x="9532934" y="3352271"/>
            <a:ext cx="7396163" cy="5588000"/>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43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Arial"/>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20" name="Google Shape;20;p2"/>
          <p:cNvSpPr txBox="1">
            <a:spLocks noGrp="1"/>
          </p:cNvSpPr>
          <p:nvPr>
            <p:ph type="dt" idx="10"/>
          </p:nvPr>
        </p:nvSpPr>
        <p:spPr>
          <a:xfrm>
            <a:off x="14719609" y="9643252"/>
            <a:ext cx="130694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6103160" y="9643252"/>
            <a:ext cx="834927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16283568" y="9643252"/>
            <a:ext cx="747132"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77631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5697" y="2726267"/>
            <a:ext cx="15773400" cy="62005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5697" y="9534526"/>
            <a:ext cx="4114800" cy="547688"/>
          </a:xfrm>
          <a:prstGeom prst="rect">
            <a:avLst/>
          </a:prstGeom>
        </p:spPr>
        <p:txBody>
          <a:bodyPr vert="horz" lIns="91440" tIns="45720" rIns="91440" bIns="45720" rtlCol="0" anchor="ctr"/>
          <a:lstStyle>
            <a:lvl1pPr algn="l">
              <a:defRPr sz="1800">
                <a:solidFill>
                  <a:schemeClr val="tx1"/>
                </a:solidFill>
                <a:latin typeface="Arial" panose="020B0604020202020204" pitchFamily="34" charset="0"/>
                <a:cs typeface="Arial" panose="020B0604020202020204" pitchFamily="34" charset="0"/>
              </a:defRPr>
            </a:lvl1pPr>
          </a:lstStyle>
          <a:p>
            <a:fld id="{3EF21BC3-6855-482B-BE14-433C3AA25B72}" type="slidenum">
              <a:rPr lang="en-US" smtClean="0"/>
              <a:pPr/>
              <a:t>‹#›</a:t>
            </a:fld>
            <a:endParaRPr lang="en-US"/>
          </a:p>
        </p:txBody>
      </p:sp>
      <p:cxnSp>
        <p:nvCxnSpPr>
          <p:cNvPr id="12" name="Straight Connector 11">
            <a:extLst>
              <a:ext uri="{FF2B5EF4-FFF2-40B4-BE49-F238E27FC236}">
                <a16:creationId xmlns:a16="http://schemas.microsoft.com/office/drawing/2014/main" id="{655BF8F4-9CF3-58AD-1D19-2FC5E8004A43}"/>
              </a:ext>
            </a:extLst>
          </p:cNvPr>
          <p:cNvCxnSpPr>
            <a:cxnSpLocks/>
          </p:cNvCxnSpPr>
          <p:nvPr userDrawn="1"/>
        </p:nvCxnSpPr>
        <p:spPr>
          <a:xfrm>
            <a:off x="16802165" y="9641056"/>
            <a:ext cx="0" cy="34254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shape&#10;&#10;Description automatically generated">
            <a:extLst>
              <a:ext uri="{FF2B5EF4-FFF2-40B4-BE49-F238E27FC236}">
                <a16:creationId xmlns:a16="http://schemas.microsoft.com/office/drawing/2014/main" id="{05730FE6-9808-E59D-A5FF-D197158D564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846633" y="9602074"/>
            <a:ext cx="1213194" cy="417978"/>
          </a:xfrm>
          <a:prstGeom prst="rect">
            <a:avLst/>
          </a:prstGeom>
        </p:spPr>
      </p:pic>
      <p:pic>
        <p:nvPicPr>
          <p:cNvPr id="9" name="Picture 8" descr="A green text on a black background&#10;&#10;Description automatically generated">
            <a:extLst>
              <a:ext uri="{FF2B5EF4-FFF2-40B4-BE49-F238E27FC236}">
                <a16:creationId xmlns:a16="http://schemas.microsoft.com/office/drawing/2014/main" id="{B61162B8-5C69-860C-DEF2-4AD0A11F35A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667223" y="9677029"/>
            <a:ext cx="925653" cy="270602"/>
          </a:xfrm>
          <a:prstGeom prst="rect">
            <a:avLst/>
          </a:prstGeom>
        </p:spPr>
      </p:pic>
    </p:spTree>
    <p:extLst>
      <p:ext uri="{BB962C8B-B14F-4D97-AF65-F5344CB8AC3E}">
        <p14:creationId xmlns:p14="http://schemas.microsoft.com/office/powerpoint/2010/main" val="973396642"/>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4" r:id="rId3"/>
    <p:sldLayoutId id="2147483684" r:id="rId4"/>
    <p:sldLayoutId id="2147483690" r:id="rId5"/>
    <p:sldLayoutId id="2147483689" r:id="rId6"/>
    <p:sldLayoutId id="2147483688" r:id="rId7"/>
    <p:sldLayoutId id="2147483685" r:id="rId8"/>
    <p:sldLayoutId id="2147483691" r:id="rId9"/>
  </p:sldLayoutIdLst>
  <p:txStyles>
    <p:titleStyle>
      <a:lvl1pPr algn="l" defTabSz="13716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1371600" rtl="0" eaLnBrk="1" latinLnBrk="0" hangingPunct="1">
        <a:lnSpc>
          <a:spcPct val="90000"/>
        </a:lnSpc>
        <a:spcBef>
          <a:spcPts val="1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ct val="90000"/>
        </a:lnSpc>
        <a:spcBef>
          <a:spcPts val="75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microsoft/aurora"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reativecommons.org/licenses/by-nc/4.0/legalcode"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ctrTitle"/>
          </p:nvPr>
        </p:nvSpPr>
        <p:spPr>
          <a:xfrm>
            <a:off x="1155702" y="4219047"/>
            <a:ext cx="10449106" cy="3581400"/>
          </a:xfrm>
        </p:spPr>
        <p:txBody>
          <a:bodyPr/>
          <a:lstStyle/>
          <a:p>
            <a:r>
              <a:rPr lang="en-US" dirty="0">
                <a:latin typeface="Arial"/>
                <a:cs typeface="Arial"/>
              </a:rPr>
              <a:t>Lecture 5.3 - Perceiver IO and more generalized Multimodal Models</a:t>
            </a:r>
          </a:p>
        </p:txBody>
      </p:sp>
      <p:sp>
        <p:nvSpPr>
          <p:cNvPr id="45" name="Subtitle 44">
            <a:extLst>
              <a:ext uri="{FF2B5EF4-FFF2-40B4-BE49-F238E27FC236}">
                <a16:creationId xmlns:a16="http://schemas.microsoft.com/office/drawing/2014/main" id="{9162B3C6-DC4F-9333-7495-3ADDADB4E852}"/>
              </a:ext>
            </a:extLst>
          </p:cNvPr>
          <p:cNvSpPr>
            <a:spLocks noGrp="1"/>
          </p:cNvSpPr>
          <p:nvPr>
            <p:ph type="subTitle" idx="1"/>
          </p:nvPr>
        </p:nvSpPr>
        <p:spPr/>
        <p:txBody>
          <a:bodyPr/>
          <a:lstStyle/>
          <a:p>
            <a:r>
              <a:rPr lang="en-US" dirty="0"/>
              <a:t>Generative AI Teaching Kit</a:t>
            </a:r>
          </a:p>
        </p:txBody>
      </p:sp>
      <p:cxnSp>
        <p:nvCxnSpPr>
          <p:cNvPr id="29" name="Straight Connector 28">
            <a:extLst>
              <a:ext uri="{FF2B5EF4-FFF2-40B4-BE49-F238E27FC236}">
                <a16:creationId xmlns:a16="http://schemas.microsoft.com/office/drawing/2014/main" id="{225CC8BF-FCEA-BEFC-9B2F-BF5A0BBEAA02}"/>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91C7D1D-1EF7-437E-C59A-9EDAF77DD3B2}"/>
              </a:ext>
            </a:extLst>
          </p:cNvPr>
          <p:cNvPicPr>
            <a:picLocks noChangeAspect="1"/>
          </p:cNvPicPr>
          <p:nvPr/>
        </p:nvPicPr>
        <p:blipFill>
          <a:blip r:embed="rId3">
            <a:extLst>
              <a:ext uri="{28A0092B-C50C-407E-A947-70E740481C1C}">
                <a14:useLocalDpi xmlns:a14="http://schemas.microsoft.com/office/drawing/2010/main" val="0"/>
              </a:ext>
            </a:extLst>
          </a:blip>
          <a:srcRect t="6089" b="6089"/>
          <a:stretch/>
        </p:blipFill>
        <p:spPr>
          <a:xfrm>
            <a:off x="11030906" y="4219048"/>
            <a:ext cx="5776578" cy="5073120"/>
          </a:xfrm>
          <a:prstGeom prst="rect">
            <a:avLst/>
          </a:prstGeom>
        </p:spPr>
      </p:pic>
      <p:pic>
        <p:nvPicPr>
          <p:cNvPr id="2" name="Picture 1" descr="A green text on a black background&#10;&#10;Description automatically generated">
            <a:extLst>
              <a:ext uri="{FF2B5EF4-FFF2-40B4-BE49-F238E27FC236}">
                <a16:creationId xmlns:a16="http://schemas.microsoft.com/office/drawing/2014/main" id="{A5BC2650-98A6-C775-039B-2AF1582A5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spTree>
    <p:extLst>
      <p:ext uri="{BB962C8B-B14F-4D97-AF65-F5344CB8AC3E}">
        <p14:creationId xmlns:p14="http://schemas.microsoft.com/office/powerpoint/2010/main" val="809099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E97D3BD4-7E4C-D2B3-744D-31514AEC086D}"/>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FA58C92D-51C6-56C6-8168-E4EE8497789F}"/>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Adding Vision to ChatGPT</a:t>
            </a:r>
            <a:endParaRPr dirty="0"/>
          </a:p>
        </p:txBody>
      </p:sp>
      <p:sp>
        <p:nvSpPr>
          <p:cNvPr id="107" name="Google Shape;107;p15">
            <a:extLst>
              <a:ext uri="{FF2B5EF4-FFF2-40B4-BE49-F238E27FC236}">
                <a16:creationId xmlns:a16="http://schemas.microsoft.com/office/drawing/2014/main" id="{E5885633-5A62-286B-2A08-69A80E454E2D}"/>
              </a:ext>
            </a:extLst>
          </p:cNvPr>
          <p:cNvSpPr txBox="1">
            <a:spLocks noGrp="1"/>
          </p:cNvSpPr>
          <p:nvPr>
            <p:ph type="body" sz="quarter" idx="10"/>
          </p:nvPr>
        </p:nvSpPr>
        <p:spPr>
          <a:xfrm>
            <a:off x="860275" y="1684073"/>
            <a:ext cx="9423208" cy="7610764"/>
          </a:xfrm>
          <a:prstGeom prst="rect">
            <a:avLst/>
          </a:prstGeom>
          <a:noFill/>
          <a:ln>
            <a:noFill/>
          </a:ln>
        </p:spPr>
        <p:txBody>
          <a:bodyPr spcFirstLastPara="1" vert="horz" wrap="square" lIns="137138" tIns="68550" rIns="137138" bIns="68550" rtlCol="0" anchor="t" anchorCtr="0">
            <a:noAutofit/>
          </a:bodyPr>
          <a:lstStyle/>
          <a:p>
            <a:pPr marL="0" indent="0">
              <a:buNone/>
            </a:pPr>
            <a:r>
              <a:rPr lang="en-US" dirty="0">
                <a:solidFill>
                  <a:srgbClr val="0E0E0E"/>
                </a:solidFill>
                <a:effectLst/>
              </a:rPr>
              <a:t>With the release of GPT-4o, ChatGPT was able to interpret images and other modalities in a single model. </a:t>
            </a:r>
          </a:p>
          <a:p>
            <a:pPr marL="0" indent="0">
              <a:buNone/>
            </a:pPr>
            <a:endParaRPr lang="en-US" dirty="0">
              <a:solidFill>
                <a:srgbClr val="0E0E0E"/>
              </a:solidFill>
            </a:endParaRPr>
          </a:p>
          <a:p>
            <a:pPr marL="0" indent="0">
              <a:buNone/>
            </a:pPr>
            <a:r>
              <a:rPr lang="en-US" b="1" u="sng" dirty="0">
                <a:solidFill>
                  <a:srgbClr val="0E0E0E"/>
                </a:solidFill>
              </a:rPr>
              <a:t>GPT-4V – OpenAI’s Vision Transformer</a:t>
            </a:r>
          </a:p>
          <a:p>
            <a:pPr marL="0" indent="0">
              <a:buNone/>
            </a:pPr>
            <a:r>
              <a:rPr lang="en-US" dirty="0">
                <a:solidFill>
                  <a:srgbClr val="0E0E0E"/>
                </a:solidFill>
              </a:rPr>
              <a:t>Prior to this, GPT-4V was an image description model that would take as input images and generate text output based on conditioned inputs. </a:t>
            </a:r>
            <a:endParaRPr lang="en-US" dirty="0">
              <a:solidFill>
                <a:srgbClr val="0E0E0E"/>
              </a:solidFill>
              <a:effectLst/>
            </a:endParaRPr>
          </a:p>
          <a:p>
            <a:pPr marL="0" indent="0">
              <a:buNone/>
            </a:pPr>
            <a:r>
              <a:rPr lang="en-US" dirty="0">
                <a:solidFill>
                  <a:srgbClr val="0E0E0E"/>
                </a:solidFill>
              </a:rPr>
              <a:t>While the exact technical details of GPT-4V were not released, speculation as to the architecture included a variation of the CLIP-based models (CLIP also being an OpenAI model) with a vision encoder, likely a Vision Transformer, conditioned on image-text pairs. </a:t>
            </a:r>
          </a:p>
          <a:p>
            <a:pPr marL="0" indent="0">
              <a:buNone/>
            </a:pPr>
            <a:endParaRPr lang="en-US" dirty="0">
              <a:solidFill>
                <a:srgbClr val="0E0E0E"/>
              </a:solidFill>
              <a:effectLst/>
            </a:endParaRPr>
          </a:p>
          <a:p>
            <a:pPr marL="0" indent="0">
              <a:buNone/>
            </a:pPr>
            <a:r>
              <a:rPr lang="en-US" b="1" u="sng" dirty="0">
                <a:solidFill>
                  <a:srgbClr val="0E0E0E"/>
                </a:solidFill>
              </a:rPr>
              <a:t>ChatGPT with GPT-4o</a:t>
            </a:r>
            <a:endParaRPr lang="en-US" b="1" u="sng" dirty="0">
              <a:solidFill>
                <a:srgbClr val="0E0E0E"/>
              </a:solidFill>
              <a:effectLst/>
            </a:endParaRPr>
          </a:p>
          <a:p>
            <a:pPr marL="0" indent="0">
              <a:buNone/>
            </a:pPr>
            <a:r>
              <a:rPr lang="en-US" dirty="0">
                <a:solidFill>
                  <a:srgbClr val="0E0E0E"/>
                </a:solidFill>
              </a:rPr>
              <a:t>GPT-4o, however, is further trained with Reinforcement learning with Human Feedback to allow the model to chat along side processing image information. </a:t>
            </a:r>
            <a:endParaRPr lang="en-US" dirty="0">
              <a:solidFill>
                <a:srgbClr val="0E0E0E"/>
              </a:solidFill>
              <a:effectLst/>
            </a:endParaRPr>
          </a:p>
        </p:txBody>
      </p:sp>
      <p:pic>
        <p:nvPicPr>
          <p:cNvPr id="2" name="Picture 1">
            <a:extLst>
              <a:ext uri="{FF2B5EF4-FFF2-40B4-BE49-F238E27FC236}">
                <a16:creationId xmlns:a16="http://schemas.microsoft.com/office/drawing/2014/main" id="{1E7A9502-6138-026D-706E-955838517B2E}"/>
              </a:ext>
            </a:extLst>
          </p:cNvPr>
          <p:cNvPicPr>
            <a:picLocks noChangeAspect="1"/>
          </p:cNvPicPr>
          <p:nvPr/>
        </p:nvPicPr>
        <p:blipFill>
          <a:blip r:embed="rId3"/>
          <a:stretch>
            <a:fillRect/>
          </a:stretch>
        </p:blipFill>
        <p:spPr>
          <a:xfrm>
            <a:off x="10398171" y="1684073"/>
            <a:ext cx="7772400" cy="3469934"/>
          </a:xfrm>
          <a:prstGeom prst="rect">
            <a:avLst/>
          </a:prstGeom>
        </p:spPr>
      </p:pic>
      <p:sp>
        <p:nvSpPr>
          <p:cNvPr id="4" name="TextBox 3">
            <a:extLst>
              <a:ext uri="{FF2B5EF4-FFF2-40B4-BE49-F238E27FC236}">
                <a16:creationId xmlns:a16="http://schemas.microsoft.com/office/drawing/2014/main" id="{E297E4F9-A784-1CEA-7BE7-4A42AEF7CFE8}"/>
              </a:ext>
            </a:extLst>
          </p:cNvPr>
          <p:cNvSpPr txBox="1"/>
          <p:nvPr/>
        </p:nvSpPr>
        <p:spPr>
          <a:xfrm>
            <a:off x="6654018" y="9363670"/>
            <a:ext cx="9144000" cy="923330"/>
          </a:xfrm>
          <a:prstGeom prst="rect">
            <a:avLst/>
          </a:prstGeom>
          <a:noFill/>
        </p:spPr>
        <p:txBody>
          <a:bodyPr wrap="square">
            <a:spAutoFit/>
          </a:bodyPr>
          <a:lstStyle/>
          <a:p>
            <a:pPr marL="0" indent="0">
              <a:buNone/>
            </a:pPr>
            <a:r>
              <a:rPr lang="en-US" i="1" dirty="0">
                <a:solidFill>
                  <a:srgbClr val="0E0E0E"/>
                </a:solidFill>
              </a:rPr>
              <a:t>Note: while ChatGPT technically can produce images, this is done by parsing the inputs from the user and sending relevant prompts to a Dall-E model which uses diffusion modeling to produce the image. </a:t>
            </a:r>
            <a:endParaRPr lang="en-US" i="1" dirty="0">
              <a:solidFill>
                <a:srgbClr val="0E0E0E"/>
              </a:solidFill>
              <a:effectLst/>
            </a:endParaRPr>
          </a:p>
        </p:txBody>
      </p:sp>
      <p:pic>
        <p:nvPicPr>
          <p:cNvPr id="5" name="Picture 4">
            <a:extLst>
              <a:ext uri="{FF2B5EF4-FFF2-40B4-BE49-F238E27FC236}">
                <a16:creationId xmlns:a16="http://schemas.microsoft.com/office/drawing/2014/main" id="{F6917A40-BB10-3C70-4A73-F2E42DC60528}"/>
              </a:ext>
            </a:extLst>
          </p:cNvPr>
          <p:cNvPicPr>
            <a:picLocks noChangeAspect="1"/>
          </p:cNvPicPr>
          <p:nvPr/>
        </p:nvPicPr>
        <p:blipFill>
          <a:blip r:embed="rId4"/>
          <a:stretch>
            <a:fillRect/>
          </a:stretch>
        </p:blipFill>
        <p:spPr>
          <a:xfrm>
            <a:off x="10396027" y="5222840"/>
            <a:ext cx="7772400" cy="3467143"/>
          </a:xfrm>
          <a:prstGeom prst="rect">
            <a:avLst/>
          </a:prstGeom>
        </p:spPr>
      </p:pic>
    </p:spTree>
    <p:extLst>
      <p:ext uri="{BB962C8B-B14F-4D97-AF65-F5344CB8AC3E}">
        <p14:creationId xmlns:p14="http://schemas.microsoft.com/office/powerpoint/2010/main" val="3536806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6A114427-9CFD-0E97-5A8C-C29C67DBEA07}"/>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854E3EDD-D375-390D-7CD5-924B8E0F45CE}"/>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Community response to GPT-4V - </a:t>
            </a:r>
            <a:r>
              <a:rPr lang="en-US" dirty="0" err="1"/>
              <a:t>LLaVA</a:t>
            </a:r>
            <a:endParaRPr dirty="0"/>
          </a:p>
        </p:txBody>
      </p:sp>
      <p:sp>
        <p:nvSpPr>
          <p:cNvPr id="107" name="Google Shape;107;p15">
            <a:extLst>
              <a:ext uri="{FF2B5EF4-FFF2-40B4-BE49-F238E27FC236}">
                <a16:creationId xmlns:a16="http://schemas.microsoft.com/office/drawing/2014/main" id="{EED2C256-E37F-6311-30AF-FD1115E4626F}"/>
              </a:ext>
            </a:extLst>
          </p:cNvPr>
          <p:cNvSpPr txBox="1">
            <a:spLocks noGrp="1"/>
          </p:cNvSpPr>
          <p:nvPr>
            <p:ph type="body" sz="quarter" idx="10"/>
          </p:nvPr>
        </p:nvSpPr>
        <p:spPr>
          <a:xfrm>
            <a:off x="1155696" y="2092036"/>
            <a:ext cx="9526335" cy="7610764"/>
          </a:xfrm>
          <a:prstGeom prst="rect">
            <a:avLst/>
          </a:prstGeom>
          <a:noFill/>
          <a:ln>
            <a:noFill/>
          </a:ln>
        </p:spPr>
        <p:txBody>
          <a:bodyPr spcFirstLastPara="1" vert="horz" wrap="square" lIns="137138" tIns="68550" rIns="137138" bIns="68550" rtlCol="0" anchor="t" anchorCtr="0">
            <a:noAutofit/>
          </a:bodyPr>
          <a:lstStyle/>
          <a:p>
            <a:pPr marL="0" indent="0">
              <a:buNone/>
            </a:pPr>
            <a:r>
              <a:rPr lang="en-US" b="1" dirty="0" err="1"/>
              <a:t>LLaVA</a:t>
            </a:r>
            <a:r>
              <a:rPr lang="en-US" b="1" dirty="0"/>
              <a:t>: Large Language and Vision Assistant</a:t>
            </a:r>
          </a:p>
          <a:p>
            <a:pPr marL="0" indent="0">
              <a:buNone/>
            </a:pPr>
            <a:endParaRPr lang="en-US" b="1" dirty="0">
              <a:solidFill>
                <a:srgbClr val="0E0E0E"/>
              </a:solidFill>
              <a:effectLst/>
            </a:endParaRPr>
          </a:p>
          <a:p>
            <a:pPr marL="0" indent="0">
              <a:buNone/>
            </a:pPr>
            <a:r>
              <a:rPr lang="en-US" dirty="0" err="1">
                <a:solidFill>
                  <a:srgbClr val="0E0E0E"/>
                </a:solidFill>
                <a:effectLst/>
              </a:rPr>
              <a:t>LLaVA</a:t>
            </a:r>
            <a:r>
              <a:rPr lang="en-US" dirty="0">
                <a:solidFill>
                  <a:srgbClr val="0E0E0E"/>
                </a:solidFill>
                <a:effectLst/>
              </a:rPr>
              <a:t> is an open-source alternative to GPT4-V and -4o. This model utilizes both images and text as input </a:t>
            </a:r>
            <a:r>
              <a:rPr lang="en-US" dirty="0">
                <a:solidFill>
                  <a:srgbClr val="0E0E0E"/>
                </a:solidFill>
              </a:rPr>
              <a:t>and outputs text. </a:t>
            </a:r>
          </a:p>
          <a:p>
            <a:pPr marL="0" indent="0">
              <a:buNone/>
            </a:pPr>
            <a:endParaRPr lang="en-US" dirty="0">
              <a:solidFill>
                <a:srgbClr val="0E0E0E"/>
              </a:solidFill>
            </a:endParaRPr>
          </a:p>
          <a:p>
            <a:pPr marL="0" indent="0">
              <a:buNone/>
            </a:pPr>
            <a:r>
              <a:rPr lang="en-US" b="1" u="sng" dirty="0">
                <a:solidFill>
                  <a:srgbClr val="0E0E0E"/>
                </a:solidFill>
              </a:rPr>
              <a:t>Input: Vision and Language Encoding</a:t>
            </a:r>
          </a:p>
          <a:p>
            <a:pPr marL="0" indent="0">
              <a:buNone/>
            </a:pPr>
            <a:r>
              <a:rPr lang="en-US" dirty="0">
                <a:solidFill>
                  <a:srgbClr val="0E0E0E"/>
                </a:solidFill>
              </a:rPr>
              <a:t>Images are processed using a vision encoder, typically a ViT, and are projected into the same space as the text encoder, thereby enabling a combined multimodal encoding. </a:t>
            </a:r>
          </a:p>
          <a:p>
            <a:pPr marL="0" indent="0">
              <a:buNone/>
            </a:pPr>
            <a:endParaRPr lang="en-US" dirty="0">
              <a:solidFill>
                <a:srgbClr val="0E0E0E"/>
              </a:solidFill>
            </a:endParaRPr>
          </a:p>
          <a:p>
            <a:pPr marL="0" indent="0">
              <a:buNone/>
            </a:pPr>
            <a:r>
              <a:rPr lang="en-US" b="1" u="sng" dirty="0">
                <a:solidFill>
                  <a:srgbClr val="0E0E0E"/>
                </a:solidFill>
              </a:rPr>
              <a:t>Output: Text-Language</a:t>
            </a:r>
          </a:p>
          <a:p>
            <a:pPr marL="0" indent="0">
              <a:buNone/>
            </a:pPr>
            <a:r>
              <a:rPr lang="en-US" dirty="0">
                <a:solidFill>
                  <a:srgbClr val="0E0E0E"/>
                </a:solidFill>
              </a:rPr>
              <a:t>Text outputs are trained in an autoregressive manner, in conjunction with Instruction/Chat modeling to enable an assistant-type interaction. </a:t>
            </a:r>
          </a:p>
        </p:txBody>
      </p:sp>
      <p:pic>
        <p:nvPicPr>
          <p:cNvPr id="2" name="Picture 1">
            <a:extLst>
              <a:ext uri="{FF2B5EF4-FFF2-40B4-BE49-F238E27FC236}">
                <a16:creationId xmlns:a16="http://schemas.microsoft.com/office/drawing/2014/main" id="{F17DD1F1-3E97-8171-AF46-BC3D63C9317F}"/>
              </a:ext>
            </a:extLst>
          </p:cNvPr>
          <p:cNvPicPr>
            <a:picLocks noChangeAspect="1"/>
          </p:cNvPicPr>
          <p:nvPr/>
        </p:nvPicPr>
        <p:blipFill>
          <a:blip r:embed="rId3"/>
          <a:srcRect t="4483"/>
          <a:stretch/>
        </p:blipFill>
        <p:spPr>
          <a:xfrm>
            <a:off x="10810620" y="2984163"/>
            <a:ext cx="7477380" cy="2913255"/>
          </a:xfrm>
          <a:prstGeom prst="rect">
            <a:avLst/>
          </a:prstGeom>
        </p:spPr>
      </p:pic>
      <p:pic>
        <p:nvPicPr>
          <p:cNvPr id="4" name="Picture 3">
            <a:extLst>
              <a:ext uri="{FF2B5EF4-FFF2-40B4-BE49-F238E27FC236}">
                <a16:creationId xmlns:a16="http://schemas.microsoft.com/office/drawing/2014/main" id="{15EE9331-A7A0-BE23-4C37-32030BE3B300}"/>
              </a:ext>
            </a:extLst>
          </p:cNvPr>
          <p:cNvPicPr>
            <a:picLocks noChangeAspect="1"/>
          </p:cNvPicPr>
          <p:nvPr/>
        </p:nvPicPr>
        <p:blipFill>
          <a:blip r:embed="rId4"/>
          <a:stretch>
            <a:fillRect/>
          </a:stretch>
        </p:blipFill>
        <p:spPr>
          <a:xfrm>
            <a:off x="11101260" y="6384925"/>
            <a:ext cx="6896100" cy="1117600"/>
          </a:xfrm>
          <a:prstGeom prst="rect">
            <a:avLst/>
          </a:prstGeom>
        </p:spPr>
      </p:pic>
    </p:spTree>
    <p:extLst>
      <p:ext uri="{BB962C8B-B14F-4D97-AF65-F5344CB8AC3E}">
        <p14:creationId xmlns:p14="http://schemas.microsoft.com/office/powerpoint/2010/main" val="2737029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428B66F5-4100-B414-E828-1DD17598FC6D}"/>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5483869D-5D95-8B9E-46E6-8471DED5C99E}"/>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Further Improvements to </a:t>
            </a:r>
            <a:r>
              <a:rPr lang="en-US" dirty="0" err="1"/>
              <a:t>LLaVA</a:t>
            </a:r>
            <a:endParaRPr dirty="0"/>
          </a:p>
        </p:txBody>
      </p:sp>
      <p:sp>
        <p:nvSpPr>
          <p:cNvPr id="107" name="Google Shape;107;p15">
            <a:extLst>
              <a:ext uri="{FF2B5EF4-FFF2-40B4-BE49-F238E27FC236}">
                <a16:creationId xmlns:a16="http://schemas.microsoft.com/office/drawing/2014/main" id="{D47000C5-EE8E-EAB8-2B0A-F84598554634}"/>
              </a:ext>
            </a:extLst>
          </p:cNvPr>
          <p:cNvSpPr txBox="1">
            <a:spLocks noGrp="1"/>
          </p:cNvSpPr>
          <p:nvPr>
            <p:ph type="body" sz="quarter" idx="10"/>
          </p:nvPr>
        </p:nvSpPr>
        <p:spPr>
          <a:xfrm>
            <a:off x="1155696" y="2092036"/>
            <a:ext cx="9845679" cy="7610764"/>
          </a:xfrm>
          <a:prstGeom prst="rect">
            <a:avLst/>
          </a:prstGeom>
          <a:noFill/>
          <a:ln>
            <a:noFill/>
          </a:ln>
        </p:spPr>
        <p:txBody>
          <a:bodyPr spcFirstLastPara="1" vert="horz" wrap="square" lIns="137138" tIns="68550" rIns="137138" bIns="68550" rtlCol="0" anchor="t" anchorCtr="0">
            <a:noAutofit/>
          </a:bodyPr>
          <a:lstStyle/>
          <a:p>
            <a:pPr marL="0" indent="0">
              <a:buNone/>
            </a:pPr>
            <a:r>
              <a:rPr lang="en-US" dirty="0" err="1">
                <a:solidFill>
                  <a:srgbClr val="0E0E0E"/>
                </a:solidFill>
                <a:effectLst/>
              </a:rPr>
              <a:t>LLaVA</a:t>
            </a:r>
            <a:r>
              <a:rPr lang="en-US" dirty="0">
                <a:solidFill>
                  <a:srgbClr val="0E0E0E"/>
                </a:solidFill>
                <a:effectLst/>
              </a:rPr>
              <a:t> 1.5 – Simple Changes and Large Improvements</a:t>
            </a:r>
          </a:p>
          <a:p>
            <a:pPr marL="0" indent="0">
              <a:buNone/>
            </a:pPr>
            <a:endParaRPr lang="en-US" dirty="0">
              <a:solidFill>
                <a:srgbClr val="0E0E0E"/>
              </a:solidFill>
            </a:endParaRPr>
          </a:p>
          <a:p>
            <a:pPr marL="0" indent="0">
              <a:buNone/>
            </a:pPr>
            <a:r>
              <a:rPr lang="en-US" dirty="0">
                <a:solidFill>
                  <a:srgbClr val="0E0E0E"/>
                </a:solidFill>
                <a:effectLst/>
              </a:rPr>
              <a:t>6 Months after the release of the </a:t>
            </a:r>
            <a:r>
              <a:rPr lang="en-US" dirty="0" err="1">
                <a:solidFill>
                  <a:srgbClr val="0E0E0E"/>
                </a:solidFill>
                <a:effectLst/>
              </a:rPr>
              <a:t>LLaVA</a:t>
            </a:r>
            <a:r>
              <a:rPr lang="en-US" dirty="0">
                <a:solidFill>
                  <a:srgbClr val="0E0E0E"/>
                </a:solidFill>
                <a:effectLst/>
              </a:rPr>
              <a:t> 1.0 model, the authors improved upon the design by releasing </a:t>
            </a:r>
            <a:r>
              <a:rPr lang="en-US" dirty="0" err="1">
                <a:solidFill>
                  <a:srgbClr val="0E0E0E"/>
                </a:solidFill>
                <a:effectLst/>
              </a:rPr>
              <a:t>LLaVA</a:t>
            </a:r>
            <a:r>
              <a:rPr lang="en-US" dirty="0">
                <a:solidFill>
                  <a:srgbClr val="0E0E0E"/>
                </a:solidFill>
                <a:effectLst/>
              </a:rPr>
              <a:t> 1.5 (May 2024). This update included:</a:t>
            </a:r>
          </a:p>
          <a:p>
            <a:r>
              <a:rPr lang="en-US" dirty="0">
                <a:solidFill>
                  <a:srgbClr val="0E0E0E"/>
                </a:solidFill>
              </a:rPr>
              <a:t>Adding a MLP layer instead of a linear projection layer after the vision encoder to form richer interactions with the language encoder. </a:t>
            </a:r>
          </a:p>
          <a:p>
            <a:r>
              <a:rPr lang="en-US" dirty="0">
                <a:solidFill>
                  <a:srgbClr val="0E0E0E"/>
                </a:solidFill>
              </a:rPr>
              <a:t>Using a more advanced CLIP-ViT image encoder</a:t>
            </a:r>
          </a:p>
          <a:p>
            <a:r>
              <a:rPr lang="en-US" dirty="0">
                <a:solidFill>
                  <a:srgbClr val="0E0E0E"/>
                </a:solidFill>
              </a:rPr>
              <a:t>Training with VQA academic tasks</a:t>
            </a:r>
          </a:p>
          <a:p>
            <a:pPr marL="0" indent="0">
              <a:buNone/>
            </a:pPr>
            <a:endParaRPr lang="en-US" dirty="0">
              <a:solidFill>
                <a:srgbClr val="0E0E0E"/>
              </a:solidFill>
            </a:endParaRPr>
          </a:p>
          <a:p>
            <a:pPr marL="0" indent="0">
              <a:buNone/>
            </a:pPr>
            <a:r>
              <a:rPr lang="en-US" dirty="0">
                <a:solidFill>
                  <a:srgbClr val="0E0E0E"/>
                </a:solidFill>
              </a:rPr>
              <a:t>With these changes, </a:t>
            </a:r>
            <a:r>
              <a:rPr lang="en-US" dirty="0" err="1">
                <a:solidFill>
                  <a:srgbClr val="0E0E0E"/>
                </a:solidFill>
              </a:rPr>
              <a:t>LLaVA</a:t>
            </a:r>
            <a:r>
              <a:rPr lang="en-US" dirty="0">
                <a:solidFill>
                  <a:srgbClr val="0E0E0E"/>
                </a:solidFill>
              </a:rPr>
              <a:t> 1.5 achieved SOTA in various benchmarks and strongly surpassed the performance of </a:t>
            </a:r>
            <a:r>
              <a:rPr lang="en-US" dirty="0" err="1">
                <a:solidFill>
                  <a:srgbClr val="0E0E0E"/>
                </a:solidFill>
              </a:rPr>
              <a:t>LLaVA</a:t>
            </a:r>
            <a:r>
              <a:rPr lang="en-US" dirty="0">
                <a:solidFill>
                  <a:srgbClr val="0E0E0E"/>
                </a:solidFill>
              </a:rPr>
              <a:t> 1.0. </a:t>
            </a:r>
          </a:p>
        </p:txBody>
      </p:sp>
      <p:pic>
        <p:nvPicPr>
          <p:cNvPr id="3" name="Picture 2">
            <a:extLst>
              <a:ext uri="{FF2B5EF4-FFF2-40B4-BE49-F238E27FC236}">
                <a16:creationId xmlns:a16="http://schemas.microsoft.com/office/drawing/2014/main" id="{0540BAD0-CF22-E594-B867-BAC06DE4FC44}"/>
              </a:ext>
            </a:extLst>
          </p:cNvPr>
          <p:cNvPicPr>
            <a:picLocks noChangeAspect="1"/>
          </p:cNvPicPr>
          <p:nvPr/>
        </p:nvPicPr>
        <p:blipFill>
          <a:blip r:embed="rId3"/>
          <a:srcRect b="2089"/>
          <a:stretch/>
        </p:blipFill>
        <p:spPr>
          <a:xfrm>
            <a:off x="11113759" y="900111"/>
            <a:ext cx="6517016" cy="8415340"/>
          </a:xfrm>
          <a:prstGeom prst="rect">
            <a:avLst/>
          </a:prstGeom>
        </p:spPr>
      </p:pic>
    </p:spTree>
    <p:extLst>
      <p:ext uri="{BB962C8B-B14F-4D97-AF65-F5344CB8AC3E}">
        <p14:creationId xmlns:p14="http://schemas.microsoft.com/office/powerpoint/2010/main" val="815649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DC11AB33-F25D-8C14-A162-211C6A852B0E}"/>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A52F5B20-D5DA-8146-D35C-A52495365C80}"/>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pPr algn="l">
              <a:spcBef>
                <a:spcPts val="0"/>
              </a:spcBef>
            </a:pPr>
            <a:r>
              <a:rPr lang="en-US" sz="4800" b="0" i="0" u="none" strike="noStrike" dirty="0">
                <a:effectLst/>
                <a:latin typeface="Arial" panose="020B0604020202020204" pitchFamily="34" charset="0"/>
              </a:rPr>
              <a:t>Perceiver Models</a:t>
            </a:r>
          </a:p>
        </p:txBody>
      </p:sp>
      <p:sp>
        <p:nvSpPr>
          <p:cNvPr id="7" name="TextBox 6">
            <a:extLst>
              <a:ext uri="{FF2B5EF4-FFF2-40B4-BE49-F238E27FC236}">
                <a16:creationId xmlns:a16="http://schemas.microsoft.com/office/drawing/2014/main" id="{D1BB4888-5424-6307-6773-3CFEF31EE567}"/>
              </a:ext>
            </a:extLst>
          </p:cNvPr>
          <p:cNvSpPr txBox="1"/>
          <p:nvPr/>
        </p:nvSpPr>
        <p:spPr>
          <a:xfrm>
            <a:off x="1257300" y="4528251"/>
            <a:ext cx="10701338" cy="523220"/>
          </a:xfrm>
          <a:prstGeom prst="rect">
            <a:avLst/>
          </a:prstGeom>
          <a:noFill/>
        </p:spPr>
        <p:txBody>
          <a:bodyPr wrap="square">
            <a:spAutoFit/>
          </a:bodyPr>
          <a:lstStyle/>
          <a:p>
            <a:r>
              <a:rPr lang="en-US" sz="2800" dirty="0"/>
              <a:t>Enabling more than just text outputs with generalized attention</a:t>
            </a:r>
          </a:p>
        </p:txBody>
      </p:sp>
    </p:spTree>
    <p:extLst>
      <p:ext uri="{BB962C8B-B14F-4D97-AF65-F5344CB8AC3E}">
        <p14:creationId xmlns:p14="http://schemas.microsoft.com/office/powerpoint/2010/main" val="3727216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3BA5EF6A-392B-EAD1-E53F-C6B3163BEC4C}"/>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DF233088-A2B9-72E7-F0BA-D77F0B7924AE}"/>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Perceiver – Utilizing agnostic attention architecture</a:t>
            </a:r>
            <a:endParaRPr dirty="0"/>
          </a:p>
        </p:txBody>
      </p:sp>
      <p:sp>
        <p:nvSpPr>
          <p:cNvPr id="107" name="Google Shape;107;p15">
            <a:extLst>
              <a:ext uri="{FF2B5EF4-FFF2-40B4-BE49-F238E27FC236}">
                <a16:creationId xmlns:a16="http://schemas.microsoft.com/office/drawing/2014/main" id="{0A24BE50-FE92-9729-61A5-61ED3888EB21}"/>
              </a:ext>
            </a:extLst>
          </p:cNvPr>
          <p:cNvSpPr txBox="1">
            <a:spLocks noGrp="1"/>
          </p:cNvSpPr>
          <p:nvPr>
            <p:ph type="body" sz="quarter" idx="10"/>
          </p:nvPr>
        </p:nvSpPr>
        <p:spPr>
          <a:xfrm>
            <a:off x="1155696" y="2092036"/>
            <a:ext cx="11561498" cy="7610764"/>
          </a:xfrm>
          <a:prstGeom prst="rect">
            <a:avLst/>
          </a:prstGeom>
          <a:noFill/>
          <a:ln>
            <a:noFill/>
          </a:ln>
        </p:spPr>
        <p:txBody>
          <a:bodyPr spcFirstLastPara="1" vert="horz" wrap="square" lIns="137138" tIns="68550" rIns="137138" bIns="68550" rtlCol="0" anchor="t" anchorCtr="0">
            <a:noAutofit/>
          </a:bodyPr>
          <a:lstStyle/>
          <a:p>
            <a:pPr marL="0" indent="0">
              <a:buNone/>
            </a:pPr>
            <a:endParaRPr lang="en-US" b="1" dirty="0">
              <a:solidFill>
                <a:srgbClr val="0E0E0E"/>
              </a:solidFill>
              <a:effectLst/>
            </a:endParaRPr>
          </a:p>
          <a:p>
            <a:pPr marL="0" indent="0">
              <a:buNone/>
            </a:pPr>
            <a:r>
              <a:rPr lang="en-US" b="1" u="sng" dirty="0"/>
              <a:t>Flexible Multimodal Architectures </a:t>
            </a:r>
          </a:p>
          <a:p>
            <a:pPr marL="0" indent="0">
              <a:buNone/>
            </a:pPr>
            <a:r>
              <a:rPr lang="en-US" dirty="0"/>
              <a:t>The Perceiver (Jun 2021) is designed to very flexibly handle a wide range of inputs out of the box even if they come from very different modalities, including high-bandwidth ones such as images and audio</a:t>
            </a:r>
            <a:endParaRPr lang="en-US" b="1" dirty="0">
              <a:solidFill>
                <a:srgbClr val="0E0E0E"/>
              </a:solidFill>
            </a:endParaRPr>
          </a:p>
          <a:p>
            <a:pPr marL="0" indent="0">
              <a:buNone/>
            </a:pPr>
            <a:endParaRPr lang="en-US" b="1" dirty="0">
              <a:solidFill>
                <a:srgbClr val="0E0E0E"/>
              </a:solidFill>
              <a:effectLst/>
            </a:endParaRPr>
          </a:p>
          <a:p>
            <a:pPr marL="0" indent="0">
              <a:buNone/>
            </a:pPr>
            <a:r>
              <a:rPr lang="en-US" b="1" u="sng" dirty="0">
                <a:solidFill>
                  <a:srgbClr val="0E0E0E"/>
                </a:solidFill>
                <a:effectLst/>
              </a:rPr>
              <a:t>Concept of Latent Bottleneck</a:t>
            </a:r>
          </a:p>
          <a:p>
            <a:r>
              <a:rPr lang="en-US" dirty="0"/>
              <a:t>The core idea is to introduce a small set of latent units that forms an attention bottleneck through which the inputs must pass.</a:t>
            </a:r>
          </a:p>
          <a:p>
            <a:r>
              <a:rPr lang="en-US" dirty="0"/>
              <a:t>This eliminates the quadratic scaling problem of all-to-all attention of a classical Transformer and decouples the network depth from the input’s size, allowing the construction of very deep models. </a:t>
            </a:r>
          </a:p>
          <a:p>
            <a:r>
              <a:rPr lang="en-US" dirty="0"/>
              <a:t>By attending to the inputs iteratively, the Perceiver can channel its limited capacity to the most relevant inputs, informed by previous steps.</a:t>
            </a:r>
          </a:p>
          <a:p>
            <a:endParaRPr lang="en-US" dirty="0">
              <a:solidFill>
                <a:srgbClr val="0E0E0E"/>
              </a:solidFill>
              <a:effectLst/>
            </a:endParaRPr>
          </a:p>
        </p:txBody>
      </p:sp>
      <p:pic>
        <p:nvPicPr>
          <p:cNvPr id="2" name="Picture 1">
            <a:extLst>
              <a:ext uri="{FF2B5EF4-FFF2-40B4-BE49-F238E27FC236}">
                <a16:creationId xmlns:a16="http://schemas.microsoft.com/office/drawing/2014/main" id="{DC456534-629A-945F-5B84-17DF6262966D}"/>
              </a:ext>
            </a:extLst>
          </p:cNvPr>
          <p:cNvPicPr>
            <a:picLocks noChangeAspect="1"/>
          </p:cNvPicPr>
          <p:nvPr/>
        </p:nvPicPr>
        <p:blipFill>
          <a:blip r:embed="rId3"/>
          <a:srcRect b="32114"/>
          <a:stretch/>
        </p:blipFill>
        <p:spPr>
          <a:xfrm rot="5400000">
            <a:off x="10114295" y="4054638"/>
            <a:ext cx="9549047" cy="2915678"/>
          </a:xfrm>
          <a:prstGeom prst="rect">
            <a:avLst/>
          </a:prstGeom>
        </p:spPr>
      </p:pic>
    </p:spTree>
    <p:extLst>
      <p:ext uri="{BB962C8B-B14F-4D97-AF65-F5344CB8AC3E}">
        <p14:creationId xmlns:p14="http://schemas.microsoft.com/office/powerpoint/2010/main" val="2174062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53F164C4-3EA7-C57F-951A-252C3881E96B}"/>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563D54AE-6C7F-5344-1BCF-E9B46C7EB3E3}"/>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Perceiver – Utilizing agnostic attention architecture</a:t>
            </a:r>
            <a:endParaRPr dirty="0"/>
          </a:p>
        </p:txBody>
      </p:sp>
      <p:sp>
        <p:nvSpPr>
          <p:cNvPr id="107" name="Google Shape;107;p15">
            <a:extLst>
              <a:ext uri="{FF2B5EF4-FFF2-40B4-BE49-F238E27FC236}">
                <a16:creationId xmlns:a16="http://schemas.microsoft.com/office/drawing/2014/main" id="{C2EC70D0-9E35-5F4A-89DD-20A8B17147E9}"/>
              </a:ext>
            </a:extLst>
          </p:cNvPr>
          <p:cNvSpPr txBox="1">
            <a:spLocks noGrp="1"/>
          </p:cNvSpPr>
          <p:nvPr>
            <p:ph type="body" sz="quarter" idx="10"/>
          </p:nvPr>
        </p:nvSpPr>
        <p:spPr>
          <a:xfrm>
            <a:off x="1155697" y="2092036"/>
            <a:ext cx="9155921" cy="4111816"/>
          </a:xfrm>
          <a:prstGeom prst="rect">
            <a:avLst/>
          </a:prstGeom>
          <a:noFill/>
          <a:ln>
            <a:noFill/>
          </a:ln>
        </p:spPr>
        <p:txBody>
          <a:bodyPr spcFirstLastPara="1" vert="horz" wrap="square" lIns="137138" tIns="68550" rIns="137138" bIns="68550" rtlCol="0" anchor="t" anchorCtr="0">
            <a:noAutofit/>
          </a:bodyPr>
          <a:lstStyle/>
          <a:p>
            <a:pPr marL="0" indent="0">
              <a:buNone/>
            </a:pPr>
            <a:r>
              <a:rPr lang="en-US" dirty="0">
                <a:solidFill>
                  <a:srgbClr val="0E0E0E"/>
                </a:solidFill>
                <a:effectLst/>
              </a:rPr>
              <a:t>The Perceiver architecture can be trained on several different modalities. </a:t>
            </a:r>
          </a:p>
          <a:p>
            <a:pPr marL="0" indent="0">
              <a:buNone/>
            </a:pPr>
            <a:r>
              <a:rPr lang="en-US" dirty="0">
                <a:solidFill>
                  <a:srgbClr val="0E0E0E"/>
                </a:solidFill>
              </a:rPr>
              <a:t>In their work, the authors show that across images, audio-video, and point-cloud data, the Perceiver performs at or above state-of-the-art purpose built models. </a:t>
            </a:r>
          </a:p>
          <a:p>
            <a:pPr marL="0" indent="0">
              <a:buNone/>
            </a:pPr>
            <a:endParaRPr lang="en-US" dirty="0">
              <a:solidFill>
                <a:srgbClr val="0E0E0E"/>
              </a:solidFill>
              <a:effectLst/>
            </a:endParaRPr>
          </a:p>
          <a:p>
            <a:pPr marL="0" indent="0">
              <a:buNone/>
            </a:pPr>
            <a:r>
              <a:rPr lang="en-US" dirty="0">
                <a:solidFill>
                  <a:srgbClr val="0E0E0E"/>
                </a:solidFill>
              </a:rPr>
              <a:t>However, while this model can take arbitrary inputs, the outputs are still designed for text-only output.</a:t>
            </a:r>
            <a:endParaRPr lang="en-US" dirty="0">
              <a:solidFill>
                <a:srgbClr val="0E0E0E"/>
              </a:solidFill>
              <a:effectLst/>
            </a:endParaRPr>
          </a:p>
        </p:txBody>
      </p:sp>
      <p:pic>
        <p:nvPicPr>
          <p:cNvPr id="3" name="Picture 2">
            <a:extLst>
              <a:ext uri="{FF2B5EF4-FFF2-40B4-BE49-F238E27FC236}">
                <a16:creationId xmlns:a16="http://schemas.microsoft.com/office/drawing/2014/main" id="{77FB8F1A-45D1-A3F9-83CC-4AC1A45BF566}"/>
              </a:ext>
            </a:extLst>
          </p:cNvPr>
          <p:cNvPicPr>
            <a:picLocks noChangeAspect="1"/>
          </p:cNvPicPr>
          <p:nvPr/>
        </p:nvPicPr>
        <p:blipFill>
          <a:blip r:embed="rId3"/>
          <a:stretch>
            <a:fillRect/>
          </a:stretch>
        </p:blipFill>
        <p:spPr>
          <a:xfrm>
            <a:off x="12395814" y="4532422"/>
            <a:ext cx="4859066" cy="2902539"/>
          </a:xfrm>
          <a:prstGeom prst="rect">
            <a:avLst/>
          </a:prstGeom>
        </p:spPr>
      </p:pic>
      <p:pic>
        <p:nvPicPr>
          <p:cNvPr id="6" name="Picture 5">
            <a:extLst>
              <a:ext uri="{FF2B5EF4-FFF2-40B4-BE49-F238E27FC236}">
                <a16:creationId xmlns:a16="http://schemas.microsoft.com/office/drawing/2014/main" id="{FE8B2A4D-F8F5-DCE1-7A1D-88DEF6B96ECB}"/>
              </a:ext>
            </a:extLst>
          </p:cNvPr>
          <p:cNvPicPr>
            <a:picLocks noChangeAspect="1"/>
          </p:cNvPicPr>
          <p:nvPr/>
        </p:nvPicPr>
        <p:blipFill>
          <a:blip r:embed="rId4"/>
          <a:stretch>
            <a:fillRect/>
          </a:stretch>
        </p:blipFill>
        <p:spPr>
          <a:xfrm>
            <a:off x="11004848" y="1600574"/>
            <a:ext cx="7126737" cy="2991572"/>
          </a:xfrm>
          <a:prstGeom prst="rect">
            <a:avLst/>
          </a:prstGeom>
        </p:spPr>
      </p:pic>
      <p:pic>
        <p:nvPicPr>
          <p:cNvPr id="9" name="Picture 8">
            <a:extLst>
              <a:ext uri="{FF2B5EF4-FFF2-40B4-BE49-F238E27FC236}">
                <a16:creationId xmlns:a16="http://schemas.microsoft.com/office/drawing/2014/main" id="{6A2FA331-1846-7863-AD22-2F04F6E6F073}"/>
              </a:ext>
            </a:extLst>
          </p:cNvPr>
          <p:cNvPicPr>
            <a:picLocks noChangeAspect="1"/>
          </p:cNvPicPr>
          <p:nvPr/>
        </p:nvPicPr>
        <p:blipFill>
          <a:blip r:embed="rId5"/>
          <a:srcRect l="5427" r="4548"/>
          <a:stretch/>
        </p:blipFill>
        <p:spPr>
          <a:xfrm>
            <a:off x="12395814" y="7481037"/>
            <a:ext cx="4625368" cy="2031251"/>
          </a:xfrm>
          <a:prstGeom prst="rect">
            <a:avLst/>
          </a:prstGeom>
        </p:spPr>
      </p:pic>
      <p:pic>
        <p:nvPicPr>
          <p:cNvPr id="10" name="Picture 9">
            <a:extLst>
              <a:ext uri="{FF2B5EF4-FFF2-40B4-BE49-F238E27FC236}">
                <a16:creationId xmlns:a16="http://schemas.microsoft.com/office/drawing/2014/main" id="{B503B0AF-B026-0FF8-38AB-0E1576D0CA3F}"/>
              </a:ext>
            </a:extLst>
          </p:cNvPr>
          <p:cNvPicPr>
            <a:picLocks noChangeAspect="1"/>
          </p:cNvPicPr>
          <p:nvPr/>
        </p:nvPicPr>
        <p:blipFill>
          <a:blip r:embed="rId6"/>
          <a:stretch>
            <a:fillRect/>
          </a:stretch>
        </p:blipFill>
        <p:spPr>
          <a:xfrm>
            <a:off x="756854" y="6648884"/>
            <a:ext cx="11173352" cy="2495116"/>
          </a:xfrm>
          <a:prstGeom prst="rect">
            <a:avLst/>
          </a:prstGeom>
        </p:spPr>
      </p:pic>
    </p:spTree>
    <p:extLst>
      <p:ext uri="{BB962C8B-B14F-4D97-AF65-F5344CB8AC3E}">
        <p14:creationId xmlns:p14="http://schemas.microsoft.com/office/powerpoint/2010/main" val="253328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57C877DB-F8D3-DEF4-AD79-324EF4B7018B}"/>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9142C4C8-B952-7C77-96AB-4B046B7A0FE3}"/>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Perceiver IO – Enabling multimodal output</a:t>
            </a:r>
            <a:endParaRPr dirty="0"/>
          </a:p>
        </p:txBody>
      </p:sp>
      <p:sp>
        <p:nvSpPr>
          <p:cNvPr id="107" name="Google Shape;107;p15">
            <a:extLst>
              <a:ext uri="{FF2B5EF4-FFF2-40B4-BE49-F238E27FC236}">
                <a16:creationId xmlns:a16="http://schemas.microsoft.com/office/drawing/2014/main" id="{636BE588-E4A6-E75A-8EF2-545CAC37376A}"/>
              </a:ext>
            </a:extLst>
          </p:cNvPr>
          <p:cNvSpPr txBox="1">
            <a:spLocks noGrp="1"/>
          </p:cNvSpPr>
          <p:nvPr>
            <p:ph type="body" sz="quarter" idx="10"/>
          </p:nvPr>
        </p:nvSpPr>
        <p:spPr>
          <a:xfrm>
            <a:off x="1155696" y="2092036"/>
            <a:ext cx="7130175" cy="7610764"/>
          </a:xfrm>
          <a:prstGeom prst="rect">
            <a:avLst/>
          </a:prstGeom>
          <a:noFill/>
          <a:ln>
            <a:noFill/>
          </a:ln>
        </p:spPr>
        <p:txBody>
          <a:bodyPr spcFirstLastPara="1" vert="horz" wrap="square" lIns="137138" tIns="68550" rIns="137138" bIns="68550" rtlCol="0" anchor="t" anchorCtr="0">
            <a:noAutofit/>
          </a:bodyPr>
          <a:lstStyle/>
          <a:p>
            <a:pPr marL="0" indent="0">
              <a:buNone/>
            </a:pPr>
            <a:r>
              <a:rPr lang="en-US" dirty="0">
                <a:solidFill>
                  <a:srgbClr val="0E0E0E"/>
                </a:solidFill>
                <a:effectLst/>
              </a:rPr>
              <a:t>To achieve multimodal output as well as input, the authors released an update to Perceiver in Mar 2022, Perceiver IO. </a:t>
            </a:r>
          </a:p>
          <a:p>
            <a:pPr marL="0" indent="0">
              <a:buNone/>
            </a:pPr>
            <a:endParaRPr lang="en-US" dirty="0">
              <a:solidFill>
                <a:srgbClr val="0E0E0E"/>
              </a:solidFill>
            </a:endParaRPr>
          </a:p>
          <a:p>
            <a:pPr marL="0" indent="0">
              <a:buNone/>
            </a:pPr>
            <a:r>
              <a:rPr lang="en-US" b="1" u="sng" dirty="0">
                <a:solidFill>
                  <a:srgbClr val="0E0E0E"/>
                </a:solidFill>
                <a:effectLst/>
              </a:rPr>
              <a:t>Output Arbitrary Query Array</a:t>
            </a:r>
          </a:p>
          <a:p>
            <a:pPr marL="0" indent="0">
              <a:buNone/>
            </a:pPr>
            <a:r>
              <a:rPr lang="en-US" dirty="0">
                <a:solidFill>
                  <a:srgbClr val="0E0E0E"/>
                </a:solidFill>
              </a:rPr>
              <a:t>Perceiver IO maps an arbitrary input array to an arbitrary output array in a domain agnostic process. </a:t>
            </a:r>
          </a:p>
          <a:p>
            <a:pPr marL="0" indent="0">
              <a:buNone/>
            </a:pPr>
            <a:r>
              <a:rPr lang="en-US" dirty="0">
                <a:solidFill>
                  <a:srgbClr val="0E0E0E"/>
                </a:solidFill>
              </a:rPr>
              <a:t>The bulk of the computation takes place in a reduced latent space where data is compressed, which enables more efficient processing of even high resolution input data. </a:t>
            </a:r>
          </a:p>
          <a:p>
            <a:pPr marL="0" indent="0">
              <a:buNone/>
            </a:pPr>
            <a:endParaRPr lang="en-US" dirty="0">
              <a:solidFill>
                <a:srgbClr val="0E0E0E"/>
              </a:solidFill>
            </a:endParaRPr>
          </a:p>
          <a:p>
            <a:pPr marL="0" indent="0">
              <a:buNone/>
            </a:pPr>
            <a:endParaRPr lang="en-US" dirty="0">
              <a:solidFill>
                <a:srgbClr val="0E0E0E"/>
              </a:solidFill>
              <a:effectLst/>
            </a:endParaRPr>
          </a:p>
        </p:txBody>
      </p:sp>
      <p:pic>
        <p:nvPicPr>
          <p:cNvPr id="5" name="Picture 4">
            <a:extLst>
              <a:ext uri="{FF2B5EF4-FFF2-40B4-BE49-F238E27FC236}">
                <a16:creationId xmlns:a16="http://schemas.microsoft.com/office/drawing/2014/main" id="{7B6C4700-196C-4086-9A36-57540CFB233A}"/>
              </a:ext>
            </a:extLst>
          </p:cNvPr>
          <p:cNvPicPr>
            <a:picLocks noChangeAspect="1"/>
          </p:cNvPicPr>
          <p:nvPr/>
        </p:nvPicPr>
        <p:blipFill>
          <a:blip r:embed="rId3"/>
          <a:srcRect l="3913" t="5742" r="5539" b="31005"/>
          <a:stretch/>
        </p:blipFill>
        <p:spPr>
          <a:xfrm>
            <a:off x="8285871" y="3305908"/>
            <a:ext cx="9639494" cy="3920906"/>
          </a:xfrm>
          <a:prstGeom prst="rect">
            <a:avLst/>
          </a:prstGeom>
        </p:spPr>
      </p:pic>
    </p:spTree>
    <p:extLst>
      <p:ext uri="{BB962C8B-B14F-4D97-AF65-F5344CB8AC3E}">
        <p14:creationId xmlns:p14="http://schemas.microsoft.com/office/powerpoint/2010/main" val="726365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12E3D1F1-CE9D-7D4A-6E44-F8EDE6271EBA}"/>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7E47306F-E2C7-09D7-4DDE-0EDEC2B8B68D}"/>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Perceiver IO – Enabling multimodal output</a:t>
            </a:r>
            <a:endParaRPr dirty="0"/>
          </a:p>
        </p:txBody>
      </p:sp>
      <p:sp>
        <p:nvSpPr>
          <p:cNvPr id="107" name="Google Shape;107;p15">
            <a:extLst>
              <a:ext uri="{FF2B5EF4-FFF2-40B4-BE49-F238E27FC236}">
                <a16:creationId xmlns:a16="http://schemas.microsoft.com/office/drawing/2014/main" id="{C3F6A7C2-7E06-C083-F1BC-3B9A26ADD7C2}"/>
              </a:ext>
            </a:extLst>
          </p:cNvPr>
          <p:cNvSpPr txBox="1">
            <a:spLocks noGrp="1"/>
          </p:cNvSpPr>
          <p:nvPr>
            <p:ph type="body" sz="quarter" idx="10"/>
          </p:nvPr>
        </p:nvSpPr>
        <p:spPr>
          <a:xfrm>
            <a:off x="1155697" y="2092036"/>
            <a:ext cx="7477380" cy="7610764"/>
          </a:xfrm>
          <a:prstGeom prst="rect">
            <a:avLst/>
          </a:prstGeom>
          <a:noFill/>
          <a:ln>
            <a:noFill/>
          </a:ln>
        </p:spPr>
        <p:txBody>
          <a:bodyPr spcFirstLastPara="1" vert="horz" wrap="square" lIns="137138" tIns="68550" rIns="137138" bIns="68550" rtlCol="0" anchor="t" anchorCtr="0">
            <a:noAutofit/>
          </a:bodyPr>
          <a:lstStyle/>
          <a:p>
            <a:pPr marL="0" indent="0">
              <a:buNone/>
            </a:pPr>
            <a:r>
              <a:rPr lang="en-US" dirty="0">
                <a:solidFill>
                  <a:srgbClr val="0E0E0E"/>
                </a:solidFill>
                <a:effectLst/>
              </a:rPr>
              <a:t>The Perceiver IO architecture can be split into three main components. These are all roughly similar in design, but make use of different vectors to attend to. </a:t>
            </a:r>
          </a:p>
          <a:p>
            <a:pPr marL="0" indent="0">
              <a:buNone/>
            </a:pPr>
            <a:endParaRPr lang="en-US" dirty="0">
              <a:solidFill>
                <a:srgbClr val="0E0E0E"/>
              </a:solidFill>
              <a:effectLst/>
            </a:endParaRPr>
          </a:p>
          <a:p>
            <a:pPr marL="0" indent="0">
              <a:buNone/>
            </a:pPr>
            <a:r>
              <a:rPr lang="en-US" b="1" dirty="0">
                <a:solidFill>
                  <a:srgbClr val="0E0E0E"/>
                </a:solidFill>
                <a:effectLst/>
              </a:rPr>
              <a:t>Encode</a:t>
            </a:r>
          </a:p>
          <a:p>
            <a:r>
              <a:rPr lang="en-US" dirty="0">
                <a:solidFill>
                  <a:srgbClr val="0E0E0E"/>
                </a:solidFill>
              </a:rPr>
              <a:t>Here inputs are mapped to a latent space, typically with a smaller dimension relative to the input.</a:t>
            </a:r>
          </a:p>
          <a:p>
            <a:pPr marL="0" indent="0">
              <a:buNone/>
            </a:pPr>
            <a:r>
              <a:rPr lang="en-US" b="1" dirty="0">
                <a:solidFill>
                  <a:srgbClr val="0E0E0E"/>
                </a:solidFill>
                <a:effectLst/>
              </a:rPr>
              <a:t>Process</a:t>
            </a:r>
          </a:p>
          <a:p>
            <a:r>
              <a:rPr lang="en-US" dirty="0">
                <a:solidFill>
                  <a:srgbClr val="0E0E0E"/>
                </a:solidFill>
              </a:rPr>
              <a:t>Self-attention blocks in the style of regular transformers are used to produce highly enriched vectors.</a:t>
            </a:r>
          </a:p>
          <a:p>
            <a:pPr marL="0" indent="0">
              <a:buNone/>
            </a:pPr>
            <a:r>
              <a:rPr lang="en-US" b="1" dirty="0">
                <a:solidFill>
                  <a:srgbClr val="0E0E0E"/>
                </a:solidFill>
                <a:effectLst/>
              </a:rPr>
              <a:t>Decode</a:t>
            </a:r>
          </a:p>
          <a:p>
            <a:r>
              <a:rPr lang="en-US" dirty="0">
                <a:solidFill>
                  <a:srgbClr val="0E0E0E"/>
                </a:solidFill>
              </a:rPr>
              <a:t>The latent space is mapped to the output space, which also has a larger dimensionality than the latent space</a:t>
            </a:r>
          </a:p>
          <a:p>
            <a:pPr marL="0" indent="0">
              <a:buNone/>
            </a:pPr>
            <a:endParaRPr lang="en-US" dirty="0">
              <a:solidFill>
                <a:srgbClr val="0E0E0E"/>
              </a:solidFill>
              <a:effectLst/>
            </a:endParaRPr>
          </a:p>
        </p:txBody>
      </p:sp>
      <p:pic>
        <p:nvPicPr>
          <p:cNvPr id="8" name="Picture 7">
            <a:extLst>
              <a:ext uri="{FF2B5EF4-FFF2-40B4-BE49-F238E27FC236}">
                <a16:creationId xmlns:a16="http://schemas.microsoft.com/office/drawing/2014/main" id="{34C6D938-E599-4984-5944-BF40865EC6EA}"/>
              </a:ext>
            </a:extLst>
          </p:cNvPr>
          <p:cNvPicPr>
            <a:picLocks noChangeAspect="1"/>
          </p:cNvPicPr>
          <p:nvPr/>
        </p:nvPicPr>
        <p:blipFill>
          <a:blip r:embed="rId3"/>
          <a:srcRect l="22344" r="25419" b="25382"/>
          <a:stretch/>
        </p:blipFill>
        <p:spPr>
          <a:xfrm>
            <a:off x="10241280" y="2092036"/>
            <a:ext cx="5492063" cy="7431677"/>
          </a:xfrm>
          <a:prstGeom prst="rect">
            <a:avLst/>
          </a:prstGeom>
        </p:spPr>
      </p:pic>
    </p:spTree>
    <p:extLst>
      <p:ext uri="{BB962C8B-B14F-4D97-AF65-F5344CB8AC3E}">
        <p14:creationId xmlns:p14="http://schemas.microsoft.com/office/powerpoint/2010/main" val="665354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5F0FF724-863A-A1BC-0D7B-FCB6FB4D87DC}"/>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46E024CA-F5E5-359E-EC94-CA657010A57B}"/>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Perceiver IO – Enabling multimodal output</a:t>
            </a:r>
            <a:endParaRPr dirty="0"/>
          </a:p>
        </p:txBody>
      </p:sp>
      <p:sp>
        <p:nvSpPr>
          <p:cNvPr id="107" name="Google Shape;107;p15">
            <a:extLst>
              <a:ext uri="{FF2B5EF4-FFF2-40B4-BE49-F238E27FC236}">
                <a16:creationId xmlns:a16="http://schemas.microsoft.com/office/drawing/2014/main" id="{EE15E1C0-5359-378D-17EA-23BE88AC7BB2}"/>
              </a:ext>
            </a:extLst>
          </p:cNvPr>
          <p:cNvSpPr txBox="1">
            <a:spLocks noGrp="1"/>
          </p:cNvSpPr>
          <p:nvPr>
            <p:ph type="body" sz="quarter" idx="10"/>
          </p:nvPr>
        </p:nvSpPr>
        <p:spPr>
          <a:xfrm>
            <a:off x="1155696" y="2092036"/>
            <a:ext cx="7861695" cy="4713289"/>
          </a:xfrm>
          <a:prstGeom prst="rect">
            <a:avLst/>
          </a:prstGeom>
          <a:noFill/>
          <a:ln>
            <a:noFill/>
          </a:ln>
        </p:spPr>
        <p:txBody>
          <a:bodyPr spcFirstLastPara="1" vert="horz" wrap="square" lIns="137138" tIns="68550" rIns="137138" bIns="68550" rtlCol="0" anchor="t" anchorCtr="0">
            <a:noAutofit/>
          </a:bodyPr>
          <a:lstStyle/>
          <a:p>
            <a:pPr marL="0" indent="0">
              <a:buNone/>
            </a:pPr>
            <a:r>
              <a:rPr lang="en-US" dirty="0">
                <a:solidFill>
                  <a:srgbClr val="0E0E0E"/>
                </a:solidFill>
                <a:effectLst/>
              </a:rPr>
              <a:t>With the development of the output query vector, Perceiver IO can then be used to process and produce multimodal output. In the paper, the authors show SOTA or near SOTA in tasks like:</a:t>
            </a:r>
          </a:p>
          <a:p>
            <a:r>
              <a:rPr lang="en-US" dirty="0">
                <a:solidFill>
                  <a:srgbClr val="0E0E0E"/>
                </a:solidFill>
                <a:effectLst/>
              </a:rPr>
              <a:t>Optical Flow </a:t>
            </a:r>
          </a:p>
          <a:p>
            <a:r>
              <a:rPr lang="en-US" dirty="0">
                <a:solidFill>
                  <a:srgbClr val="0E0E0E"/>
                </a:solidFill>
              </a:rPr>
              <a:t>Playing </a:t>
            </a:r>
            <a:r>
              <a:rPr lang="en-US" dirty="0" err="1">
                <a:solidFill>
                  <a:srgbClr val="0E0E0E"/>
                </a:solidFill>
              </a:rPr>
              <a:t>Starcraft</a:t>
            </a:r>
            <a:r>
              <a:rPr lang="en-US" dirty="0">
                <a:solidFill>
                  <a:srgbClr val="0E0E0E"/>
                </a:solidFill>
              </a:rPr>
              <a:t> </a:t>
            </a:r>
          </a:p>
          <a:p>
            <a:r>
              <a:rPr lang="en-US" dirty="0">
                <a:solidFill>
                  <a:srgbClr val="0E0E0E"/>
                </a:solidFill>
                <a:effectLst/>
              </a:rPr>
              <a:t>Language Tasks</a:t>
            </a:r>
          </a:p>
          <a:p>
            <a:r>
              <a:rPr lang="en-US" dirty="0">
                <a:solidFill>
                  <a:srgbClr val="0E0E0E"/>
                </a:solidFill>
              </a:rPr>
              <a:t>Audio transcription</a:t>
            </a:r>
          </a:p>
          <a:p>
            <a:r>
              <a:rPr lang="en-US" dirty="0">
                <a:solidFill>
                  <a:srgbClr val="0E0E0E"/>
                </a:solidFill>
                <a:effectLst/>
              </a:rPr>
              <a:t>Image captioning</a:t>
            </a:r>
            <a:r>
              <a:rPr lang="en-US" dirty="0">
                <a:solidFill>
                  <a:srgbClr val="0E0E0E"/>
                </a:solidFill>
              </a:rPr>
              <a:t>/labeling</a:t>
            </a:r>
            <a:endParaRPr lang="en-US" dirty="0">
              <a:solidFill>
                <a:srgbClr val="0E0E0E"/>
              </a:solidFill>
              <a:effectLst/>
            </a:endParaRPr>
          </a:p>
        </p:txBody>
      </p:sp>
      <p:pic>
        <p:nvPicPr>
          <p:cNvPr id="3" name="Picture 2">
            <a:extLst>
              <a:ext uri="{FF2B5EF4-FFF2-40B4-BE49-F238E27FC236}">
                <a16:creationId xmlns:a16="http://schemas.microsoft.com/office/drawing/2014/main" id="{A096E9CA-128A-982A-14A3-91C922789851}"/>
              </a:ext>
            </a:extLst>
          </p:cNvPr>
          <p:cNvPicPr>
            <a:picLocks noChangeAspect="1"/>
          </p:cNvPicPr>
          <p:nvPr/>
        </p:nvPicPr>
        <p:blipFill>
          <a:blip r:embed="rId3"/>
          <a:stretch>
            <a:fillRect/>
          </a:stretch>
        </p:blipFill>
        <p:spPr>
          <a:xfrm>
            <a:off x="9460422" y="4377180"/>
            <a:ext cx="8083622" cy="1988345"/>
          </a:xfrm>
          <a:prstGeom prst="rect">
            <a:avLst/>
          </a:prstGeom>
        </p:spPr>
      </p:pic>
      <p:pic>
        <p:nvPicPr>
          <p:cNvPr id="6" name="Picture 5">
            <a:extLst>
              <a:ext uri="{FF2B5EF4-FFF2-40B4-BE49-F238E27FC236}">
                <a16:creationId xmlns:a16="http://schemas.microsoft.com/office/drawing/2014/main" id="{DFBFC5CA-9FDD-374C-71F3-EBBA34F8EE54}"/>
              </a:ext>
            </a:extLst>
          </p:cNvPr>
          <p:cNvPicPr>
            <a:picLocks noChangeAspect="1"/>
          </p:cNvPicPr>
          <p:nvPr/>
        </p:nvPicPr>
        <p:blipFill>
          <a:blip r:embed="rId4"/>
          <a:stretch>
            <a:fillRect/>
          </a:stretch>
        </p:blipFill>
        <p:spPr>
          <a:xfrm>
            <a:off x="9904825" y="2166307"/>
            <a:ext cx="6489700" cy="1524000"/>
          </a:xfrm>
          <a:prstGeom prst="rect">
            <a:avLst/>
          </a:prstGeom>
        </p:spPr>
      </p:pic>
      <p:pic>
        <p:nvPicPr>
          <p:cNvPr id="2" name="Picture 1">
            <a:extLst>
              <a:ext uri="{FF2B5EF4-FFF2-40B4-BE49-F238E27FC236}">
                <a16:creationId xmlns:a16="http://schemas.microsoft.com/office/drawing/2014/main" id="{333DAC2C-A8F0-360E-D65F-D33DDC84E8FD}"/>
              </a:ext>
            </a:extLst>
          </p:cNvPr>
          <p:cNvPicPr>
            <a:picLocks noChangeAspect="1"/>
          </p:cNvPicPr>
          <p:nvPr/>
        </p:nvPicPr>
        <p:blipFill>
          <a:blip r:embed="rId5"/>
          <a:stretch>
            <a:fillRect/>
          </a:stretch>
        </p:blipFill>
        <p:spPr>
          <a:xfrm>
            <a:off x="0" y="6805325"/>
            <a:ext cx="14305853" cy="3346917"/>
          </a:xfrm>
          <a:prstGeom prst="rect">
            <a:avLst/>
          </a:prstGeom>
        </p:spPr>
      </p:pic>
    </p:spTree>
    <p:extLst>
      <p:ext uri="{BB962C8B-B14F-4D97-AF65-F5344CB8AC3E}">
        <p14:creationId xmlns:p14="http://schemas.microsoft.com/office/powerpoint/2010/main" val="4294847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96F0FCE0-8A19-EF1F-8879-512CF32602A5}"/>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22452344-26B7-4B70-91F9-92AC49A74342}"/>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Application of Perceiver IO - Aurora</a:t>
            </a:r>
            <a:endParaRPr dirty="0"/>
          </a:p>
        </p:txBody>
      </p:sp>
      <p:sp>
        <p:nvSpPr>
          <p:cNvPr id="107" name="Google Shape;107;p15">
            <a:extLst>
              <a:ext uri="{FF2B5EF4-FFF2-40B4-BE49-F238E27FC236}">
                <a16:creationId xmlns:a16="http://schemas.microsoft.com/office/drawing/2014/main" id="{8E0F0AF4-C25B-C534-6E64-6BD27C1CBCA9}"/>
              </a:ext>
            </a:extLst>
          </p:cNvPr>
          <p:cNvSpPr txBox="1">
            <a:spLocks noGrp="1"/>
          </p:cNvSpPr>
          <p:nvPr>
            <p:ph type="body" sz="quarter" idx="10"/>
          </p:nvPr>
        </p:nvSpPr>
        <p:spPr>
          <a:xfrm>
            <a:off x="1155697" y="2092036"/>
            <a:ext cx="8541914" cy="7610764"/>
          </a:xfrm>
          <a:prstGeom prst="rect">
            <a:avLst/>
          </a:prstGeom>
          <a:noFill/>
          <a:ln>
            <a:noFill/>
          </a:ln>
        </p:spPr>
        <p:txBody>
          <a:bodyPr spcFirstLastPara="1" vert="horz" wrap="square" lIns="137138" tIns="68550" rIns="137138" bIns="68550" rtlCol="0" anchor="t" anchorCtr="0">
            <a:noAutofit/>
          </a:bodyPr>
          <a:lstStyle/>
          <a:p>
            <a:pPr marL="0" indent="0">
              <a:buNone/>
            </a:pPr>
            <a:r>
              <a:rPr lang="en-US" dirty="0">
                <a:solidFill>
                  <a:srgbClr val="0E0E0E"/>
                </a:solidFill>
                <a:effectLst/>
              </a:rPr>
              <a:t>Aurora is a climate forecasting model that utilizes Perceiver IO as a backbone, in conjunction with a UNet for time stepping, and enables production of multiple geospatial fields over time. This model is a massive foundation model that can be fine tuned to predict different climate variables across the globe. </a:t>
            </a:r>
          </a:p>
          <a:p>
            <a:pPr marL="0" indent="0">
              <a:buNone/>
            </a:pPr>
            <a:endParaRPr lang="en-US" dirty="0">
              <a:solidFill>
                <a:srgbClr val="0E0E0E"/>
              </a:solidFill>
            </a:endParaRPr>
          </a:p>
          <a:p>
            <a:pPr marL="0" indent="0">
              <a:buNone/>
            </a:pPr>
            <a:r>
              <a:rPr lang="en-US" dirty="0">
                <a:solidFill>
                  <a:srgbClr val="0E0E0E"/>
                </a:solidFill>
                <a:effectLst/>
              </a:rPr>
              <a:t>Code here: </a:t>
            </a:r>
            <a:r>
              <a:rPr lang="en-US" dirty="0">
                <a:solidFill>
                  <a:srgbClr val="0E0E0E"/>
                </a:solidFill>
                <a:effectLst/>
                <a:hlinkClick r:id="rId3"/>
              </a:rPr>
              <a:t>https://github.com/microsoft/aurora</a:t>
            </a:r>
            <a:r>
              <a:rPr lang="en-US" dirty="0">
                <a:solidFill>
                  <a:srgbClr val="0E0E0E"/>
                </a:solidFill>
                <a:effectLst/>
              </a:rPr>
              <a:t> </a:t>
            </a:r>
          </a:p>
        </p:txBody>
      </p:sp>
      <p:pic>
        <p:nvPicPr>
          <p:cNvPr id="4098" name="Picture 2" descr="Aurora is a 1.3 billion parameter foundation model for high-resolution  forecasting of weather and atmospheric processes. Aurora is a flexible 3D Swin Transformer with 3D Perceiver-based encoders and decoders. At pretraining time, Aurora is optimised to minimise a loss on multiple heterogeneous datasets with different resolutions, variables, and pressure levels. The model is then fine-tuned in two stages: (1) short-lead time fine-tuning of the pretrained weights (2) long-lead time (rollout) fine-tuning using Low Rank Adaptation (LoRA). The fine-tuned models are then deployed to tackle a diverse collection of operational forecasting scenarios at different resolutions. ">
            <a:extLst>
              <a:ext uri="{FF2B5EF4-FFF2-40B4-BE49-F238E27FC236}">
                <a16:creationId xmlns:a16="http://schemas.microsoft.com/office/drawing/2014/main" id="{191766F1-1442-449C-A5E8-EFB862429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831" y="6186283"/>
            <a:ext cx="7008023" cy="3193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4AA921E-2ACD-9A62-5090-A7C9E41CE832}"/>
              </a:ext>
            </a:extLst>
          </p:cNvPr>
          <p:cNvPicPr>
            <a:picLocks noChangeAspect="1"/>
          </p:cNvPicPr>
          <p:nvPr/>
        </p:nvPicPr>
        <p:blipFill>
          <a:blip r:embed="rId5"/>
          <a:stretch>
            <a:fillRect/>
          </a:stretch>
        </p:blipFill>
        <p:spPr>
          <a:xfrm>
            <a:off x="9697611" y="1988497"/>
            <a:ext cx="8590389" cy="6072290"/>
          </a:xfrm>
          <a:prstGeom prst="rect">
            <a:avLst/>
          </a:prstGeom>
        </p:spPr>
      </p:pic>
    </p:spTree>
    <p:extLst>
      <p:ext uri="{BB962C8B-B14F-4D97-AF65-F5344CB8AC3E}">
        <p14:creationId xmlns:p14="http://schemas.microsoft.com/office/powerpoint/2010/main" val="2466115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1">
            <a:extLst>
              <a:ext uri="{FF2B5EF4-FFF2-40B4-BE49-F238E27FC236}">
                <a16:creationId xmlns:a16="http://schemas.microsoft.com/office/drawing/2014/main" id="{9A27CA3A-0360-E591-A282-F769734FEFAC}"/>
              </a:ext>
            </a:extLst>
          </p:cNvPr>
          <p:cNvSpPr txBox="1">
            <a:spLocks/>
          </p:cNvSpPr>
          <p:nvPr/>
        </p:nvSpPr>
        <p:spPr bwMode="auto">
          <a:xfrm>
            <a:off x="853440" y="4774469"/>
            <a:ext cx="16581120" cy="738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346459" rtl="0" eaLnBrk="1" fontAlgn="base" latinLnBrk="0" hangingPunct="1">
              <a:lnSpc>
                <a:spcPct val="90000"/>
              </a:lnSpc>
              <a:spcBef>
                <a:spcPts val="0"/>
              </a:spcBef>
              <a:spcAft>
                <a:spcPts val="0"/>
              </a:spcAft>
              <a:buClr>
                <a:srgbClr val="6F6F6F"/>
              </a:buClr>
              <a:buSzPct val="100000"/>
              <a:buFontTx/>
              <a:buNone/>
              <a:defRPr sz="1400" b="0" kern="1200" baseline="0">
                <a:solidFill>
                  <a:schemeClr val="tx1"/>
                </a:solidFill>
                <a:effectLst/>
                <a:latin typeface="Arial" panose="020B0604020202020204" pitchFamily="34" charset="0"/>
                <a:ea typeface="+mn-ea"/>
                <a:cs typeface="Arial" panose="020B0604020202020204" pitchFamily="34" charset="0"/>
              </a:defRPr>
            </a:lvl1pPr>
            <a:lvl2pPr marL="630238" indent="-2286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2pPr>
            <a:lvl3pPr marL="804863" indent="-2032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3pPr>
            <a:lvl4pPr marL="1331066"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4pPr>
            <a:lvl5pPr marL="1588230"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5pPr>
            <a:lvl6pPr marL="1931117"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6pPr>
            <a:lvl7pPr marL="2274003"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7pPr>
            <a:lvl8pPr marL="2616890"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8pPr>
            <a:lvl9pPr marL="2959775"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9pPr>
          </a:lstStyle>
          <a:p>
            <a:pPr>
              <a:spcBef>
                <a:spcPts val="90"/>
              </a:spcBef>
              <a:spcAft>
                <a:spcPts val="90"/>
              </a:spcAft>
              <a:defRPr/>
            </a:pPr>
            <a:r>
              <a:rPr lang="en-US" sz="2000" kern="0" dirty="0">
                <a:solidFill>
                  <a:schemeClr val="bg1"/>
                </a:solidFill>
              </a:rPr>
              <a:t>The NVIDIA Deep Learning Institute Generative AI Teaching Kit is licensed by NVIDIA and Dartmouth College under the</a:t>
            </a:r>
          </a:p>
          <a:p>
            <a:pPr>
              <a:spcBef>
                <a:spcPts val="90"/>
              </a:spcBef>
              <a:spcAft>
                <a:spcPts val="90"/>
              </a:spcAft>
              <a:defRPr/>
            </a:pP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Creative Commons Attribution-</a:t>
            </a:r>
            <a:r>
              <a:rPr lang="en-US" sz="2000" u="sng" dirty="0" err="1">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NonCommercial</a:t>
            </a: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 4.0 International License.</a:t>
            </a:r>
            <a:endParaRPr lang="en-US" sz="2000"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endParaRPr>
          </a:p>
        </p:txBody>
      </p:sp>
      <p:pic>
        <p:nvPicPr>
          <p:cNvPr id="3" name="Picture 2">
            <a:extLst>
              <a:ext uri="{FF2B5EF4-FFF2-40B4-BE49-F238E27FC236}">
                <a16:creationId xmlns:a16="http://schemas.microsoft.com/office/drawing/2014/main" id="{0CCC100F-0696-2CAC-C3FC-6B37B1357F72}"/>
              </a:ext>
            </a:extLst>
          </p:cNvPr>
          <p:cNvPicPr>
            <a:picLocks noChangeAspect="1"/>
          </p:cNvPicPr>
          <p:nvPr/>
        </p:nvPicPr>
        <p:blipFill>
          <a:blip r:embed="rId3"/>
          <a:stretch>
            <a:fillRect/>
          </a:stretch>
        </p:blipFill>
        <p:spPr>
          <a:xfrm>
            <a:off x="7218218" y="2464241"/>
            <a:ext cx="3851564" cy="1333232"/>
          </a:xfrm>
          <a:prstGeom prst="rect">
            <a:avLst/>
          </a:prstGeom>
        </p:spPr>
      </p:pic>
    </p:spTree>
    <p:extLst>
      <p:ext uri="{BB962C8B-B14F-4D97-AF65-F5344CB8AC3E}">
        <p14:creationId xmlns:p14="http://schemas.microsoft.com/office/powerpoint/2010/main" val="238278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4F5444-42A4-211A-6DC6-6428A2207C39}"/>
              </a:ext>
            </a:extLst>
          </p:cNvPr>
          <p:cNvSpPr>
            <a:spLocks noGrp="1"/>
          </p:cNvSpPr>
          <p:nvPr>
            <p:ph type="body" sz="quarter" idx="10"/>
          </p:nvPr>
        </p:nvSpPr>
        <p:spPr/>
        <p:txBody>
          <a:bodyPr/>
          <a:lstStyle/>
          <a:p>
            <a:r>
              <a:rPr lang="en-US" dirty="0"/>
              <a:t>Perceiver IO and more generalized Multimodal Models</a:t>
            </a:r>
          </a:p>
        </p:txBody>
      </p:sp>
      <p:sp>
        <p:nvSpPr>
          <p:cNvPr id="4" name="Title 3">
            <a:extLst>
              <a:ext uri="{FF2B5EF4-FFF2-40B4-BE49-F238E27FC236}">
                <a16:creationId xmlns:a16="http://schemas.microsoft.com/office/drawing/2014/main" id="{047EC8AD-7255-77E7-9DAE-6551E1E418AA}"/>
              </a:ext>
            </a:extLst>
          </p:cNvPr>
          <p:cNvSpPr>
            <a:spLocks noGrp="1"/>
          </p:cNvSpPr>
          <p:nvPr>
            <p:ph type="title"/>
          </p:nvPr>
        </p:nvSpPr>
        <p:spPr/>
        <p:txBody>
          <a:bodyPr anchor="ctr"/>
          <a:lstStyle/>
          <a:p>
            <a:r>
              <a:rPr lang="en-US" dirty="0"/>
              <a:t>Wrap Up</a:t>
            </a:r>
          </a:p>
        </p:txBody>
      </p:sp>
      <p:sp>
        <p:nvSpPr>
          <p:cNvPr id="6" name="Text Placeholder 5">
            <a:extLst>
              <a:ext uri="{FF2B5EF4-FFF2-40B4-BE49-F238E27FC236}">
                <a16:creationId xmlns:a16="http://schemas.microsoft.com/office/drawing/2014/main" id="{C4CFB7AC-A843-0C22-6E16-61577CFD6CAA}"/>
              </a:ext>
            </a:extLst>
          </p:cNvPr>
          <p:cNvSpPr>
            <a:spLocks noGrp="1"/>
          </p:cNvSpPr>
          <p:nvPr>
            <p:ph type="body" sz="quarter" idx="11"/>
          </p:nvPr>
        </p:nvSpPr>
        <p:spPr>
          <a:xfrm>
            <a:off x="1155697" y="3352799"/>
            <a:ext cx="8674103" cy="5590918"/>
          </a:xfrm>
        </p:spPr>
        <p:txBody>
          <a:bodyPr/>
          <a:lstStyle/>
          <a:p>
            <a:r>
              <a:rPr lang="en-US" dirty="0"/>
              <a:t>Today we wrapped up or multimodal module</a:t>
            </a:r>
          </a:p>
          <a:p>
            <a:r>
              <a:rPr lang="en-US" dirty="0"/>
              <a:t>We saw the development of vison and language assistants with </a:t>
            </a:r>
            <a:r>
              <a:rPr lang="en-US" dirty="0" err="1"/>
              <a:t>LLaVA</a:t>
            </a:r>
            <a:r>
              <a:rPr lang="en-US" dirty="0"/>
              <a:t> 1.0/1.5 which makes use of vision and language encoders</a:t>
            </a:r>
          </a:p>
          <a:p>
            <a:r>
              <a:rPr lang="en-US" dirty="0"/>
              <a:t>The Perceiver architecture which abstracts out the input modality to generalized attention processes, was introduced</a:t>
            </a:r>
          </a:p>
          <a:p>
            <a:r>
              <a:rPr lang="en-US" dirty="0"/>
              <a:t>Perceiver IO, a further development of the Perceiver model to allow for multimodal outputs with the introduction of an output query vector.</a:t>
            </a:r>
          </a:p>
          <a:p>
            <a:r>
              <a:rPr lang="en-US" dirty="0"/>
              <a:t>We explored an application of the Perceiver IO model to model climate simulations with the Aurora model.</a:t>
            </a:r>
          </a:p>
          <a:p>
            <a:pPr marL="0" indent="0">
              <a:buNone/>
            </a:pPr>
            <a:r>
              <a:rPr lang="en-US" dirty="0"/>
              <a:t>----------------------------------------------------------------------------- </a:t>
            </a:r>
          </a:p>
          <a:p>
            <a:pPr marL="0" indent="0">
              <a:buNone/>
            </a:pPr>
            <a:endParaRPr lang="en-US" dirty="0"/>
          </a:p>
        </p:txBody>
      </p:sp>
      <p:pic>
        <p:nvPicPr>
          <p:cNvPr id="2" name="Picture 1">
            <a:extLst>
              <a:ext uri="{FF2B5EF4-FFF2-40B4-BE49-F238E27FC236}">
                <a16:creationId xmlns:a16="http://schemas.microsoft.com/office/drawing/2014/main" id="{31E991BF-2646-60EA-3BCA-DC72FB5CB752}"/>
              </a:ext>
            </a:extLst>
          </p:cNvPr>
          <p:cNvPicPr>
            <a:picLocks noChangeAspect="1"/>
          </p:cNvPicPr>
          <p:nvPr/>
        </p:nvPicPr>
        <p:blipFill>
          <a:blip r:embed="rId2"/>
          <a:srcRect l="4018" t="5553" r="6256" b="31309"/>
          <a:stretch/>
        </p:blipFill>
        <p:spPr>
          <a:xfrm>
            <a:off x="10372724" y="3352799"/>
            <a:ext cx="7915276" cy="3243264"/>
          </a:xfrm>
          <a:prstGeom prst="rect">
            <a:avLst/>
          </a:prstGeom>
        </p:spPr>
      </p:pic>
    </p:spTree>
    <p:extLst>
      <p:ext uri="{BB962C8B-B14F-4D97-AF65-F5344CB8AC3E}">
        <p14:creationId xmlns:p14="http://schemas.microsoft.com/office/powerpoint/2010/main" val="2314336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D30A7-40B0-09D5-F187-D539933E27DD}"/>
              </a:ext>
            </a:extLst>
          </p:cNvPr>
          <p:cNvSpPr>
            <a:spLocks noGrp="1"/>
          </p:cNvSpPr>
          <p:nvPr>
            <p:ph type="ctrTitle"/>
          </p:nvPr>
        </p:nvSpPr>
        <p:spPr/>
        <p:txBody>
          <a:bodyPr/>
          <a:lstStyle/>
          <a:p>
            <a:r>
              <a:rPr lang="en-US" dirty="0"/>
              <a:t>Thank you!</a:t>
            </a:r>
          </a:p>
        </p:txBody>
      </p:sp>
      <p:pic>
        <p:nvPicPr>
          <p:cNvPr id="5" name="Picture 4" descr="A green text on a black background&#10;&#10;Description automatically generated">
            <a:extLst>
              <a:ext uri="{FF2B5EF4-FFF2-40B4-BE49-F238E27FC236}">
                <a16:creationId xmlns:a16="http://schemas.microsoft.com/office/drawing/2014/main" id="{144A511C-E7A8-850B-398A-5C8AD2820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cxnSp>
        <p:nvCxnSpPr>
          <p:cNvPr id="6" name="Straight Connector 5">
            <a:extLst>
              <a:ext uri="{FF2B5EF4-FFF2-40B4-BE49-F238E27FC236}">
                <a16:creationId xmlns:a16="http://schemas.microsoft.com/office/drawing/2014/main" id="{BAA6F350-7945-9FBA-9E74-44129F003097}"/>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91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This lecture</a:t>
            </a:r>
            <a:endParaRPr dirty="0"/>
          </a:p>
        </p:txBody>
      </p:sp>
      <p:sp>
        <p:nvSpPr>
          <p:cNvPr id="107" name="Google Shape;107;p15"/>
          <p:cNvSpPr txBox="1">
            <a:spLocks noGrp="1"/>
          </p:cNvSpPr>
          <p:nvPr>
            <p:ph type="body" sz="quarter" idx="10"/>
          </p:nvPr>
        </p:nvSpPr>
        <p:spPr>
          <a:prstGeom prst="rect">
            <a:avLst/>
          </a:prstGeom>
          <a:noFill/>
          <a:ln>
            <a:noFill/>
          </a:ln>
        </p:spPr>
        <p:txBody>
          <a:bodyPr spcFirstLastPara="1" vert="horz" wrap="square" lIns="137138" tIns="68550" rIns="137138" bIns="68550" rtlCol="0" anchor="t" anchorCtr="0">
            <a:noAutofit/>
          </a:bodyPr>
          <a:lstStyle/>
          <a:p>
            <a:r>
              <a:rPr lang="en-US" sz="2800" b="0" dirty="0">
                <a:effectLst/>
              </a:rPr>
              <a:t>Multimodal Models Recap</a:t>
            </a:r>
          </a:p>
          <a:p>
            <a:r>
              <a:rPr lang="en-US" sz="2800" b="0" dirty="0">
                <a:effectLst/>
              </a:rPr>
              <a:t>GPT-4V and </a:t>
            </a:r>
            <a:r>
              <a:rPr lang="en-US" sz="2800" b="0" dirty="0" err="1">
                <a:effectLst/>
              </a:rPr>
              <a:t>LLaVa</a:t>
            </a:r>
            <a:r>
              <a:rPr lang="en-US" sz="2800" b="0" dirty="0">
                <a:effectLst/>
              </a:rPr>
              <a:t> Multimodal Assistants</a:t>
            </a:r>
          </a:p>
          <a:p>
            <a:r>
              <a:rPr lang="en-US" sz="2800" b="0" dirty="0">
                <a:effectLst/>
              </a:rPr>
              <a:t>Perceiver Architectures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pPr algn="l">
              <a:spcBef>
                <a:spcPts val="0"/>
              </a:spcBef>
            </a:pPr>
            <a:r>
              <a:rPr lang="en-US" sz="4800" b="0" i="0" u="none" strike="noStrike" dirty="0">
                <a:effectLst/>
                <a:latin typeface="Arial" panose="020B0604020202020204" pitchFamily="34" charset="0"/>
              </a:rPr>
              <a:t>Multimodal Models</a:t>
            </a:r>
          </a:p>
        </p:txBody>
      </p:sp>
      <p:sp>
        <p:nvSpPr>
          <p:cNvPr id="7" name="TextBox 6">
            <a:extLst>
              <a:ext uri="{FF2B5EF4-FFF2-40B4-BE49-F238E27FC236}">
                <a16:creationId xmlns:a16="http://schemas.microsoft.com/office/drawing/2014/main" id="{2D6EE57F-4D9E-CF84-2D70-744101F12037}"/>
              </a:ext>
            </a:extLst>
          </p:cNvPr>
          <p:cNvSpPr txBox="1"/>
          <p:nvPr/>
        </p:nvSpPr>
        <p:spPr>
          <a:xfrm>
            <a:off x="1257300" y="4528251"/>
            <a:ext cx="9144000" cy="523220"/>
          </a:xfrm>
          <a:prstGeom prst="rect">
            <a:avLst/>
          </a:prstGeom>
          <a:noFill/>
        </p:spPr>
        <p:txBody>
          <a:bodyPr wrap="square">
            <a:spAutoFit/>
          </a:bodyPr>
          <a:lstStyle/>
          <a:p>
            <a:r>
              <a:rPr lang="en-US" sz="2800" dirty="0"/>
              <a:t>Recap on what modalities we’ve seen</a:t>
            </a:r>
          </a:p>
        </p:txBody>
      </p:sp>
    </p:spTree>
    <p:extLst>
      <p:ext uri="{BB962C8B-B14F-4D97-AF65-F5344CB8AC3E}">
        <p14:creationId xmlns:p14="http://schemas.microsoft.com/office/powerpoint/2010/main" val="379577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FDA9BEA5-80ED-267A-91B6-987DCF7635B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6650F23-263F-DD40-AB22-1E9DA9D6A33F}"/>
              </a:ext>
            </a:extLst>
          </p:cNvPr>
          <p:cNvPicPr>
            <a:picLocks noChangeAspect="1"/>
          </p:cNvPicPr>
          <p:nvPr/>
        </p:nvPicPr>
        <p:blipFill>
          <a:blip r:embed="rId3"/>
          <a:srcRect r="7637"/>
          <a:stretch/>
        </p:blipFill>
        <p:spPr>
          <a:xfrm>
            <a:off x="14658975" y="777493"/>
            <a:ext cx="3629025" cy="5319732"/>
          </a:xfrm>
          <a:prstGeom prst="rect">
            <a:avLst/>
          </a:prstGeom>
        </p:spPr>
      </p:pic>
      <p:sp>
        <p:nvSpPr>
          <p:cNvPr id="106" name="Google Shape;106;p15">
            <a:extLst>
              <a:ext uri="{FF2B5EF4-FFF2-40B4-BE49-F238E27FC236}">
                <a16:creationId xmlns:a16="http://schemas.microsoft.com/office/drawing/2014/main" id="{A13A1B54-FC42-741D-CEF9-9C966D6F5CD4}"/>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Multimodal Model Types</a:t>
            </a:r>
            <a:endParaRPr dirty="0"/>
          </a:p>
        </p:txBody>
      </p:sp>
      <p:sp>
        <p:nvSpPr>
          <p:cNvPr id="107" name="Google Shape;107;p15">
            <a:extLst>
              <a:ext uri="{FF2B5EF4-FFF2-40B4-BE49-F238E27FC236}">
                <a16:creationId xmlns:a16="http://schemas.microsoft.com/office/drawing/2014/main" id="{0FC02419-E534-C7D6-2336-E235DD896E31}"/>
              </a:ext>
            </a:extLst>
          </p:cNvPr>
          <p:cNvSpPr txBox="1">
            <a:spLocks noGrp="1"/>
          </p:cNvSpPr>
          <p:nvPr>
            <p:ph type="body" sz="quarter" idx="10"/>
          </p:nvPr>
        </p:nvSpPr>
        <p:spPr>
          <a:xfrm>
            <a:off x="1155696" y="1688126"/>
            <a:ext cx="8316917" cy="8000386"/>
          </a:xfrm>
          <a:prstGeom prst="rect">
            <a:avLst/>
          </a:prstGeom>
          <a:noFill/>
          <a:ln>
            <a:noFill/>
          </a:ln>
        </p:spPr>
        <p:txBody>
          <a:bodyPr spcFirstLastPara="1" vert="horz" wrap="square" lIns="137138" tIns="68550" rIns="137138" bIns="68550" rtlCol="0" anchor="t" anchorCtr="0">
            <a:noAutofit/>
          </a:bodyPr>
          <a:lstStyle/>
          <a:p>
            <a:pPr marL="0" indent="0">
              <a:buNone/>
            </a:pPr>
            <a:r>
              <a:rPr lang="en-US" dirty="0">
                <a:solidFill>
                  <a:srgbClr val="0E0E0E"/>
                </a:solidFill>
                <a:effectLst/>
              </a:rPr>
              <a:t>So far we have looked at the following modalities:</a:t>
            </a:r>
            <a:endParaRPr lang="en-US" dirty="0">
              <a:solidFill>
                <a:srgbClr val="0E0E0E"/>
              </a:solidFill>
            </a:endParaRPr>
          </a:p>
          <a:p>
            <a:r>
              <a:rPr lang="en-US" dirty="0">
                <a:solidFill>
                  <a:srgbClr val="0E0E0E"/>
                </a:solidFill>
              </a:rPr>
              <a:t>Text</a:t>
            </a:r>
          </a:p>
          <a:p>
            <a:r>
              <a:rPr lang="en-US" dirty="0">
                <a:solidFill>
                  <a:srgbClr val="0E0E0E"/>
                </a:solidFill>
                <a:effectLst/>
              </a:rPr>
              <a:t>Audio</a:t>
            </a:r>
          </a:p>
          <a:p>
            <a:r>
              <a:rPr lang="en-US" dirty="0">
                <a:solidFill>
                  <a:srgbClr val="0E0E0E"/>
                </a:solidFill>
              </a:rPr>
              <a:t>Images</a:t>
            </a:r>
          </a:p>
          <a:p>
            <a:endParaRPr lang="en-US" dirty="0">
              <a:solidFill>
                <a:srgbClr val="0E0E0E"/>
              </a:solidFill>
              <a:effectLst/>
            </a:endParaRPr>
          </a:p>
          <a:p>
            <a:pPr marL="0" indent="0">
              <a:buNone/>
            </a:pPr>
            <a:r>
              <a:rPr lang="en-US" dirty="0">
                <a:solidFill>
                  <a:srgbClr val="0E0E0E"/>
                </a:solidFill>
              </a:rPr>
              <a:t>These three (along with video) make up the bulk of problems that are associated with multimodalities. </a:t>
            </a:r>
          </a:p>
          <a:p>
            <a:pPr marL="0" indent="0">
              <a:buNone/>
            </a:pPr>
            <a:r>
              <a:rPr lang="en-US" dirty="0">
                <a:solidFill>
                  <a:srgbClr val="0E0E0E"/>
                </a:solidFill>
              </a:rPr>
              <a:t>We have seen these as inputs to many models with transformers as the backbone. </a:t>
            </a:r>
          </a:p>
          <a:p>
            <a:pPr marL="0" indent="0">
              <a:buNone/>
            </a:pPr>
            <a:r>
              <a:rPr lang="en-US" dirty="0">
                <a:solidFill>
                  <a:srgbClr val="0E0E0E"/>
                </a:solidFill>
              </a:rPr>
              <a:t>GPT/BERT</a:t>
            </a:r>
          </a:p>
          <a:p>
            <a:pPr marL="685800" lvl="1" indent="0">
              <a:buNone/>
            </a:pPr>
            <a:r>
              <a:rPr lang="en-US" dirty="0">
                <a:solidFill>
                  <a:srgbClr val="0E0E0E"/>
                </a:solidFill>
              </a:rPr>
              <a:t>Input: text | Output: </a:t>
            </a:r>
            <a:r>
              <a:rPr lang="en-US" b="1" dirty="0">
                <a:solidFill>
                  <a:srgbClr val="0E0E0E"/>
                </a:solidFill>
              </a:rPr>
              <a:t>text</a:t>
            </a:r>
          </a:p>
          <a:p>
            <a:pPr marL="0" indent="0">
              <a:buNone/>
            </a:pPr>
            <a:r>
              <a:rPr lang="en-US" dirty="0">
                <a:solidFill>
                  <a:srgbClr val="0E0E0E"/>
                </a:solidFill>
              </a:rPr>
              <a:t>Whisper</a:t>
            </a:r>
          </a:p>
          <a:p>
            <a:pPr marL="685800" lvl="1" indent="0">
              <a:buNone/>
            </a:pPr>
            <a:r>
              <a:rPr lang="en-US" dirty="0">
                <a:solidFill>
                  <a:srgbClr val="0E0E0E"/>
                </a:solidFill>
              </a:rPr>
              <a:t>Input: Audio | Output: </a:t>
            </a:r>
            <a:r>
              <a:rPr lang="en-US" b="1" dirty="0">
                <a:solidFill>
                  <a:srgbClr val="0E0E0E"/>
                </a:solidFill>
              </a:rPr>
              <a:t>text</a:t>
            </a:r>
          </a:p>
          <a:p>
            <a:pPr marL="0" indent="0">
              <a:buNone/>
            </a:pPr>
            <a:r>
              <a:rPr lang="en-US" dirty="0">
                <a:solidFill>
                  <a:srgbClr val="0E0E0E"/>
                </a:solidFill>
              </a:rPr>
              <a:t>ViT/CLIP</a:t>
            </a:r>
          </a:p>
          <a:p>
            <a:pPr marL="685800" lvl="1" indent="0">
              <a:buNone/>
            </a:pPr>
            <a:r>
              <a:rPr lang="en-US" dirty="0">
                <a:solidFill>
                  <a:srgbClr val="0E0E0E"/>
                </a:solidFill>
              </a:rPr>
              <a:t>Input: Images | Output: </a:t>
            </a:r>
            <a:r>
              <a:rPr lang="en-US" b="1" dirty="0">
                <a:solidFill>
                  <a:srgbClr val="0E0E0E"/>
                </a:solidFill>
              </a:rPr>
              <a:t>text</a:t>
            </a:r>
          </a:p>
          <a:p>
            <a:pPr marL="685800" lvl="1" indent="0">
              <a:buNone/>
            </a:pPr>
            <a:endParaRPr lang="en-US" b="1" dirty="0">
              <a:solidFill>
                <a:srgbClr val="0E0E0E"/>
              </a:solidFill>
            </a:endParaRPr>
          </a:p>
          <a:p>
            <a:pPr marL="685800" lvl="1" indent="0">
              <a:buNone/>
            </a:pPr>
            <a:endParaRPr lang="en-US" b="1" dirty="0">
              <a:solidFill>
                <a:srgbClr val="0E0E0E"/>
              </a:solidFill>
            </a:endParaRPr>
          </a:p>
          <a:p>
            <a:pPr marL="0" indent="0">
              <a:buNone/>
            </a:pPr>
            <a:endParaRPr lang="en-US" dirty="0">
              <a:solidFill>
                <a:srgbClr val="0E0E0E"/>
              </a:solidFill>
              <a:effectLst/>
            </a:endParaRPr>
          </a:p>
          <a:p>
            <a:pPr marL="0" indent="0">
              <a:buNone/>
            </a:pPr>
            <a:endParaRPr lang="en-US" dirty="0">
              <a:solidFill>
                <a:srgbClr val="0E0E0E"/>
              </a:solidFill>
              <a:effectLst/>
            </a:endParaRPr>
          </a:p>
          <a:p>
            <a:pPr marL="685800" lvl="1" indent="0">
              <a:buNone/>
            </a:pPr>
            <a:endParaRPr lang="en-US" dirty="0">
              <a:solidFill>
                <a:srgbClr val="0E0E0E"/>
              </a:solidFill>
              <a:effectLst/>
              <a:latin typeface=".SF NS"/>
            </a:endParaRPr>
          </a:p>
          <a:p>
            <a:endParaRPr lang="en-US" dirty="0">
              <a:solidFill>
                <a:srgbClr val="0E0E0E"/>
              </a:solidFill>
              <a:latin typeface=".SF NS"/>
            </a:endParaRPr>
          </a:p>
          <a:p>
            <a:endParaRPr lang="en-US" dirty="0">
              <a:solidFill>
                <a:srgbClr val="0E0E0E"/>
              </a:solidFill>
              <a:effectLst/>
              <a:latin typeface=".SF NS"/>
            </a:endParaRPr>
          </a:p>
        </p:txBody>
      </p:sp>
      <p:pic>
        <p:nvPicPr>
          <p:cNvPr id="1028" name="Picture 4">
            <a:extLst>
              <a:ext uri="{FF2B5EF4-FFF2-40B4-BE49-F238E27FC236}">
                <a16:creationId xmlns:a16="http://schemas.microsoft.com/office/drawing/2014/main" id="{78FDCDC8-8188-F2C0-6FFE-5413EDF3A6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25" t="16098" r="15875" b="5168"/>
          <a:stretch/>
        </p:blipFill>
        <p:spPr bwMode="auto">
          <a:xfrm>
            <a:off x="9042397" y="4962016"/>
            <a:ext cx="6400799" cy="413486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3203282A-4ECE-55F0-AE08-3ED221BB3A11}"/>
              </a:ext>
            </a:extLst>
          </p:cNvPr>
          <p:cNvCxnSpPr/>
          <p:nvPr/>
        </p:nvCxnSpPr>
        <p:spPr>
          <a:xfrm flipV="1">
            <a:off x="14030325" y="3437359"/>
            <a:ext cx="628650" cy="1849016"/>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E2EBD4C-4483-044E-FA2B-0497EA32D823}"/>
              </a:ext>
            </a:extLst>
          </p:cNvPr>
          <p:cNvCxnSpPr>
            <a:cxnSpLocks/>
          </p:cNvCxnSpPr>
          <p:nvPr/>
        </p:nvCxnSpPr>
        <p:spPr>
          <a:xfrm flipV="1">
            <a:off x="15330488" y="5942984"/>
            <a:ext cx="2328862" cy="3153899"/>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641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372B64A3-99F5-66FD-D519-2D435DAB434B}"/>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F6F0E191-043E-AB3C-8D87-F82646A33CD5}"/>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Multimodal Model Types – Image to Text</a:t>
            </a:r>
            <a:endParaRPr dirty="0"/>
          </a:p>
        </p:txBody>
      </p:sp>
      <p:sp>
        <p:nvSpPr>
          <p:cNvPr id="107" name="Google Shape;107;p15">
            <a:extLst>
              <a:ext uri="{FF2B5EF4-FFF2-40B4-BE49-F238E27FC236}">
                <a16:creationId xmlns:a16="http://schemas.microsoft.com/office/drawing/2014/main" id="{2FF9CE89-E9D4-463F-40AD-5C1C74B1E0CD}"/>
              </a:ext>
            </a:extLst>
          </p:cNvPr>
          <p:cNvSpPr txBox="1">
            <a:spLocks noGrp="1"/>
          </p:cNvSpPr>
          <p:nvPr>
            <p:ph type="body" sz="quarter" idx="10"/>
          </p:nvPr>
        </p:nvSpPr>
        <p:spPr>
          <a:xfrm>
            <a:off x="1155697" y="2092036"/>
            <a:ext cx="7477380" cy="7610764"/>
          </a:xfrm>
          <a:prstGeom prst="rect">
            <a:avLst/>
          </a:prstGeom>
          <a:noFill/>
          <a:ln>
            <a:noFill/>
          </a:ln>
        </p:spPr>
        <p:txBody>
          <a:bodyPr spcFirstLastPara="1" vert="horz" wrap="square" lIns="137138" tIns="68550" rIns="137138" bIns="68550" rtlCol="0" anchor="t" anchorCtr="0">
            <a:noAutofit/>
          </a:bodyPr>
          <a:lstStyle/>
          <a:p>
            <a:pPr marL="0" indent="0">
              <a:buNone/>
            </a:pPr>
            <a:r>
              <a:rPr lang="en-US" dirty="0">
                <a:solidFill>
                  <a:srgbClr val="0E0E0E"/>
                </a:solidFill>
                <a:effectLst/>
              </a:rPr>
              <a:t>We have seen these models that can </a:t>
            </a:r>
            <a:r>
              <a:rPr lang="en-US" dirty="0">
                <a:solidFill>
                  <a:srgbClr val="0E0E0E"/>
                </a:solidFill>
              </a:rPr>
              <a:t>produce text that classifies, captions, and answers questions to what is in an image. </a:t>
            </a:r>
          </a:p>
          <a:p>
            <a:pPr marL="0" indent="0">
              <a:buNone/>
            </a:pPr>
            <a:endParaRPr lang="en-US" dirty="0">
              <a:solidFill>
                <a:srgbClr val="0E0E0E"/>
              </a:solidFill>
              <a:effectLst/>
            </a:endParaRPr>
          </a:p>
          <a:p>
            <a:pPr marL="0" indent="0">
              <a:buNone/>
            </a:pPr>
            <a:r>
              <a:rPr lang="en-US" dirty="0">
                <a:solidFill>
                  <a:srgbClr val="0E0E0E"/>
                </a:solidFill>
              </a:rPr>
              <a:t>Some examples of these include:</a:t>
            </a:r>
          </a:p>
          <a:p>
            <a:r>
              <a:rPr lang="en-US" dirty="0">
                <a:solidFill>
                  <a:srgbClr val="0E0E0E"/>
                </a:solidFill>
              </a:rPr>
              <a:t>Vision Transformer</a:t>
            </a:r>
          </a:p>
          <a:p>
            <a:r>
              <a:rPr lang="en-US" dirty="0">
                <a:solidFill>
                  <a:srgbClr val="0E0E0E"/>
                </a:solidFill>
              </a:rPr>
              <a:t>Contrastive Language-Image Pretraining</a:t>
            </a:r>
          </a:p>
          <a:p>
            <a:r>
              <a:rPr lang="en-US" dirty="0">
                <a:solidFill>
                  <a:srgbClr val="0E0E0E"/>
                </a:solidFill>
                <a:effectLst/>
              </a:rPr>
              <a:t>Flamingo</a:t>
            </a:r>
          </a:p>
          <a:p>
            <a:pPr lvl="1"/>
            <a:r>
              <a:rPr lang="en-US" dirty="0">
                <a:solidFill>
                  <a:srgbClr val="0E0E0E"/>
                </a:solidFill>
              </a:rPr>
              <a:t>This model extends on some of the previous work in CLIP by allowing the model to generate text rather than align text to an image. This allows Flamingo to be used like BLIP as a VQA model answering questions of input images and text. </a:t>
            </a:r>
            <a:endParaRPr lang="en-US" dirty="0">
              <a:solidFill>
                <a:srgbClr val="0E0E0E"/>
              </a:solidFill>
              <a:effectLst/>
            </a:endParaRPr>
          </a:p>
          <a:p>
            <a:pPr marL="685800" lvl="1" indent="0">
              <a:buNone/>
            </a:pPr>
            <a:endParaRPr lang="en-US" dirty="0">
              <a:solidFill>
                <a:srgbClr val="0E0E0E"/>
              </a:solidFill>
              <a:effectLst/>
            </a:endParaRPr>
          </a:p>
          <a:p>
            <a:endParaRPr lang="en-US" dirty="0">
              <a:solidFill>
                <a:srgbClr val="0E0E0E"/>
              </a:solidFill>
            </a:endParaRPr>
          </a:p>
          <a:p>
            <a:endParaRPr lang="en-US" dirty="0">
              <a:solidFill>
                <a:srgbClr val="0E0E0E"/>
              </a:solidFill>
              <a:effectLst/>
            </a:endParaRPr>
          </a:p>
        </p:txBody>
      </p:sp>
      <p:pic>
        <p:nvPicPr>
          <p:cNvPr id="1026" name="Picture 2">
            <a:extLst>
              <a:ext uri="{FF2B5EF4-FFF2-40B4-BE49-F238E27FC236}">
                <a16:creationId xmlns:a16="http://schemas.microsoft.com/office/drawing/2014/main" id="{8A2D5760-FDAD-3743-5EBF-E88791A8A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765" y="2009819"/>
            <a:ext cx="9654923" cy="30171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mingo Architecture">
            <a:extLst>
              <a:ext uri="{FF2B5EF4-FFF2-40B4-BE49-F238E27FC236}">
                <a16:creationId xmlns:a16="http://schemas.microsoft.com/office/drawing/2014/main" id="{9D45A5A0-B4D8-1BD3-67FD-7852824F7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7282" y="5143500"/>
            <a:ext cx="8717887" cy="3913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049763-0F68-89A7-3A49-E4C0C615B4A3}"/>
              </a:ext>
            </a:extLst>
          </p:cNvPr>
          <p:cNvSpPr txBox="1"/>
          <p:nvPr/>
        </p:nvSpPr>
        <p:spPr>
          <a:xfrm>
            <a:off x="11784269" y="9057275"/>
            <a:ext cx="2377574" cy="424732"/>
          </a:xfrm>
          <a:prstGeom prst="rect">
            <a:avLst/>
          </a:prstGeom>
          <a:noFill/>
        </p:spPr>
        <p:txBody>
          <a:bodyPr wrap="none" rtlCol="0" anchor="ctr">
            <a:spAutoFit/>
          </a:bodyPr>
          <a:lstStyle/>
          <a:p>
            <a:pPr algn="ctr">
              <a:lnSpc>
                <a:spcPct val="90000"/>
              </a:lnSpc>
            </a:pPr>
            <a:r>
              <a:rPr lang="en-US" sz="2400" dirty="0">
                <a:latin typeface="Arial" panose="020B0604020202020204" pitchFamily="34" charset="0"/>
                <a:cs typeface="Arial" panose="020B0604020202020204" pitchFamily="34" charset="0"/>
              </a:rPr>
              <a:t>Flamingo Model</a:t>
            </a:r>
          </a:p>
        </p:txBody>
      </p:sp>
    </p:spTree>
    <p:extLst>
      <p:ext uri="{BB962C8B-B14F-4D97-AF65-F5344CB8AC3E}">
        <p14:creationId xmlns:p14="http://schemas.microsoft.com/office/powerpoint/2010/main" val="1768115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38BB3BD3-6D83-B73E-0914-ED9516F21CAC}"/>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CF25D4C9-CEB4-184C-6444-C36C6858D4D8}"/>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solidFill>
                  <a:srgbClr val="0E0E0E"/>
                </a:solidFill>
                <a:effectLst/>
              </a:rPr>
              <a:t>Multimodal Model Types – Text/Image to Image</a:t>
            </a:r>
            <a:endParaRPr lang="en-US" dirty="0"/>
          </a:p>
        </p:txBody>
      </p:sp>
      <p:sp>
        <p:nvSpPr>
          <p:cNvPr id="107" name="Google Shape;107;p15">
            <a:extLst>
              <a:ext uri="{FF2B5EF4-FFF2-40B4-BE49-F238E27FC236}">
                <a16:creationId xmlns:a16="http://schemas.microsoft.com/office/drawing/2014/main" id="{D073FDED-D10C-4F68-1E37-65B79F899777}"/>
              </a:ext>
            </a:extLst>
          </p:cNvPr>
          <p:cNvSpPr txBox="1">
            <a:spLocks noGrp="1"/>
          </p:cNvSpPr>
          <p:nvPr>
            <p:ph type="body" sz="quarter" idx="10"/>
          </p:nvPr>
        </p:nvSpPr>
        <p:spPr>
          <a:xfrm>
            <a:off x="1155697" y="2092036"/>
            <a:ext cx="7477380" cy="7610764"/>
          </a:xfrm>
          <a:prstGeom prst="rect">
            <a:avLst/>
          </a:prstGeom>
          <a:noFill/>
          <a:ln>
            <a:noFill/>
          </a:ln>
        </p:spPr>
        <p:txBody>
          <a:bodyPr spcFirstLastPara="1" vert="horz" wrap="square" lIns="137138" tIns="68550" rIns="137138" bIns="68550" rtlCol="0" anchor="t" anchorCtr="0">
            <a:noAutofit/>
          </a:bodyPr>
          <a:lstStyle/>
          <a:p>
            <a:pPr marL="0" indent="0">
              <a:buNone/>
            </a:pPr>
            <a:endParaRPr lang="en-US" dirty="0">
              <a:solidFill>
                <a:srgbClr val="0E0E0E"/>
              </a:solidFill>
            </a:endParaRPr>
          </a:p>
          <a:p>
            <a:pPr marL="0" indent="0">
              <a:buNone/>
            </a:pPr>
            <a:r>
              <a:rPr lang="en-US" dirty="0">
                <a:solidFill>
                  <a:srgbClr val="0E0E0E"/>
                </a:solidFill>
                <a:effectLst/>
              </a:rPr>
              <a:t>To generate images, typically </a:t>
            </a:r>
            <a:r>
              <a:rPr lang="en-US" dirty="0">
                <a:solidFill>
                  <a:srgbClr val="0E0E0E"/>
                </a:solidFill>
              </a:rPr>
              <a:t>diffusion models are used in modern application. These </a:t>
            </a:r>
            <a:r>
              <a:rPr lang="en-US" dirty="0">
                <a:solidFill>
                  <a:srgbClr val="0E0E0E"/>
                </a:solidFill>
                <a:effectLst/>
              </a:rPr>
              <a:t>models, which take text as input and output images, older models like cycle/</a:t>
            </a:r>
            <a:r>
              <a:rPr lang="en-US" dirty="0" err="1">
                <a:solidFill>
                  <a:srgbClr val="0E0E0E"/>
                </a:solidFill>
                <a:effectLst/>
              </a:rPr>
              <a:t>styleGAN</a:t>
            </a:r>
            <a:r>
              <a:rPr lang="en-US" dirty="0">
                <a:solidFill>
                  <a:srgbClr val="0E0E0E"/>
                </a:solidFill>
                <a:effectLst/>
              </a:rPr>
              <a:t> can also generate images based </a:t>
            </a:r>
            <a:r>
              <a:rPr lang="en-US" dirty="0">
                <a:solidFill>
                  <a:srgbClr val="0E0E0E"/>
                </a:solidFill>
              </a:rPr>
              <a:t>on image, and potentially text, as input.</a:t>
            </a:r>
          </a:p>
          <a:p>
            <a:pPr marL="0" indent="0">
              <a:buNone/>
            </a:pPr>
            <a:endParaRPr lang="en-US" dirty="0">
              <a:solidFill>
                <a:srgbClr val="0E0E0E"/>
              </a:solidFill>
              <a:effectLst/>
            </a:endParaRPr>
          </a:p>
          <a:p>
            <a:pPr marL="0" indent="0">
              <a:buNone/>
            </a:pPr>
            <a:r>
              <a:rPr lang="en-US" dirty="0">
                <a:solidFill>
                  <a:srgbClr val="0E0E0E"/>
                </a:solidFill>
                <a:effectLst/>
              </a:rPr>
              <a:t>In Module 6 we will cover image generation and diffusion models in much more detail, but they are worth mentioning here as a form of multimodal models. </a:t>
            </a:r>
          </a:p>
          <a:p>
            <a:pPr marL="0" indent="0">
              <a:buNone/>
            </a:pPr>
            <a:endParaRPr lang="en-US" dirty="0">
              <a:solidFill>
                <a:srgbClr val="0E0E0E"/>
              </a:solidFill>
              <a:effectLst/>
            </a:endParaRPr>
          </a:p>
        </p:txBody>
      </p:sp>
      <p:pic>
        <p:nvPicPr>
          <p:cNvPr id="2" name="Picture 1">
            <a:extLst>
              <a:ext uri="{FF2B5EF4-FFF2-40B4-BE49-F238E27FC236}">
                <a16:creationId xmlns:a16="http://schemas.microsoft.com/office/drawing/2014/main" id="{EDF55C56-B75B-7D3F-9598-5513D2567D52}"/>
              </a:ext>
            </a:extLst>
          </p:cNvPr>
          <p:cNvPicPr>
            <a:picLocks noChangeAspect="1"/>
          </p:cNvPicPr>
          <p:nvPr/>
        </p:nvPicPr>
        <p:blipFill>
          <a:blip r:embed="rId3"/>
          <a:stretch>
            <a:fillRect/>
          </a:stretch>
        </p:blipFill>
        <p:spPr>
          <a:xfrm>
            <a:off x="10067672" y="1902375"/>
            <a:ext cx="6861425" cy="3390486"/>
          </a:xfrm>
          <a:prstGeom prst="rect">
            <a:avLst/>
          </a:prstGeom>
        </p:spPr>
      </p:pic>
      <p:pic>
        <p:nvPicPr>
          <p:cNvPr id="3" name="Picture 4">
            <a:extLst>
              <a:ext uri="{FF2B5EF4-FFF2-40B4-BE49-F238E27FC236}">
                <a16:creationId xmlns:a16="http://schemas.microsoft.com/office/drawing/2014/main" id="{8F34467A-A952-1122-C6D5-915470FF4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6504" y="5704193"/>
            <a:ext cx="4954058" cy="369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33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60A01-2B6A-823E-8D18-CDF3207D6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70413E-E932-5CE1-F206-458D4C6EA491}"/>
              </a:ext>
            </a:extLst>
          </p:cNvPr>
          <p:cNvSpPr>
            <a:spLocks noGrp="1"/>
          </p:cNvSpPr>
          <p:nvPr>
            <p:ph type="title"/>
          </p:nvPr>
        </p:nvSpPr>
        <p:spPr/>
        <p:txBody>
          <a:bodyPr anchor="ctr"/>
          <a:lstStyle/>
          <a:p>
            <a:r>
              <a:rPr lang="en-US" dirty="0">
                <a:solidFill>
                  <a:srgbClr val="0E0E0E"/>
                </a:solidFill>
                <a:effectLst/>
              </a:rPr>
              <a:t>Multimodal Model Types - Audio</a:t>
            </a:r>
            <a:endParaRPr lang="en-US" dirty="0"/>
          </a:p>
        </p:txBody>
      </p:sp>
      <p:sp>
        <p:nvSpPr>
          <p:cNvPr id="3" name="Text Placeholder 2">
            <a:extLst>
              <a:ext uri="{FF2B5EF4-FFF2-40B4-BE49-F238E27FC236}">
                <a16:creationId xmlns:a16="http://schemas.microsoft.com/office/drawing/2014/main" id="{3A1E29C7-4454-261C-E81B-14E9F3C4830B}"/>
              </a:ext>
            </a:extLst>
          </p:cNvPr>
          <p:cNvSpPr>
            <a:spLocks noGrp="1"/>
          </p:cNvSpPr>
          <p:nvPr>
            <p:ph type="body" sz="quarter" idx="10"/>
          </p:nvPr>
        </p:nvSpPr>
        <p:spPr>
          <a:xfrm>
            <a:off x="928015" y="1843088"/>
            <a:ext cx="8930359" cy="8049146"/>
          </a:xfrm>
        </p:spPr>
        <p:txBody>
          <a:bodyPr>
            <a:noAutofit/>
          </a:bodyPr>
          <a:lstStyle/>
          <a:p>
            <a:pPr marL="0" indent="0">
              <a:buNone/>
            </a:pPr>
            <a:r>
              <a:rPr lang="en-US" dirty="0"/>
              <a:t>The Whisper model uses a transformer with some additional encoders to make use of audio signals and text generation for audio transcription. </a:t>
            </a:r>
          </a:p>
          <a:p>
            <a:pPr marL="0" indent="0">
              <a:buNone/>
            </a:pPr>
            <a:endParaRPr lang="en-US" dirty="0"/>
          </a:p>
          <a:p>
            <a:pPr marL="0" indent="-457200">
              <a:buNone/>
            </a:pPr>
            <a:r>
              <a:rPr lang="en-US" dirty="0"/>
              <a:t>Encoder: </a:t>
            </a:r>
          </a:p>
          <a:p>
            <a:pPr marL="1257300" lvl="2"/>
            <a:r>
              <a:rPr lang="en-US" sz="2400" dirty="0"/>
              <a:t>12-24 transformer blocks (size dependent)</a:t>
            </a:r>
          </a:p>
          <a:p>
            <a:pPr marL="1257300" lvl="2"/>
            <a:r>
              <a:rPr lang="en-US" sz="2400" dirty="0"/>
              <a:t>Multi-head cross-attention</a:t>
            </a:r>
          </a:p>
          <a:p>
            <a:pPr marL="1257300" lvl="2"/>
            <a:r>
              <a:rPr lang="en-US" sz="2400" dirty="0"/>
              <a:t>Layer normalization strategy</a:t>
            </a:r>
          </a:p>
          <a:p>
            <a:pPr marL="0" indent="0">
              <a:buNone/>
            </a:pPr>
            <a:r>
              <a:rPr lang="en-US" dirty="0"/>
              <a:t>Decoder: </a:t>
            </a:r>
          </a:p>
          <a:p>
            <a:pPr marL="1257300" lvl="2"/>
            <a:r>
              <a:rPr lang="en-US" sz="2400" dirty="0"/>
              <a:t>Causal masking for autoregressive generation</a:t>
            </a:r>
          </a:p>
          <a:p>
            <a:pPr marL="1257300" lvl="2"/>
            <a:r>
              <a:rPr lang="en-US" sz="2400" dirty="0"/>
              <a:t>Cross-attention to audio features</a:t>
            </a:r>
          </a:p>
          <a:p>
            <a:pPr marL="1257300" lvl="2"/>
            <a:r>
              <a:rPr lang="en-US" sz="2400" dirty="0"/>
              <a:t>Vocabulary of 50k tokens (similar to GPT-3)</a:t>
            </a:r>
          </a:p>
          <a:p>
            <a:pPr marL="1257300" lvl="2"/>
            <a:r>
              <a:rPr lang="en-US" sz="2400" dirty="0"/>
              <a:t>Special tokens for tasks/languages</a:t>
            </a:r>
          </a:p>
          <a:p>
            <a:pPr marL="1257300" lvl="2"/>
            <a:endParaRPr lang="en-US" sz="2400" dirty="0"/>
          </a:p>
          <a:p>
            <a:pPr marL="0" indent="-457200">
              <a:buNone/>
            </a:pPr>
            <a:r>
              <a:rPr lang="en-US" dirty="0"/>
              <a:t>As with all approaches to transformer-based multimodal modelling, the key challenge is encoding the inputs into a latent space before being processed.</a:t>
            </a:r>
          </a:p>
        </p:txBody>
      </p:sp>
      <p:pic>
        <p:nvPicPr>
          <p:cNvPr id="5" name="Picture 4">
            <a:extLst>
              <a:ext uri="{FF2B5EF4-FFF2-40B4-BE49-F238E27FC236}">
                <a16:creationId xmlns:a16="http://schemas.microsoft.com/office/drawing/2014/main" id="{1B1AE1E9-5837-7434-1EE8-AE32F87383D4}"/>
              </a:ext>
            </a:extLst>
          </p:cNvPr>
          <p:cNvPicPr>
            <a:picLocks noChangeAspect="1"/>
          </p:cNvPicPr>
          <p:nvPr/>
        </p:nvPicPr>
        <p:blipFill>
          <a:blip r:embed="rId3"/>
          <a:stretch>
            <a:fillRect/>
          </a:stretch>
        </p:blipFill>
        <p:spPr>
          <a:xfrm>
            <a:off x="9858375" y="1537723"/>
            <a:ext cx="8216995" cy="6619247"/>
          </a:xfrm>
          <a:prstGeom prst="rect">
            <a:avLst/>
          </a:prstGeom>
        </p:spPr>
      </p:pic>
      <p:pic>
        <p:nvPicPr>
          <p:cNvPr id="4" name="Picture 3">
            <a:extLst>
              <a:ext uri="{FF2B5EF4-FFF2-40B4-BE49-F238E27FC236}">
                <a16:creationId xmlns:a16="http://schemas.microsoft.com/office/drawing/2014/main" id="{5A535823-DA5E-370A-4717-5F79C7A951D1}"/>
              </a:ext>
            </a:extLst>
          </p:cNvPr>
          <p:cNvPicPr>
            <a:picLocks noChangeAspect="1"/>
          </p:cNvPicPr>
          <p:nvPr/>
        </p:nvPicPr>
        <p:blipFill>
          <a:blip r:embed="rId4"/>
          <a:stretch>
            <a:fillRect/>
          </a:stretch>
        </p:blipFill>
        <p:spPr>
          <a:xfrm>
            <a:off x="11088670" y="7882506"/>
            <a:ext cx="5368939" cy="2404494"/>
          </a:xfrm>
          <a:prstGeom prst="rect">
            <a:avLst/>
          </a:prstGeom>
        </p:spPr>
      </p:pic>
    </p:spTree>
    <p:extLst>
      <p:ext uri="{BB962C8B-B14F-4D97-AF65-F5344CB8AC3E}">
        <p14:creationId xmlns:p14="http://schemas.microsoft.com/office/powerpoint/2010/main" val="2317797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D0CC04A8-2BA4-E4D1-AAE0-7065334E0041}"/>
            </a:ext>
          </a:extLst>
        </p:cNvPr>
        <p:cNvGrpSpPr/>
        <p:nvPr/>
      </p:nvGrpSpPr>
      <p:grpSpPr>
        <a:xfrm>
          <a:off x="0" y="0"/>
          <a:ext cx="0" cy="0"/>
          <a:chOff x="0" y="0"/>
          <a:chExt cx="0" cy="0"/>
        </a:xfrm>
      </p:grpSpPr>
      <p:sp>
        <p:nvSpPr>
          <p:cNvPr id="106" name="Google Shape;106;p15">
            <a:extLst>
              <a:ext uri="{FF2B5EF4-FFF2-40B4-BE49-F238E27FC236}">
                <a16:creationId xmlns:a16="http://schemas.microsoft.com/office/drawing/2014/main" id="{2AE52959-16D3-56C2-D4EA-658CC766D28D}"/>
              </a:ext>
            </a:extLst>
          </p:cNvPr>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pPr algn="l">
              <a:spcBef>
                <a:spcPts val="0"/>
              </a:spcBef>
            </a:pPr>
            <a:r>
              <a:rPr lang="en-US" sz="4800" b="0" i="0" u="none" strike="noStrike" dirty="0">
                <a:effectLst/>
                <a:latin typeface="Arial" panose="020B0604020202020204" pitchFamily="34" charset="0"/>
              </a:rPr>
              <a:t>GPT-4V and </a:t>
            </a:r>
            <a:r>
              <a:rPr lang="en-US" sz="4800" b="0" i="0" u="none" strike="noStrike" dirty="0" err="1">
                <a:effectLst/>
                <a:latin typeface="Arial" panose="020B0604020202020204" pitchFamily="34" charset="0"/>
              </a:rPr>
              <a:t>LLaVa</a:t>
            </a:r>
            <a:endParaRPr lang="en-US" sz="4800" b="0" i="0" u="none" strike="noStrike" dirty="0">
              <a:effectLst/>
              <a:latin typeface="Arial" panose="020B0604020202020204" pitchFamily="34" charset="0"/>
            </a:endParaRPr>
          </a:p>
        </p:txBody>
      </p:sp>
      <p:sp>
        <p:nvSpPr>
          <p:cNvPr id="7" name="TextBox 6">
            <a:extLst>
              <a:ext uri="{FF2B5EF4-FFF2-40B4-BE49-F238E27FC236}">
                <a16:creationId xmlns:a16="http://schemas.microsoft.com/office/drawing/2014/main" id="{F04C21FB-4F9B-DC05-16E2-1955924567EB}"/>
              </a:ext>
            </a:extLst>
          </p:cNvPr>
          <p:cNvSpPr txBox="1"/>
          <p:nvPr/>
        </p:nvSpPr>
        <p:spPr>
          <a:xfrm>
            <a:off x="1257300" y="4528251"/>
            <a:ext cx="9144000" cy="523220"/>
          </a:xfrm>
          <a:prstGeom prst="rect">
            <a:avLst/>
          </a:prstGeom>
          <a:noFill/>
        </p:spPr>
        <p:txBody>
          <a:bodyPr wrap="square">
            <a:spAutoFit/>
          </a:bodyPr>
          <a:lstStyle/>
          <a:p>
            <a:r>
              <a:rPr lang="en-US" sz="2800" dirty="0"/>
              <a:t>Chatting with modalities</a:t>
            </a:r>
          </a:p>
        </p:txBody>
      </p:sp>
    </p:spTree>
    <p:extLst>
      <p:ext uri="{BB962C8B-B14F-4D97-AF65-F5344CB8AC3E}">
        <p14:creationId xmlns:p14="http://schemas.microsoft.com/office/powerpoint/2010/main" val="1485405441"/>
      </p:ext>
    </p:extLst>
  </p:cSld>
  <p:clrMapOvr>
    <a:masterClrMapping/>
  </p:clrMapOvr>
</p:sld>
</file>

<file path=ppt/theme/theme1.xml><?xml version="1.0" encoding="utf-8"?>
<a:theme xmlns:a="http://schemas.openxmlformats.org/drawingml/2006/main" name="Main">
  <a:themeElements>
    <a:clrScheme name="Custom 6">
      <a:dk1>
        <a:sysClr val="windowText" lastClr="000000"/>
      </a:dk1>
      <a:lt1>
        <a:sysClr val="window" lastClr="FFFFFF"/>
      </a:lt1>
      <a:dk2>
        <a:srgbClr val="3C3C3C"/>
      </a:dk2>
      <a:lt2>
        <a:srgbClr val="D1D1D1"/>
      </a:lt2>
      <a:accent1>
        <a:srgbClr val="76B900"/>
      </a:accent1>
      <a:accent2>
        <a:srgbClr val="E1A624"/>
      </a:accent2>
      <a:accent3>
        <a:srgbClr val="8C8C8C"/>
      </a:accent3>
      <a:accent4>
        <a:srgbClr val="9273F2"/>
      </a:accent4>
      <a:accent5>
        <a:srgbClr val="5494F8"/>
      </a:accent5>
      <a:accent6>
        <a:srgbClr val="22C7A9"/>
      </a:accent6>
      <a:hlink>
        <a:srgbClr val="00B0F0"/>
      </a:hlink>
      <a:folHlink>
        <a:srgbClr val="00B0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lgn="ctr">
          <a:lnSpc>
            <a:spcPct val="90000"/>
          </a:lnSpc>
          <a:defRPr sz="2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8C0436B587D54C83BFD563750D75D3" ma:contentTypeVersion="4" ma:contentTypeDescription="Create a new document." ma:contentTypeScope="" ma:versionID="7f2325641a3eebca5d1924e994802e07">
  <xsd:schema xmlns:xsd="http://www.w3.org/2001/XMLSchema" xmlns:xs="http://www.w3.org/2001/XMLSchema" xmlns:p="http://schemas.microsoft.com/office/2006/metadata/properties" xmlns:ns2="ef34e829-e29b-491b-8f41-18a36dc808c0" targetNamespace="http://schemas.microsoft.com/office/2006/metadata/properties" ma:root="true" ma:fieldsID="8af2ce58ff16e0a292cb482e705e0698" ns2:_="">
    <xsd:import namespace="ef34e829-e29b-491b-8f41-18a36dc808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34e829-e29b-491b-8f41-18a36dc808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57EF82-D89D-46E3-893E-23F425843D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34e829-e29b-491b-8f41-18a36dc808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82A8F9-90A0-4043-8053-74DC98CC96D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820EAF6-8EA9-4B7E-8366-AAC9E93DCB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54522</TotalTime>
  <Words>1594</Words>
  <Application>Microsoft Office PowerPoint</Application>
  <PresentationFormat>Custom</PresentationFormat>
  <Paragraphs>166</Paragraphs>
  <Slides>21</Slides>
  <Notes>18</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Main</vt:lpstr>
      <vt:lpstr>Lecture 5.3 - Perceiver IO and more generalized Multimodal Models</vt:lpstr>
      <vt:lpstr>PowerPoint Presentation</vt:lpstr>
      <vt:lpstr>This lecture</vt:lpstr>
      <vt:lpstr>Multimodal Models</vt:lpstr>
      <vt:lpstr>Multimodal Model Types</vt:lpstr>
      <vt:lpstr>Multimodal Model Types – Image to Text</vt:lpstr>
      <vt:lpstr>Multimodal Model Types – Text/Image to Image</vt:lpstr>
      <vt:lpstr>Multimodal Model Types - Audio</vt:lpstr>
      <vt:lpstr>GPT-4V and LLaVa</vt:lpstr>
      <vt:lpstr>Adding Vision to ChatGPT</vt:lpstr>
      <vt:lpstr>Community response to GPT-4V - LLaVA</vt:lpstr>
      <vt:lpstr>Further Improvements to LLaVA</vt:lpstr>
      <vt:lpstr>Perceiver Models</vt:lpstr>
      <vt:lpstr>Perceiver – Utilizing agnostic attention architecture</vt:lpstr>
      <vt:lpstr>Perceiver – Utilizing agnostic attention architecture</vt:lpstr>
      <vt:lpstr>Perceiver IO – Enabling multimodal output</vt:lpstr>
      <vt:lpstr>Perceiver IO – Enabling multimodal output</vt:lpstr>
      <vt:lpstr>Perceiver IO – Enabling multimodal output</vt:lpstr>
      <vt:lpstr>Application of Perceiver IO - Aurora</vt:lpstr>
      <vt:lpstr>Wrap 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Spillman</dc:creator>
  <cp:lastModifiedBy>Sam Raymond</cp:lastModifiedBy>
  <cp:revision>269</cp:revision>
  <dcterms:created xsi:type="dcterms:W3CDTF">2023-02-16T22:53:10Z</dcterms:created>
  <dcterms:modified xsi:type="dcterms:W3CDTF">2025-02-07T18:48:21Z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0x0101004B8C0436B587D54C83BFD563750D75D3</vt:lpwstr>
  </property>
</Properties>
</file>