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3"/>
  </p:sldMasterIdLst>
  <p:notesMasterIdLst>
    <p:notesMasterId r:id="rId40"/>
  </p:notesMasterIdLst>
  <p:handoutMasterIdLst>
    <p:handoutMasterId r:id="rId41"/>
  </p:handoutMasterIdLst>
  <p:sldIdLst>
    <p:sldId id="276" r:id="rId4"/>
    <p:sldId id="263" r:id="rId5"/>
    <p:sldId id="277" r:id="rId6"/>
    <p:sldId id="278" r:id="rId7"/>
    <p:sldId id="279" r:id="rId8"/>
    <p:sldId id="282" r:id="rId9"/>
    <p:sldId id="281" r:id="rId10"/>
    <p:sldId id="283" r:id="rId11"/>
    <p:sldId id="288" r:id="rId12"/>
    <p:sldId id="291" r:id="rId13"/>
    <p:sldId id="260" r:id="rId14"/>
    <p:sldId id="261" r:id="rId15"/>
    <p:sldId id="265" r:id="rId16"/>
    <p:sldId id="266" r:id="rId17"/>
    <p:sldId id="267" r:id="rId18"/>
    <p:sldId id="289" r:id="rId19"/>
    <p:sldId id="268" r:id="rId20"/>
    <p:sldId id="290" r:id="rId21"/>
    <p:sldId id="274" r:id="rId22"/>
    <p:sldId id="284" r:id="rId23"/>
    <p:sldId id="296" r:id="rId24"/>
    <p:sldId id="294" r:id="rId25"/>
    <p:sldId id="297" r:id="rId26"/>
    <p:sldId id="298" r:id="rId27"/>
    <p:sldId id="299" r:id="rId28"/>
    <p:sldId id="287" r:id="rId29"/>
    <p:sldId id="286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259" r:id="rId39"/>
  </p:sldIdLst>
  <p:sldSz cx="18288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3C3C"/>
    <a:srgbClr val="5E5E5E"/>
    <a:srgbClr val="2E2E2E"/>
    <a:srgbClr val="76B900"/>
    <a:srgbClr val="5494F8"/>
    <a:srgbClr val="9273F2"/>
    <a:srgbClr val="22C7A9"/>
    <a:srgbClr val="E1A624"/>
    <a:srgbClr val="8C8C8C"/>
    <a:srgbClr val="D1D1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65" autoAdjust="0"/>
    <p:restoredTop sz="82619" autoAdjust="0"/>
  </p:normalViewPr>
  <p:slideViewPr>
    <p:cSldViewPr snapToGrid="0">
      <p:cViewPr varScale="1">
        <p:scale>
          <a:sx n="80" d="100"/>
          <a:sy n="80" d="100"/>
        </p:scale>
        <p:origin x="124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161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microsoft.com/office/2016/11/relationships/changesInfo" Target="changesInfos/changesInfo1.xml"/><Relationship Id="rId20" Type="http://schemas.openxmlformats.org/officeDocument/2006/relationships/slide" Target="slides/slide17.xml"/><Relationship Id="rId41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e Bungo" userId="68c73667-b054-4751-86c2-2fef667112d9" providerId="ADAL" clId="{101C97E0-BDB0-4DA1-9C8D-4096A7A7294B}"/>
    <pc:docChg chg="custSel delSld modSld">
      <pc:chgData name="Joe Bungo" userId="68c73667-b054-4751-86c2-2fef667112d9" providerId="ADAL" clId="{101C97E0-BDB0-4DA1-9C8D-4096A7A7294B}" dt="2024-07-10T21:02:54.815" v="88" actId="20577"/>
      <pc:docMkLst>
        <pc:docMk/>
      </pc:docMkLst>
      <pc:sldChg chg="delSp modSp mod">
        <pc:chgData name="Joe Bungo" userId="68c73667-b054-4751-86c2-2fef667112d9" providerId="ADAL" clId="{101C97E0-BDB0-4DA1-9C8D-4096A7A7294B}" dt="2024-07-10T21:02:27.432" v="58" actId="20577"/>
        <pc:sldMkLst>
          <pc:docMk/>
          <pc:sldMk cId="3060841502" sldId="263"/>
        </pc:sldMkLst>
        <pc:spChg chg="mod">
          <ac:chgData name="Joe Bungo" userId="68c73667-b054-4751-86c2-2fef667112d9" providerId="ADAL" clId="{101C97E0-BDB0-4DA1-9C8D-4096A7A7294B}" dt="2024-07-10T21:02:27.432" v="58" actId="20577"/>
          <ac:spMkLst>
            <pc:docMk/>
            <pc:sldMk cId="3060841502" sldId="263"/>
            <ac:spMk id="2" creationId="{9A27CA3A-0360-E591-A282-F769734FEFAC}"/>
          </ac:spMkLst>
        </pc:spChg>
        <pc:spChg chg="del mod">
          <ac:chgData name="Joe Bungo" userId="68c73667-b054-4751-86c2-2fef667112d9" providerId="ADAL" clId="{101C97E0-BDB0-4DA1-9C8D-4096A7A7294B}" dt="2024-07-10T21:01:32.028" v="7" actId="478"/>
          <ac:spMkLst>
            <pc:docMk/>
            <pc:sldMk cId="3060841502" sldId="263"/>
            <ac:spMk id="6" creationId="{499CE408-F1C8-4DE3-631B-371FD3987BEA}"/>
          </ac:spMkLst>
        </pc:spChg>
      </pc:sldChg>
      <pc:sldChg chg="del">
        <pc:chgData name="Joe Bungo" userId="68c73667-b054-4751-86c2-2fef667112d9" providerId="ADAL" clId="{101C97E0-BDB0-4DA1-9C8D-4096A7A7294B}" dt="2024-07-10T21:01:08.588" v="0" actId="47"/>
        <pc:sldMkLst>
          <pc:docMk/>
          <pc:sldMk cId="730397046" sldId="270"/>
        </pc:sldMkLst>
      </pc:sldChg>
      <pc:sldChg chg="del">
        <pc:chgData name="Joe Bungo" userId="68c73667-b054-4751-86c2-2fef667112d9" providerId="ADAL" clId="{101C97E0-BDB0-4DA1-9C8D-4096A7A7294B}" dt="2024-07-10T21:01:11.771" v="2" actId="47"/>
        <pc:sldMkLst>
          <pc:docMk/>
          <pc:sldMk cId="4288610200" sldId="271"/>
        </pc:sldMkLst>
      </pc:sldChg>
      <pc:sldChg chg="del">
        <pc:chgData name="Joe Bungo" userId="68c73667-b054-4751-86c2-2fef667112d9" providerId="ADAL" clId="{101C97E0-BDB0-4DA1-9C8D-4096A7A7294B}" dt="2024-07-10T21:01:10.447" v="1" actId="47"/>
        <pc:sldMkLst>
          <pc:docMk/>
          <pc:sldMk cId="3568226246" sldId="272"/>
        </pc:sldMkLst>
      </pc:sldChg>
      <pc:sldChg chg="del">
        <pc:chgData name="Joe Bungo" userId="68c73667-b054-4751-86c2-2fef667112d9" providerId="ADAL" clId="{101C97E0-BDB0-4DA1-9C8D-4096A7A7294B}" dt="2024-07-10T21:01:14.150" v="3" actId="47"/>
        <pc:sldMkLst>
          <pc:docMk/>
          <pc:sldMk cId="794823834" sldId="273"/>
        </pc:sldMkLst>
      </pc:sldChg>
      <pc:sldChg chg="del">
        <pc:chgData name="Joe Bungo" userId="68c73667-b054-4751-86c2-2fef667112d9" providerId="ADAL" clId="{101C97E0-BDB0-4DA1-9C8D-4096A7A7294B}" dt="2024-07-10T21:01:15.434" v="4" actId="47"/>
        <pc:sldMkLst>
          <pc:docMk/>
          <pc:sldMk cId="3854755421" sldId="274"/>
        </pc:sldMkLst>
      </pc:sldChg>
      <pc:sldChg chg="del">
        <pc:chgData name="Joe Bungo" userId="68c73667-b054-4751-86c2-2fef667112d9" providerId="ADAL" clId="{101C97E0-BDB0-4DA1-9C8D-4096A7A7294B}" dt="2024-07-10T21:01:16.833" v="5" actId="47"/>
        <pc:sldMkLst>
          <pc:docMk/>
          <pc:sldMk cId="3748428278" sldId="275"/>
        </pc:sldMkLst>
      </pc:sldChg>
      <pc:sldChg chg="modSp mod">
        <pc:chgData name="Joe Bungo" userId="68c73667-b054-4751-86c2-2fef667112d9" providerId="ADAL" clId="{101C97E0-BDB0-4DA1-9C8D-4096A7A7294B}" dt="2024-07-10T21:02:54.815" v="88" actId="20577"/>
        <pc:sldMkLst>
          <pc:docMk/>
          <pc:sldMk cId="809099762" sldId="276"/>
        </pc:sldMkLst>
        <pc:spChg chg="mod">
          <ac:chgData name="Joe Bungo" userId="68c73667-b054-4751-86c2-2fef667112d9" providerId="ADAL" clId="{101C97E0-BDB0-4DA1-9C8D-4096A7A7294B}" dt="2024-07-10T21:02:54.815" v="88" actId="20577"/>
          <ac:spMkLst>
            <pc:docMk/>
            <pc:sldMk cId="809099762" sldId="276"/>
            <ac:spMk id="44" creationId="{4EBA068B-2FF1-FB89-2F1F-2626FDA6AC2D}"/>
          </ac:spMkLst>
        </pc:spChg>
        <pc:spChg chg="mod">
          <ac:chgData name="Joe Bungo" userId="68c73667-b054-4751-86c2-2fef667112d9" providerId="ADAL" clId="{101C97E0-BDB0-4DA1-9C8D-4096A7A7294B}" dt="2024-07-10T21:02:39.718" v="71" actId="20577"/>
          <ac:spMkLst>
            <pc:docMk/>
            <pc:sldMk cId="809099762" sldId="276"/>
            <ac:spMk id="45" creationId="{9162B3C6-DC4F-9333-7495-3ADDADB4E85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DEB37F4-52CA-CE5A-5DA9-7683CD4713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0F9CA9-E30E-0D0E-FF6D-0C177BDC66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92E269-073C-432F-99B9-1A430327F754}" type="datetimeFigureOut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1/27/2025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359C67-51D9-0A9F-6005-73E95F9966E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584CA1-2314-25CA-0438-5FD4B26D19A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2A43E2-1904-4141-815A-62FAF73CF1B2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0640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0DF7848-F7ED-498C-BF8F-E6D7D336C5C8}" type="datetimeFigureOut">
              <a:rPr lang="en-US" smtClean="0"/>
              <a:pPr/>
              <a:t>1/27/2025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AC5F5F8-CF2F-46BA-81DC-1E28D79168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355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812.04948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arxiv.org/abs/2106.12423" TargetMode="External"/><Relationship Id="rId4" Type="http://schemas.openxmlformats.org/officeDocument/2006/relationships/hyperlink" Target="https://arxiv.org/abs/1912.04958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611.07004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arxiv.org/abs/1610.09585" TargetMode="Externa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3.10593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5F5F8-CF2F-46BA-81DC-1E28D791687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3336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ec6555e890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ec6555e890_0_1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medium.com</a:t>
            </a:r>
            <a:r>
              <a:rPr lang="en-US" dirty="0"/>
              <a:t>/@</a:t>
            </a:r>
            <a:r>
              <a:rPr lang="en-US" dirty="0" err="1"/>
              <a:t>Coursesteach</a:t>
            </a:r>
            <a:r>
              <a:rPr lang="en-US" dirty="0"/>
              <a:t>/computer-vision-part-7-4e50b0e8b653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datascience.aero</a:t>
            </a:r>
            <a:r>
              <a:rPr lang="en-US" dirty="0"/>
              <a:t>/computer-vision-seeing-interpreting-images/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g1ec6555e890_0_1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ec6555e890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ec6555e890_0_2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g1ec6555e890_0_20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ee41bfac70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1ee41bfac70_0_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g1ee41bfac70_0_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ee41bfac70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ee41bfac70_0_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papers.nips.cc</a:t>
            </a:r>
            <a:r>
              <a:rPr lang="en-US" dirty="0"/>
              <a:t>/</a:t>
            </a:r>
            <a:r>
              <a:rPr lang="en-US" dirty="0" err="1"/>
              <a:t>paper_files</a:t>
            </a:r>
            <a:r>
              <a:rPr lang="en-US" dirty="0"/>
              <a:t>/paper/2012/file/c399862d3b9d6b76c8436e924a68c45b-Paper.pdf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0" name="Google Shape;200;g1ee41bfac70_0_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https://cs231n.github.io/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5F5F8-CF2F-46BA-81DC-1E28D791687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8379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ec6555e890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1ec6555e890_0_2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towardsdatascience.com</a:t>
            </a:r>
            <a:r>
              <a:rPr lang="en-US" dirty="0"/>
              <a:t>/transposed-convolutional-neural-networks-how-to-increase-the-resolution-of-your-image-d1ec27700c6a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9" name="Google Shape;209;g1ec6555e890_0_20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towardsdatascience.com</a:t>
            </a:r>
            <a:r>
              <a:rPr lang="en-US" dirty="0"/>
              <a:t>/transposed-convolutional-neural-networks-how-to-increase-the-resolution-of-your-image-d1ec27700c6a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5F5F8-CF2F-46BA-81DC-1E28D791687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3191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2676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towardsdatascience.com</a:t>
            </a:r>
            <a:r>
              <a:rPr lang="en-US" dirty="0"/>
              <a:t>/gans-generative-adversarial-networks-an-advanced-solution-for-data-generation-2ac9756a8a99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85837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/abs/1406.2661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9198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ec6555e890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ec6555e890_0_2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www.projectpro.io</a:t>
            </a:r>
            <a:r>
              <a:rPr lang="en-US" dirty="0"/>
              <a:t>/article/generative-adversarial-networks-</a:t>
            </a:r>
            <a:r>
              <a:rPr lang="en-US" dirty="0" err="1"/>
              <a:t>gan</a:t>
            </a:r>
            <a:r>
              <a:rPr lang="en-US" dirty="0"/>
              <a:t>-based-projects-to-work-on/530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7" name="Google Shape;317;g1ec6555e890_0_2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/abs/1511.06434v2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5F5F8-CF2F-46BA-81DC-1E28D791687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6375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/abs/1511.06434v2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5F5F8-CF2F-46BA-81DC-1E28D791687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5108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/abs/1511.06434v2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5F5F8-CF2F-46BA-81DC-1E28D791687C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7568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42072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474686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/pdf/1611.02163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link.springer.com</a:t>
            </a:r>
            <a:r>
              <a:rPr lang="en-US" dirty="0"/>
              <a:t>/article/10.1007/s12065-021-00665-z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28329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1607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76410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dirty="0">
                <a:effectLst/>
                <a:hlinkClick r:id="rId3"/>
              </a:rPr>
              <a:t>https://arxiv.org/abs/1812.04948</a:t>
            </a:r>
            <a:r>
              <a:rPr lang="en-US" sz="1200" u="sng" dirty="0"/>
              <a:t>, </a:t>
            </a:r>
            <a:r>
              <a:rPr lang="en-US" sz="1200" u="sng" dirty="0">
                <a:effectLst/>
                <a:hlinkClick r:id="rId4"/>
              </a:rPr>
              <a:t>https://arxiv.org/abs/1912.04958</a:t>
            </a:r>
            <a:r>
              <a:rPr lang="en-US" sz="1200" u="sng" dirty="0"/>
              <a:t>, </a:t>
            </a:r>
            <a:r>
              <a:rPr lang="en-US" sz="1200" u="sng" dirty="0">
                <a:effectLst/>
                <a:hlinkClick r:id="rId5"/>
              </a:rPr>
              <a:t>https://arxiv.org/abs/2106.12423</a:t>
            </a:r>
            <a:endParaRPr lang="en-US" sz="1200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5F5F8-CF2F-46BA-81DC-1E28D791687C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177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4099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dirty="0">
                <a:effectLst/>
                <a:hlinkClick r:id="rId3"/>
              </a:rPr>
              <a:t>https://arxiv.org/abs/1611.07004</a:t>
            </a:r>
            <a:r>
              <a:rPr lang="en-US" sz="1200" u="sng" dirty="0"/>
              <a:t>, </a:t>
            </a:r>
            <a:r>
              <a:rPr lang="en-US" sz="1200" u="sng" dirty="0">
                <a:effectLst/>
                <a:hlinkClick r:id="rId4"/>
              </a:rPr>
              <a:t>https://arxiv.org/abs/1610.09585</a:t>
            </a:r>
            <a:endParaRPr lang="en-US" sz="1200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5F5F8-CF2F-46BA-81DC-1E28D791687C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8214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dirty="0">
                <a:effectLst/>
                <a:hlinkClick r:id="rId3"/>
              </a:rPr>
              <a:t>https://arxiv.org/abs/1703.10593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5F5F8-CF2F-46BA-81DC-1E28D791687C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171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paperswithcode.com</a:t>
            </a:r>
            <a:r>
              <a:rPr lang="en-US" dirty="0"/>
              <a:t>/paper/stylealign-analysis-and-applications-of-1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5F5F8-CF2F-46BA-81DC-1E28D791687C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241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</a:t>
            </a:r>
            <a:r>
              <a:rPr lang="en-US" dirty="0" err="1"/>
              <a:t>jalammar.github.io</a:t>
            </a:r>
            <a:r>
              <a:rPr lang="en-US" dirty="0"/>
              <a:t>/illustrated-transformer/</a:t>
            </a:r>
            <a:endParaRPr dirty="0"/>
          </a:p>
        </p:txBody>
      </p:sp>
      <p:sp>
        <p:nvSpPr>
          <p:cNvPr id="104" name="Google Shape;10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9717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towardsdatascience.com</a:t>
            </a:r>
            <a:r>
              <a:rPr lang="en-US" dirty="0"/>
              <a:t>/a-year-in-computer-vision-part-1-of-4-eaeb040b6f46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7961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10931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blog.segmind.com</a:t>
            </a:r>
            <a:r>
              <a:rPr lang="en-US" dirty="0"/>
              <a:t>/stable-diffusion-deployment/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399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ec6555e89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ec6555e890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tunnellvision.co.uk</a:t>
            </a:r>
            <a:r>
              <a:rPr lang="en-US" dirty="0"/>
              <a:t>/how-the-eye-works/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askabiologist.asu.edu</a:t>
            </a:r>
            <a:r>
              <a:rPr lang="en-US" dirty="0"/>
              <a:t>/rods-and-cones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22;g1ec6555e890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ec6555e890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ec6555e890_0_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/wiki/Prism_(optics)#/media/</a:t>
            </a:r>
            <a:r>
              <a:rPr lang="en-US" dirty="0" err="1"/>
              <a:t>File:Dispersive_prism.png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www.quora.com</a:t>
            </a:r>
            <a:r>
              <a:rPr lang="en-US" dirty="0"/>
              <a:t>/What-is-the-difference-between-the-primary-colors-of-light-and-the-primary-colors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https://www.g2.com/articles/</a:t>
            </a:r>
            <a:r>
              <a:rPr lang="en-US" dirty="0" err="1"/>
              <a:t>rgb</a:t>
            </a:r>
            <a:r>
              <a:rPr lang="en-US" dirty="0"/>
              <a:t>-vs-</a:t>
            </a:r>
            <a:r>
              <a:rPr lang="en-US" dirty="0" err="1"/>
              <a:t>cmyk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32;g1ec6555e890_0_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FFA8191-E24C-7B6F-FB58-49DEEABA7B36}"/>
              </a:ext>
            </a:extLst>
          </p:cNvPr>
          <p:cNvSpPr/>
          <p:nvPr userDrawn="1"/>
        </p:nvSpPr>
        <p:spPr>
          <a:xfrm>
            <a:off x="0" y="3126686"/>
            <a:ext cx="18288000" cy="7160315"/>
          </a:xfrm>
          <a:prstGeom prst="rect">
            <a:avLst/>
          </a:prstGeom>
          <a:solidFill>
            <a:srgbClr val="3C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5702" y="4219047"/>
            <a:ext cx="9027389" cy="3581400"/>
          </a:xfrm>
        </p:spPr>
        <p:txBody>
          <a:bodyPr anchor="b">
            <a:normAutofit/>
          </a:bodyPr>
          <a:lstStyle>
            <a:lvl1pPr algn="l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5702" y="7907867"/>
            <a:ext cx="9027389" cy="13843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2" name="Picture 21" descr="A picture containing shape&#10;&#10;Description automatically generated">
            <a:extLst>
              <a:ext uri="{FF2B5EF4-FFF2-40B4-BE49-F238E27FC236}">
                <a16:creationId xmlns:a16="http://schemas.microsoft.com/office/drawing/2014/main" id="{2D846C45-8C01-7905-824B-5D2DC8633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32" y="1058971"/>
            <a:ext cx="2878667" cy="99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585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FFA8191-E24C-7B6F-FB58-49DEEABA7B36}"/>
              </a:ext>
            </a:extLst>
          </p:cNvPr>
          <p:cNvSpPr/>
          <p:nvPr userDrawn="1"/>
        </p:nvSpPr>
        <p:spPr>
          <a:xfrm>
            <a:off x="0" y="3126686"/>
            <a:ext cx="18288000" cy="7160315"/>
          </a:xfrm>
          <a:prstGeom prst="rect">
            <a:avLst/>
          </a:prstGeom>
          <a:solidFill>
            <a:srgbClr val="3C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5702" y="4219047"/>
            <a:ext cx="9025128" cy="3581400"/>
          </a:xfrm>
        </p:spPr>
        <p:txBody>
          <a:bodyPr anchor="b">
            <a:normAutofit/>
          </a:bodyPr>
          <a:lstStyle>
            <a:lvl1pPr algn="l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2" name="Picture 21" descr="A picture containing shape&#10;&#10;Description automatically generated">
            <a:extLst>
              <a:ext uri="{FF2B5EF4-FFF2-40B4-BE49-F238E27FC236}">
                <a16:creationId xmlns:a16="http://schemas.microsoft.com/office/drawing/2014/main" id="{2D846C45-8C01-7905-824B-5D2DC8633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32" y="1058971"/>
            <a:ext cx="2878667" cy="99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783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85CD6645-E358-065F-49DF-A46CA41A8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697" y="20902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1EA9A5A-39E0-5829-436D-EEF970CD4E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55697" y="2726267"/>
            <a:ext cx="15773400" cy="6200518"/>
          </a:xfrm>
        </p:spPr>
        <p:txBody>
          <a:bodyPr>
            <a:normAutofit/>
          </a:bodyPr>
          <a:lstStyle>
            <a:lvl1pPr marL="342900" indent="-342900">
              <a:buFont typeface="Wingdings" panose="05000000000000000000" pitchFamily="2" charset="2"/>
              <a:buChar char="§"/>
              <a:defRPr sz="2400"/>
            </a:lvl1pPr>
            <a:lvl2pPr marL="1028700" indent="-342900">
              <a:buFont typeface="Wingdings" panose="05000000000000000000" pitchFamily="2" charset="2"/>
              <a:buChar char="§"/>
              <a:defRPr sz="2000"/>
            </a:lvl2pPr>
            <a:lvl3pPr marL="1714500" indent="-342900">
              <a:buFont typeface="Wingdings" panose="05000000000000000000" pitchFamily="2" charset="2"/>
              <a:buChar char="§"/>
              <a:defRPr sz="1800"/>
            </a:lvl3pPr>
            <a:lvl4pPr marL="2400300" indent="-342900">
              <a:buFont typeface="Wingdings" panose="05000000000000000000" pitchFamily="2" charset="2"/>
              <a:buChar char="§"/>
              <a:defRPr sz="1800"/>
            </a:lvl4pPr>
            <a:lvl5pPr marL="3086100" indent="-342900"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5C57E5FA-D7D8-C710-CDD2-D87B90040932}"/>
              </a:ext>
            </a:extLst>
          </p:cNvPr>
          <p:cNvSpPr txBox="1">
            <a:spLocks/>
          </p:cNvSpPr>
          <p:nvPr userDrawn="1"/>
        </p:nvSpPr>
        <p:spPr>
          <a:xfrm>
            <a:off x="1155697" y="9610813"/>
            <a:ext cx="2151835" cy="3951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15C3B6D4-0ADD-464C-BD2D-257BE3E2D8D3}" type="slidenum">
              <a:rPr lang="en-US" sz="1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510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FF1F5-619C-8D6A-D8B9-9E0A4EA7EF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55697" y="2197373"/>
            <a:ext cx="15773400" cy="8636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800">
                <a:solidFill>
                  <a:schemeClr val="accent3"/>
                </a:solidFill>
              </a:defRPr>
            </a:lvl1pPr>
            <a:lvl2pPr marL="685800" indent="0">
              <a:buFontTx/>
              <a:buNone/>
              <a:defRPr sz="3200"/>
            </a:lvl2pPr>
            <a:lvl3pPr marL="1371600" indent="0">
              <a:buFontTx/>
              <a:buNone/>
              <a:defRPr sz="3200"/>
            </a:lvl3pPr>
            <a:lvl4pPr marL="2057400" indent="0">
              <a:buFontTx/>
              <a:buNone/>
              <a:defRPr sz="3200"/>
            </a:lvl4pPr>
            <a:lvl5pPr marL="2743200" indent="0">
              <a:buFontTx/>
              <a:buNone/>
              <a:defRPr sz="3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2FC26906-D94E-3788-FB06-C71BA5BF6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697" y="20902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A1C85E-D9ED-0767-C6CA-FBF53441B2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55697" y="3352799"/>
            <a:ext cx="15773400" cy="5590918"/>
          </a:xfrm>
        </p:spPr>
        <p:txBody>
          <a:bodyPr>
            <a:normAutofit/>
          </a:bodyPr>
          <a:lstStyle>
            <a:lvl1pPr marL="342900" indent="-342900">
              <a:buFont typeface="Wingdings" panose="05000000000000000000" pitchFamily="2" charset="2"/>
              <a:buChar char="§"/>
              <a:defRPr sz="2400"/>
            </a:lvl1pPr>
            <a:lvl2pPr marL="1028700" indent="-342900">
              <a:buFont typeface="Wingdings" panose="05000000000000000000" pitchFamily="2" charset="2"/>
              <a:buChar char="§"/>
              <a:defRPr sz="2000"/>
            </a:lvl2pPr>
            <a:lvl3pPr marL="1714500" indent="-342900">
              <a:buFont typeface="Wingdings" panose="05000000000000000000" pitchFamily="2" charset="2"/>
              <a:buChar char="§"/>
              <a:defRPr sz="1800"/>
            </a:lvl3pPr>
            <a:lvl4pPr marL="2400300" indent="-342900">
              <a:buFont typeface="Wingdings" panose="05000000000000000000" pitchFamily="2" charset="2"/>
              <a:buChar char="§"/>
              <a:defRPr sz="1800"/>
            </a:lvl4pPr>
            <a:lvl5pPr marL="3086100" indent="-342900"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AEBEBCDC-8A59-2F62-E90A-4C50B6C37D5C}"/>
              </a:ext>
            </a:extLst>
          </p:cNvPr>
          <p:cNvSpPr txBox="1">
            <a:spLocks/>
          </p:cNvSpPr>
          <p:nvPr userDrawn="1"/>
        </p:nvSpPr>
        <p:spPr>
          <a:xfrm>
            <a:off x="1155697" y="9610813"/>
            <a:ext cx="2151835" cy="3951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15C3B6D4-0ADD-464C-BD2D-257BE3E2D8D3}" type="slidenum">
              <a:rPr lang="en-US" sz="1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262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FF1F5-619C-8D6A-D8B9-9E0A4EA7EF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55697" y="2197373"/>
            <a:ext cx="15773400" cy="8636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800">
                <a:solidFill>
                  <a:schemeClr val="accent3"/>
                </a:solidFill>
              </a:defRPr>
            </a:lvl1pPr>
            <a:lvl2pPr marL="685800" indent="0">
              <a:buFontTx/>
              <a:buNone/>
              <a:defRPr sz="3200"/>
            </a:lvl2pPr>
            <a:lvl3pPr marL="1371600" indent="0">
              <a:buFontTx/>
              <a:buNone/>
              <a:defRPr sz="3200"/>
            </a:lvl3pPr>
            <a:lvl4pPr marL="2057400" indent="0">
              <a:buFontTx/>
              <a:buNone/>
              <a:defRPr sz="3200"/>
            </a:lvl4pPr>
            <a:lvl5pPr marL="2743200" indent="0">
              <a:buFontTx/>
              <a:buNone/>
              <a:defRPr sz="3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2FC26906-D94E-3788-FB06-C71BA5BF6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697" y="20902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A1C85E-D9ED-0767-C6CA-FBF53441B2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55697" y="3352799"/>
            <a:ext cx="9292170" cy="5590918"/>
          </a:xfrm>
        </p:spPr>
        <p:txBody>
          <a:bodyPr>
            <a:normAutofit/>
          </a:bodyPr>
          <a:lstStyle>
            <a:lvl1pPr marL="342900" indent="-342900">
              <a:buFont typeface="Wingdings" panose="05000000000000000000" pitchFamily="2" charset="2"/>
              <a:buChar char="§"/>
              <a:defRPr sz="2400"/>
            </a:lvl1pPr>
            <a:lvl2pPr marL="1028700" indent="-342900">
              <a:buFont typeface="Wingdings" panose="05000000000000000000" pitchFamily="2" charset="2"/>
              <a:buChar char="§"/>
              <a:defRPr sz="2000"/>
            </a:lvl2pPr>
            <a:lvl3pPr marL="1714500" indent="-342900">
              <a:buFont typeface="Wingdings" panose="05000000000000000000" pitchFamily="2" charset="2"/>
              <a:buChar char="§"/>
              <a:defRPr sz="1800"/>
            </a:lvl3pPr>
            <a:lvl4pPr marL="2400300" indent="-342900">
              <a:buFont typeface="Wingdings" panose="05000000000000000000" pitchFamily="2" charset="2"/>
              <a:buChar char="§"/>
              <a:defRPr sz="1800"/>
            </a:lvl4pPr>
            <a:lvl5pPr marL="3086100" indent="-342900"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AEBEBCDC-8A59-2F62-E90A-4C50B6C37D5C}"/>
              </a:ext>
            </a:extLst>
          </p:cNvPr>
          <p:cNvSpPr txBox="1">
            <a:spLocks/>
          </p:cNvSpPr>
          <p:nvPr userDrawn="1"/>
        </p:nvSpPr>
        <p:spPr>
          <a:xfrm>
            <a:off x="1155697" y="9610813"/>
            <a:ext cx="2151835" cy="3951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15C3B6D4-0ADD-464C-BD2D-257BE3E2D8D3}" type="slidenum">
              <a:rPr lang="en-US" sz="1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61494F35-04CA-F2B5-C6F7-5C728C698CF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199993" y="3352799"/>
            <a:ext cx="5729103" cy="5590917"/>
          </a:xfrm>
          <a:solidFill>
            <a:schemeClr val="tx1">
              <a:alpha val="16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722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-BRANDED_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FF1F5-619C-8D6A-D8B9-9E0A4EA7EF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55697" y="2197373"/>
            <a:ext cx="15773400" cy="8636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800">
                <a:solidFill>
                  <a:schemeClr val="accent3"/>
                </a:solidFill>
              </a:defRPr>
            </a:lvl1pPr>
            <a:lvl2pPr marL="685800" indent="0">
              <a:buFontTx/>
              <a:buNone/>
              <a:defRPr sz="3200"/>
            </a:lvl2pPr>
            <a:lvl3pPr marL="1371600" indent="0">
              <a:buFontTx/>
              <a:buNone/>
              <a:defRPr sz="3200"/>
            </a:lvl3pPr>
            <a:lvl4pPr marL="2057400" indent="0">
              <a:buFontTx/>
              <a:buNone/>
              <a:defRPr sz="3200"/>
            </a:lvl4pPr>
            <a:lvl5pPr marL="2743200" indent="0">
              <a:buFontTx/>
              <a:buNone/>
              <a:defRPr sz="3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2FC26906-D94E-3788-FB06-C71BA5BF6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697" y="20902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A1C85E-D9ED-0767-C6CA-FBF53441B2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55697" y="3352799"/>
            <a:ext cx="15773400" cy="5590918"/>
          </a:xfrm>
        </p:spPr>
        <p:txBody>
          <a:bodyPr>
            <a:normAutofit/>
          </a:bodyPr>
          <a:lstStyle>
            <a:lvl1pPr marL="342900" indent="-342900">
              <a:buFont typeface="Wingdings" panose="05000000000000000000" pitchFamily="2" charset="2"/>
              <a:buChar char="§"/>
              <a:defRPr sz="2400"/>
            </a:lvl1pPr>
            <a:lvl2pPr marL="1028700" indent="-342900">
              <a:buFont typeface="Wingdings" panose="05000000000000000000" pitchFamily="2" charset="2"/>
              <a:buChar char="§"/>
              <a:defRPr sz="2000"/>
            </a:lvl2pPr>
            <a:lvl3pPr marL="1714500" indent="-342900">
              <a:buFont typeface="Wingdings" panose="05000000000000000000" pitchFamily="2" charset="2"/>
              <a:buChar char="§"/>
              <a:defRPr sz="1800"/>
            </a:lvl3pPr>
            <a:lvl4pPr marL="2400300" indent="-342900">
              <a:buFont typeface="Wingdings" panose="05000000000000000000" pitchFamily="2" charset="2"/>
              <a:buChar char="§"/>
              <a:defRPr sz="1800"/>
            </a:lvl4pPr>
            <a:lvl5pPr marL="3086100" indent="-342900"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AEBEBCDC-8A59-2F62-E90A-4C50B6C37D5C}"/>
              </a:ext>
            </a:extLst>
          </p:cNvPr>
          <p:cNvSpPr txBox="1">
            <a:spLocks/>
          </p:cNvSpPr>
          <p:nvPr userDrawn="1"/>
        </p:nvSpPr>
        <p:spPr>
          <a:xfrm>
            <a:off x="1155697" y="9610813"/>
            <a:ext cx="2151835" cy="3951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15C3B6D4-0ADD-464C-BD2D-257BE3E2D8D3}" type="slidenum">
              <a:rPr lang="en-US" sz="1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57BD5-2581-983E-3DFA-697C692A58AE}"/>
              </a:ext>
            </a:extLst>
          </p:cNvPr>
          <p:cNvSpPr/>
          <p:nvPr userDrawn="1"/>
        </p:nvSpPr>
        <p:spPr>
          <a:xfrm>
            <a:off x="13546667" y="9443753"/>
            <a:ext cx="4741333" cy="843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782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0F6E807-C49A-A04F-40C6-DF05095458B7}"/>
              </a:ext>
            </a:extLst>
          </p:cNvPr>
          <p:cNvSpPr/>
          <p:nvPr userDrawn="1"/>
        </p:nvSpPr>
        <p:spPr>
          <a:xfrm>
            <a:off x="0" y="1"/>
            <a:ext cx="18288000" cy="78231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2FC26906-D94E-3788-FB06-C71BA5BF6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291742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AEBEBCDC-8A59-2F62-E90A-4C50B6C37D5C}"/>
              </a:ext>
            </a:extLst>
          </p:cNvPr>
          <p:cNvSpPr txBox="1">
            <a:spLocks/>
          </p:cNvSpPr>
          <p:nvPr userDrawn="1"/>
        </p:nvSpPr>
        <p:spPr>
          <a:xfrm>
            <a:off x="1155697" y="9610813"/>
            <a:ext cx="2151835" cy="3951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15C3B6D4-0ADD-464C-BD2D-257BE3E2D8D3}" type="slidenum">
              <a:rPr lang="en-US" sz="1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728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FF1F5-619C-8D6A-D8B9-9E0A4EA7EF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55697" y="2197373"/>
            <a:ext cx="15773400" cy="8636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800">
                <a:solidFill>
                  <a:schemeClr val="accent3"/>
                </a:solidFill>
              </a:defRPr>
            </a:lvl1pPr>
            <a:lvl2pPr marL="685800" indent="0">
              <a:buFontTx/>
              <a:buNone/>
              <a:defRPr sz="3200"/>
            </a:lvl2pPr>
            <a:lvl3pPr marL="1371600" indent="0">
              <a:buFontTx/>
              <a:buNone/>
              <a:defRPr sz="3200"/>
            </a:lvl3pPr>
            <a:lvl4pPr marL="2057400" indent="0">
              <a:buFontTx/>
              <a:buNone/>
              <a:defRPr sz="3200"/>
            </a:lvl4pPr>
            <a:lvl5pPr marL="2743200" indent="0">
              <a:buFontTx/>
              <a:buNone/>
              <a:defRPr sz="3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2FC26906-D94E-3788-FB06-C71BA5BF6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697" y="20902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A1C85E-D9ED-0767-C6CA-FBF53441B2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55697" y="3352799"/>
            <a:ext cx="7378703" cy="5590918"/>
          </a:xfrm>
        </p:spPr>
        <p:txBody>
          <a:bodyPr>
            <a:normAutofit/>
          </a:bodyPr>
          <a:lstStyle>
            <a:lvl1pPr marL="342900" indent="-342900">
              <a:buFont typeface="Wingdings" panose="05000000000000000000" pitchFamily="2" charset="2"/>
              <a:buChar char="§"/>
              <a:defRPr sz="2400"/>
            </a:lvl1pPr>
            <a:lvl2pPr marL="1028700" indent="-342900">
              <a:buFont typeface="Wingdings" panose="05000000000000000000" pitchFamily="2" charset="2"/>
              <a:buChar char="§"/>
              <a:defRPr sz="2000"/>
            </a:lvl2pPr>
            <a:lvl3pPr marL="1714500" indent="-342900">
              <a:buFont typeface="Wingdings" panose="05000000000000000000" pitchFamily="2" charset="2"/>
              <a:buChar char="§"/>
              <a:defRPr sz="1800"/>
            </a:lvl3pPr>
            <a:lvl4pPr marL="2400300" indent="-342900">
              <a:buFont typeface="Wingdings" panose="05000000000000000000" pitchFamily="2" charset="2"/>
              <a:buChar char="§"/>
              <a:defRPr sz="1800"/>
            </a:lvl4pPr>
            <a:lvl5pPr marL="3086100" indent="-342900"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AEBEBCDC-8A59-2F62-E90A-4C50B6C37D5C}"/>
              </a:ext>
            </a:extLst>
          </p:cNvPr>
          <p:cNvSpPr txBox="1">
            <a:spLocks/>
          </p:cNvSpPr>
          <p:nvPr userDrawn="1"/>
        </p:nvSpPr>
        <p:spPr>
          <a:xfrm>
            <a:off x="1155697" y="9610813"/>
            <a:ext cx="2151835" cy="3951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15C3B6D4-0ADD-464C-BD2D-257BE3E2D8D3}" type="slidenum">
              <a:rPr lang="en-US" sz="1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083DBB-8F6E-467D-C641-425479F81F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32934" y="3352271"/>
            <a:ext cx="7396163" cy="5588000"/>
          </a:xfrm>
        </p:spPr>
        <p:txBody>
          <a:bodyPr>
            <a:normAutofit/>
          </a:bodyPr>
          <a:lstStyle>
            <a:lvl1pPr marL="342900" indent="-342900">
              <a:buFont typeface="Wingdings" panose="05000000000000000000" pitchFamily="2" charset="2"/>
              <a:buChar char="§"/>
              <a:defRPr sz="2400"/>
            </a:lvl1pPr>
            <a:lvl2pPr marL="1028700" indent="-342900">
              <a:buFont typeface="Wingdings" panose="05000000000000000000" pitchFamily="2" charset="2"/>
              <a:buChar char="§"/>
              <a:defRPr sz="2000"/>
            </a:lvl2pPr>
            <a:lvl3pPr marL="1714500" indent="-342900">
              <a:buFont typeface="Wingdings" panose="05000000000000000000" pitchFamily="2" charset="2"/>
              <a:buChar char="§"/>
              <a:defRPr sz="1800"/>
            </a:lvl3pPr>
            <a:lvl4pPr marL="2400300" indent="-342900">
              <a:buFont typeface="Wingdings" panose="05000000000000000000" pitchFamily="2" charset="2"/>
              <a:buChar char="§"/>
              <a:defRPr sz="1800"/>
            </a:lvl4pPr>
            <a:lvl5pPr marL="3086100" indent="-342900"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3431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/>
            </a:lvl1pPr>
            <a:lvl2pPr lvl="1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/>
            </a:lvl2pPr>
            <a:lvl3pPr lvl="2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/>
            </a:lvl3pPr>
            <a:lvl4pPr lvl="3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4pPr>
            <a:lvl5pPr lvl="4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5pPr>
            <a:lvl6pPr lvl="5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6pPr>
            <a:lvl7pPr lvl="6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7pPr>
            <a:lvl8pPr lvl="7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8pPr>
            <a:lvl9pPr lvl="8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dt" idx="10"/>
          </p:nvPr>
        </p:nvSpPr>
        <p:spPr>
          <a:xfrm>
            <a:off x="14719609" y="9643252"/>
            <a:ext cx="130694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ftr" idx="11"/>
          </p:nvPr>
        </p:nvSpPr>
        <p:spPr>
          <a:xfrm>
            <a:off x="6103160" y="9643252"/>
            <a:ext cx="834927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ldNum" idx="12"/>
          </p:nvPr>
        </p:nvSpPr>
        <p:spPr>
          <a:xfrm>
            <a:off x="16283568" y="9643252"/>
            <a:ext cx="747132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631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55697" y="20902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697" y="2726267"/>
            <a:ext cx="15773400" cy="6200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5697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EF21BC3-6855-482B-BE14-433C3AA25B7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55BF8F4-9CF3-58AD-1D19-2FC5E8004A43}"/>
              </a:ext>
            </a:extLst>
          </p:cNvPr>
          <p:cNvCxnSpPr>
            <a:cxnSpLocks/>
          </p:cNvCxnSpPr>
          <p:nvPr userDrawn="1"/>
        </p:nvCxnSpPr>
        <p:spPr>
          <a:xfrm>
            <a:off x="16802165" y="9641056"/>
            <a:ext cx="0" cy="342548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id="{05730FE6-9808-E59D-A5FF-D197158D564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6633" y="9602074"/>
            <a:ext cx="1213194" cy="417978"/>
          </a:xfrm>
          <a:prstGeom prst="rect">
            <a:avLst/>
          </a:prstGeom>
        </p:spPr>
      </p:pic>
      <p:pic>
        <p:nvPicPr>
          <p:cNvPr id="9" name="Picture 8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B61162B8-5C69-860C-DEF2-4AD0A11F35A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7223" y="9677029"/>
            <a:ext cx="925653" cy="27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9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6" r:id="rId2"/>
    <p:sldLayoutId id="2147483674" r:id="rId3"/>
    <p:sldLayoutId id="2147483684" r:id="rId4"/>
    <p:sldLayoutId id="2147483690" r:id="rId5"/>
    <p:sldLayoutId id="2147483689" r:id="rId6"/>
    <p:sldLayoutId id="2147483688" r:id="rId7"/>
    <p:sldLayoutId id="2147483685" r:id="rId8"/>
    <p:sldLayoutId id="2147483691" r:id="rId9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thispersondoesnotexist.com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creativecommons.org/licenses/by-nc/4.0/legalcode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43">
            <a:extLst>
              <a:ext uri="{FF2B5EF4-FFF2-40B4-BE49-F238E27FC236}">
                <a16:creationId xmlns:a16="http://schemas.microsoft.com/office/drawing/2014/main" id="{4EBA068B-2FF1-FB89-2F1F-2626FDA6AC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6.1- Image Generation and GANs</a:t>
            </a:r>
          </a:p>
        </p:txBody>
      </p:sp>
      <p:sp>
        <p:nvSpPr>
          <p:cNvPr id="45" name="Subtitle 44">
            <a:extLst>
              <a:ext uri="{FF2B5EF4-FFF2-40B4-BE49-F238E27FC236}">
                <a16:creationId xmlns:a16="http://schemas.microsoft.com/office/drawing/2014/main" id="{9162B3C6-DC4F-9333-7495-3ADDADB4E8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Generative AI Teaching Kit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25CC8BF-FCEA-BEFC-9B2F-BF5A0BBEAA02}"/>
              </a:ext>
            </a:extLst>
          </p:cNvPr>
          <p:cNvCxnSpPr>
            <a:cxnSpLocks/>
          </p:cNvCxnSpPr>
          <p:nvPr/>
        </p:nvCxnSpPr>
        <p:spPr>
          <a:xfrm>
            <a:off x="3956319" y="1151467"/>
            <a:ext cx="0" cy="81280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391C7D1D-1EF7-437E-C59A-9EDAF77DD3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9" b="6089"/>
          <a:stretch/>
        </p:blipFill>
        <p:spPr>
          <a:xfrm>
            <a:off x="11030906" y="4219048"/>
            <a:ext cx="5776578" cy="5073120"/>
          </a:xfrm>
          <a:prstGeom prst="rect">
            <a:avLst/>
          </a:prstGeom>
        </p:spPr>
      </p:pic>
      <p:pic>
        <p:nvPicPr>
          <p:cNvPr id="2" name="Picture 1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A5BC2650-98A6-C775-039B-2AF1582A57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884" y="1236824"/>
            <a:ext cx="2196392" cy="64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99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64565" tIns="82260" rIns="164565" bIns="82260" rtlCol="0" anchor="ctr" anchorCtr="0">
            <a:noAutofit/>
          </a:bodyPr>
          <a:lstStyle/>
          <a:p>
            <a:r>
              <a:rPr lang="en-US" dirty="0"/>
              <a:t>How does sight work?</a:t>
            </a:r>
            <a:endParaRPr dirty="0"/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 spcFirstLastPara="1" vert="horz" wrap="square" lIns="164565" tIns="82260" rIns="164565" bIns="82260" rtlCol="0" anchor="t" anchorCtr="0">
            <a:noAutofit/>
          </a:bodyPr>
          <a:lstStyle/>
          <a:p>
            <a:pPr marL="0" indent="0">
              <a:spcBef>
                <a:spcPts val="1800"/>
              </a:spcBef>
              <a:buSzPts val="1100"/>
              <a:buNone/>
            </a:pPr>
            <a:r>
              <a:rPr lang="en-US" sz="2800" b="1" dirty="0"/>
              <a:t>Rods</a:t>
            </a:r>
            <a:r>
              <a:rPr lang="en-US" sz="2800" dirty="0"/>
              <a:t>: Since they are more sensitive to light, rods are responsible for vision at low light levels (scotopic vision). They do not mediate color vision, and have a low spatial acuity.</a:t>
            </a:r>
            <a:endParaRPr sz="2800" dirty="0"/>
          </a:p>
          <a:p>
            <a:pPr marL="0" indent="0">
              <a:spcBef>
                <a:spcPts val="1800"/>
              </a:spcBef>
              <a:buNone/>
            </a:pPr>
            <a:r>
              <a:rPr lang="en-US" sz="2800" b="1" dirty="0"/>
              <a:t>Cones</a:t>
            </a:r>
            <a:r>
              <a:rPr lang="en-US" sz="2800" dirty="0"/>
              <a:t>: Cones are active at higher light levels (photopic vision), are capable of color vision, and are responsible for high spatial acuity.</a:t>
            </a:r>
            <a:endParaRPr sz="2800" dirty="0"/>
          </a:p>
          <a:p>
            <a:pPr marL="0" indent="0">
              <a:spcBef>
                <a:spcPts val="1800"/>
              </a:spcBef>
              <a:buNone/>
            </a:pPr>
            <a:endParaRPr sz="2800" dirty="0"/>
          </a:p>
          <a:p>
            <a:pPr marL="0" indent="0">
              <a:spcBef>
                <a:spcPts val="1800"/>
              </a:spcBef>
              <a:buNone/>
            </a:pPr>
            <a:endParaRPr sz="2800" dirty="0"/>
          </a:p>
        </p:txBody>
      </p:sp>
      <p:sp>
        <p:nvSpPr>
          <p:cNvPr id="126" name="Google Shape;126;p17"/>
          <p:cNvSpPr txBox="1">
            <a:spLocks noGrp="1"/>
          </p:cNvSpPr>
          <p:nvPr>
            <p:ph type="sldNum" idx="4294967295"/>
          </p:nvPr>
        </p:nvSpPr>
        <p:spPr>
          <a:xfrm>
            <a:off x="17362488" y="9639300"/>
            <a:ext cx="925512" cy="547688"/>
          </a:xfrm>
          <a:prstGeom prst="rect">
            <a:avLst/>
          </a:prstGeom>
        </p:spPr>
        <p:txBody>
          <a:bodyPr spcFirstLastPara="1" vert="horz" wrap="square" lIns="164565" tIns="82260" rIns="164565" bIns="82260" rtlCol="0" anchor="ctr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en-US" sz="2800"/>
              <a:pPr>
                <a:buClr>
                  <a:srgbClr val="000000"/>
                </a:buClr>
              </a:pPr>
              <a:t>10</a:t>
            </a:fld>
            <a:endParaRPr sz="2800"/>
          </a:p>
        </p:txBody>
      </p:sp>
      <p:pic>
        <p:nvPicPr>
          <p:cNvPr id="127" name="Google Shape;12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4879" y="5143500"/>
            <a:ext cx="7120982" cy="258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7" descr="How Do We See Light? | Ask A Biologis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90426" y="4990163"/>
            <a:ext cx="6802695" cy="35018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64565" tIns="82260" rIns="164565" bIns="82260" rtlCol="0" anchor="ctr" anchorCtr="0">
            <a:noAutofit/>
          </a:bodyPr>
          <a:lstStyle/>
          <a:p>
            <a:r>
              <a:rPr lang="en-US" dirty="0"/>
              <a:t>What is a digital image?</a:t>
            </a:r>
            <a:endParaRPr dirty="0"/>
          </a:p>
        </p:txBody>
      </p:sp>
      <p:sp>
        <p:nvSpPr>
          <p:cNvPr id="135" name="Google Shape;135;p18"/>
          <p:cNvSpPr txBox="1"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 spcFirstLastPara="1" vert="horz" wrap="square" lIns="164565" tIns="82260" rIns="164565" bIns="82260" rtlCol="0" anchor="t" anchorCtr="0">
            <a:no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en-US" sz="2800" dirty="0"/>
              <a:t>Newton’s prism experiment showed that white light is comprised of all colors. </a:t>
            </a:r>
            <a:endParaRPr sz="2800" dirty="0"/>
          </a:p>
          <a:p>
            <a:pPr marL="0" indent="0">
              <a:spcBef>
                <a:spcPts val="1800"/>
              </a:spcBef>
              <a:buNone/>
            </a:pPr>
            <a:r>
              <a:rPr lang="en-US" sz="2800" dirty="0"/>
              <a:t>We can represent any visible color as a combination of red, green, and blue. </a:t>
            </a:r>
            <a:endParaRPr sz="2800" dirty="0"/>
          </a:p>
        </p:txBody>
      </p:sp>
      <p:sp>
        <p:nvSpPr>
          <p:cNvPr id="136" name="Google Shape;136;p18"/>
          <p:cNvSpPr txBox="1">
            <a:spLocks noGrp="1"/>
          </p:cNvSpPr>
          <p:nvPr>
            <p:ph type="sldNum" idx="4294967295"/>
          </p:nvPr>
        </p:nvSpPr>
        <p:spPr>
          <a:xfrm>
            <a:off x="17362488" y="9639300"/>
            <a:ext cx="925512" cy="547688"/>
          </a:xfrm>
          <a:prstGeom prst="rect">
            <a:avLst/>
          </a:prstGeom>
        </p:spPr>
        <p:txBody>
          <a:bodyPr spcFirstLastPara="1" vert="horz" wrap="square" lIns="164565" tIns="82260" rIns="164565" bIns="82260" rtlCol="0" anchor="ctr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en-US" sz="2800"/>
              <a:pPr>
                <a:buClr>
                  <a:srgbClr val="000000"/>
                </a:buClr>
              </a:pPr>
              <a:t>11</a:t>
            </a:fld>
            <a:endParaRPr sz="2800"/>
          </a:p>
        </p:txBody>
      </p:sp>
      <p:pic>
        <p:nvPicPr>
          <p:cNvPr id="138" name="Google Shape;13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91117" y="5629410"/>
            <a:ext cx="5783788" cy="3223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908510" y="4915981"/>
            <a:ext cx="3032640" cy="4653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38" name="Picture 2" descr="undefined">
            <a:extLst>
              <a:ext uri="{FF2B5EF4-FFF2-40B4-BE49-F238E27FC236}">
                <a16:creationId xmlns:a16="http://schemas.microsoft.com/office/drawing/2014/main" id="{663F1269-65AF-6BEC-C598-367683C0A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3" y="5353878"/>
            <a:ext cx="5091471" cy="310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64565" tIns="82260" rIns="164565" bIns="82260" rtlCol="0" anchor="ctr" anchorCtr="0">
            <a:noAutofit/>
          </a:bodyPr>
          <a:lstStyle/>
          <a:p>
            <a:r>
              <a:rPr lang="en-US" dirty="0"/>
              <a:t>Using numbers to see</a:t>
            </a:r>
            <a:endParaRPr dirty="0"/>
          </a:p>
        </p:txBody>
      </p:sp>
      <p:sp>
        <p:nvSpPr>
          <p:cNvPr id="146" name="Google Shape;146;p19"/>
          <p:cNvSpPr txBox="1"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 spcFirstLastPara="1" vert="horz" wrap="square" lIns="164565" tIns="82260" rIns="164565" bIns="82260" rtlCol="0" anchor="t" anchorCtr="0">
            <a:no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en-US" sz="2800" dirty="0"/>
              <a:t>Using the RGB ‘color space’ we can store images as a matrix.</a:t>
            </a:r>
            <a:endParaRPr sz="2800" dirty="0"/>
          </a:p>
        </p:txBody>
      </p:sp>
      <p:sp>
        <p:nvSpPr>
          <p:cNvPr id="147" name="Google Shape;147;p19"/>
          <p:cNvSpPr txBox="1">
            <a:spLocks noGrp="1"/>
          </p:cNvSpPr>
          <p:nvPr>
            <p:ph type="sldNum" idx="4294967295"/>
          </p:nvPr>
        </p:nvSpPr>
        <p:spPr>
          <a:xfrm>
            <a:off x="17362488" y="9639300"/>
            <a:ext cx="925512" cy="547688"/>
          </a:xfrm>
          <a:prstGeom prst="rect">
            <a:avLst/>
          </a:prstGeom>
        </p:spPr>
        <p:txBody>
          <a:bodyPr spcFirstLastPara="1" vert="horz" wrap="square" lIns="164565" tIns="82260" rIns="164565" bIns="82260" rtlCol="0" anchor="ctr" anchorCtr="0">
            <a:noAutofit/>
          </a:bodyPr>
          <a:lstStyle/>
          <a:p>
            <a:fld id="{00000000-1234-1234-1234-123412341234}" type="slidenum">
              <a:rPr lang="en-US"/>
              <a:pPr/>
              <a:t>12</a:t>
            </a:fld>
            <a:endParaRPr/>
          </a:p>
        </p:txBody>
      </p:sp>
      <p:pic>
        <p:nvPicPr>
          <p:cNvPr id="148" name="Google Shape;14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104" y="3899812"/>
            <a:ext cx="6573079" cy="3853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06748" y="4328214"/>
            <a:ext cx="10045148" cy="41275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64565" tIns="82260" rIns="164565" bIns="82260" rtlCol="0" anchor="ctr" anchorCtr="0">
            <a:noAutofit/>
          </a:bodyPr>
          <a:lstStyle/>
          <a:p>
            <a:r>
              <a:rPr lang="en-US" dirty="0"/>
              <a:t>Images but not images</a:t>
            </a:r>
            <a:endParaRPr dirty="0"/>
          </a:p>
        </p:txBody>
      </p:sp>
      <p:sp>
        <p:nvSpPr>
          <p:cNvPr id="180" name="Google Shape;180;p23"/>
          <p:cNvSpPr txBox="1">
            <a:spLocks noGrp="1"/>
          </p:cNvSpPr>
          <p:nvPr>
            <p:ph type="body" sz="quarter" idx="10"/>
          </p:nvPr>
        </p:nvSpPr>
        <p:spPr>
          <a:xfrm>
            <a:off x="1155697" y="2726267"/>
            <a:ext cx="7553513" cy="6200518"/>
          </a:xfrm>
          <a:prstGeom prst="rect">
            <a:avLst/>
          </a:prstGeom>
        </p:spPr>
        <p:txBody>
          <a:bodyPr spcFirstLastPara="1" vert="horz" wrap="square" lIns="164565" tIns="82260" rIns="164565" bIns="82260" rtlCol="0" anchor="t" anchorCtr="0">
            <a:no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en-US" sz="2800" dirty="0"/>
              <a:t>MNIST </a:t>
            </a:r>
            <a:endParaRPr sz="2800" dirty="0"/>
          </a:p>
          <a:p>
            <a:pPr marL="0" indent="0">
              <a:spcBef>
                <a:spcPts val="1800"/>
              </a:spcBef>
              <a:buNone/>
            </a:pPr>
            <a:r>
              <a:rPr lang="en-US" sz="2800" dirty="0"/>
              <a:t>The MNIST database (</a:t>
            </a:r>
            <a:r>
              <a:rPr lang="en-US" sz="2800" b="1" dirty="0"/>
              <a:t>M</a:t>
            </a:r>
            <a:r>
              <a:rPr lang="en-US" sz="2800" dirty="0"/>
              <a:t>odified </a:t>
            </a:r>
            <a:r>
              <a:rPr lang="en-US" sz="2800" b="1" dirty="0"/>
              <a:t>N</a:t>
            </a:r>
            <a:r>
              <a:rPr lang="en-US" sz="2800" dirty="0"/>
              <a:t>ational </a:t>
            </a:r>
            <a:r>
              <a:rPr lang="en-US" sz="2800" b="1" dirty="0"/>
              <a:t>I</a:t>
            </a:r>
            <a:r>
              <a:rPr lang="en-US" sz="2800" dirty="0"/>
              <a:t>nstitute of </a:t>
            </a:r>
            <a:r>
              <a:rPr lang="en-US" sz="2800" b="1" dirty="0"/>
              <a:t>S</a:t>
            </a:r>
            <a:r>
              <a:rPr lang="en-US" sz="2800" dirty="0"/>
              <a:t>tandards and </a:t>
            </a:r>
            <a:r>
              <a:rPr lang="en-US" sz="2800" b="1" dirty="0"/>
              <a:t>T</a:t>
            </a:r>
            <a:r>
              <a:rPr lang="en-US" sz="2800" dirty="0"/>
              <a:t>echnology database) is a large database of handwritten digits that is commonly used for training various image processing systems since 1994. </a:t>
            </a:r>
            <a:endParaRPr sz="2800" dirty="0"/>
          </a:p>
        </p:txBody>
      </p:sp>
      <p:sp>
        <p:nvSpPr>
          <p:cNvPr id="181" name="Google Shape;181;p23"/>
          <p:cNvSpPr txBox="1">
            <a:spLocks noGrp="1"/>
          </p:cNvSpPr>
          <p:nvPr>
            <p:ph type="sldNum" idx="4294967295"/>
          </p:nvPr>
        </p:nvSpPr>
        <p:spPr>
          <a:xfrm>
            <a:off x="17362488" y="9639300"/>
            <a:ext cx="925512" cy="547688"/>
          </a:xfrm>
          <a:prstGeom prst="rect">
            <a:avLst/>
          </a:prstGeom>
        </p:spPr>
        <p:txBody>
          <a:bodyPr spcFirstLastPara="1" vert="horz" wrap="square" lIns="164565" tIns="82260" rIns="164565" bIns="82260" rtlCol="0" anchor="ctr" anchorCtr="0">
            <a:noAutofit/>
          </a:bodyPr>
          <a:lstStyle/>
          <a:p>
            <a:fld id="{00000000-1234-1234-1234-123412341234}" type="slidenum">
              <a:rPr lang="en-US" sz="2800"/>
              <a:pPr/>
              <a:t>13</a:t>
            </a:fld>
            <a:endParaRPr sz="2800"/>
          </a:p>
        </p:txBody>
      </p:sp>
      <p:pic>
        <p:nvPicPr>
          <p:cNvPr id="182" name="Google Shape;18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09210" y="2384003"/>
            <a:ext cx="8488170" cy="455076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3"/>
          <p:cNvSpPr txBox="1"/>
          <p:nvPr/>
        </p:nvSpPr>
        <p:spPr>
          <a:xfrm>
            <a:off x="2045970" y="6934770"/>
            <a:ext cx="14505480" cy="2221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4565" tIns="164565" rIns="164565" bIns="164565" anchor="t" anchorCtr="0">
            <a:spAutoFit/>
          </a:bodyPr>
          <a:lstStyle/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en-US" sz="2800" dirty="0">
                <a:solidFill>
                  <a:schemeClr val="dk1"/>
                </a:solidFill>
              </a:rPr>
              <a:t>Prior to the convolution layer, images like MNIST were flattened to a list of pixel values.</a:t>
            </a:r>
            <a:endParaRPr sz="2800" dirty="0">
              <a:solidFill>
                <a:schemeClr val="dk1"/>
              </a:solidFill>
            </a:endParaRPr>
          </a:p>
          <a:p>
            <a:pPr>
              <a:lnSpc>
                <a:spcPct val="90000"/>
              </a:lnSpc>
              <a:spcBef>
                <a:spcPts val="1800"/>
              </a:spcBef>
            </a:pPr>
            <a:endParaRPr sz="2800" dirty="0">
              <a:solidFill>
                <a:schemeClr val="dk1"/>
              </a:solidFill>
            </a:endParaRPr>
          </a:p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en-US" sz="2800" dirty="0">
                <a:solidFill>
                  <a:schemeClr val="dk1"/>
                </a:solidFill>
              </a:rPr>
              <a:t>This method did not work for the ImageNet competition…. why?</a:t>
            </a:r>
            <a:endParaRPr sz="28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64565" tIns="82260" rIns="164565" bIns="82260" rtlCol="0" anchor="ctr" anchorCtr="0">
            <a:noAutofit/>
          </a:bodyPr>
          <a:lstStyle/>
          <a:p>
            <a:r>
              <a:rPr lang="en-US" dirty="0"/>
              <a:t>Spatial Information</a:t>
            </a:r>
            <a:endParaRPr dirty="0"/>
          </a:p>
        </p:txBody>
      </p:sp>
      <p:sp>
        <p:nvSpPr>
          <p:cNvPr id="190" name="Google Shape;190;p24"/>
          <p:cNvSpPr txBox="1">
            <a:spLocks noGrp="1"/>
          </p:cNvSpPr>
          <p:nvPr>
            <p:ph type="body" sz="quarter" idx="10"/>
          </p:nvPr>
        </p:nvSpPr>
        <p:spPr>
          <a:xfrm>
            <a:off x="1155697" y="2726267"/>
            <a:ext cx="10492014" cy="6200518"/>
          </a:xfrm>
          <a:prstGeom prst="rect">
            <a:avLst/>
          </a:prstGeom>
        </p:spPr>
        <p:txBody>
          <a:bodyPr spcFirstLastPara="1" vert="horz" wrap="square" lIns="164565" tIns="82260" rIns="164565" bIns="82260" rtlCol="0" anchor="t" anchorCtr="0">
            <a:noAutofit/>
          </a:bodyPr>
          <a:lstStyle/>
          <a:p>
            <a:pPr marL="0" indent="0">
              <a:spcBef>
                <a:spcPts val="1800"/>
              </a:spcBef>
              <a:buSzPts val="1100"/>
              <a:buNone/>
            </a:pPr>
            <a:r>
              <a:rPr lang="en-US" sz="2800" dirty="0"/>
              <a:t>Simple neural networks see inputs independently.</a:t>
            </a:r>
            <a:endParaRPr sz="2800" dirty="0"/>
          </a:p>
          <a:p>
            <a:pPr marL="0" indent="0">
              <a:spcBef>
                <a:spcPts val="1800"/>
              </a:spcBef>
              <a:buNone/>
            </a:pPr>
            <a:r>
              <a:rPr lang="en-US" sz="2800" dirty="0"/>
              <a:t>Images, however, have a lot of local spatial dependency/local connectivity.</a:t>
            </a:r>
            <a:endParaRPr sz="2800" dirty="0"/>
          </a:p>
          <a:p>
            <a:pPr marL="0" indent="0">
              <a:spcBef>
                <a:spcPts val="1800"/>
              </a:spcBef>
              <a:buNone/>
            </a:pPr>
            <a:endParaRPr sz="2800" dirty="0"/>
          </a:p>
          <a:p>
            <a:pPr marL="0" indent="0">
              <a:spcBef>
                <a:spcPts val="1800"/>
              </a:spcBef>
              <a:buNone/>
            </a:pPr>
            <a:r>
              <a:rPr lang="en-US" sz="2800" dirty="0"/>
              <a:t>Think about facial recognition: </a:t>
            </a:r>
            <a:endParaRPr sz="2800" dirty="0"/>
          </a:p>
          <a:p>
            <a:pPr marL="822960" indent="-594360">
              <a:spcBef>
                <a:spcPts val="1800"/>
              </a:spcBef>
              <a:buSzPts val="1600"/>
            </a:pPr>
            <a:r>
              <a:rPr lang="en-US" sz="2800" dirty="0"/>
              <a:t>Distance between the eyes</a:t>
            </a:r>
            <a:endParaRPr sz="2800" dirty="0"/>
          </a:p>
          <a:p>
            <a:pPr marL="822960" indent="-594360">
              <a:spcBef>
                <a:spcPts val="0"/>
              </a:spcBef>
              <a:buSzPts val="1600"/>
            </a:pPr>
            <a:r>
              <a:rPr lang="en-US" sz="2800" dirty="0"/>
              <a:t>Distance from the forehead to the chin</a:t>
            </a:r>
            <a:endParaRPr sz="2800" dirty="0"/>
          </a:p>
          <a:p>
            <a:pPr marL="822960" indent="-594360">
              <a:spcBef>
                <a:spcPts val="0"/>
              </a:spcBef>
              <a:buSzPts val="1600"/>
            </a:pPr>
            <a:r>
              <a:rPr lang="en-US" sz="2800" dirty="0"/>
              <a:t>Distance between the nose and mouth</a:t>
            </a:r>
            <a:endParaRPr sz="2800" dirty="0"/>
          </a:p>
          <a:p>
            <a:pPr marL="822960" indent="-594360">
              <a:spcBef>
                <a:spcPts val="0"/>
              </a:spcBef>
              <a:buSzPts val="1600"/>
            </a:pPr>
            <a:r>
              <a:rPr lang="en-US" sz="2800" dirty="0"/>
              <a:t>Depth of the eye sockets</a:t>
            </a:r>
            <a:endParaRPr sz="2800" dirty="0"/>
          </a:p>
          <a:p>
            <a:pPr marL="822960" indent="-594360">
              <a:spcBef>
                <a:spcPts val="0"/>
              </a:spcBef>
              <a:buSzPts val="1600"/>
            </a:pPr>
            <a:r>
              <a:rPr lang="en-US" sz="2800" dirty="0"/>
              <a:t>Shape of the cheekbones</a:t>
            </a:r>
            <a:endParaRPr sz="2800" dirty="0"/>
          </a:p>
          <a:p>
            <a:pPr marL="822960" indent="-594360">
              <a:spcBef>
                <a:spcPts val="0"/>
              </a:spcBef>
              <a:buSzPts val="1600"/>
            </a:pPr>
            <a:r>
              <a:rPr lang="en-US" sz="2800" dirty="0"/>
              <a:t>Contour of the lips, ears, and chin</a:t>
            </a:r>
            <a:endParaRPr sz="2800" dirty="0"/>
          </a:p>
          <a:p>
            <a:pPr marL="0" indent="0">
              <a:spcBef>
                <a:spcPts val="1800"/>
              </a:spcBef>
              <a:buNone/>
            </a:pPr>
            <a:endParaRPr sz="2800" dirty="0"/>
          </a:p>
          <a:p>
            <a:pPr marL="0" indent="0">
              <a:spcBef>
                <a:spcPts val="1800"/>
              </a:spcBef>
              <a:buNone/>
            </a:pPr>
            <a:r>
              <a:rPr lang="en-US" sz="2800" dirty="0"/>
              <a:t>We need something that can process </a:t>
            </a:r>
            <a:r>
              <a:rPr lang="en-US" sz="2800" b="1" i="1" dirty="0"/>
              <a:t>spatial information</a:t>
            </a:r>
            <a:endParaRPr sz="2800" b="1" dirty="0"/>
          </a:p>
        </p:txBody>
      </p:sp>
      <p:sp>
        <p:nvSpPr>
          <p:cNvPr id="191" name="Google Shape;191;p24"/>
          <p:cNvSpPr txBox="1">
            <a:spLocks noGrp="1"/>
          </p:cNvSpPr>
          <p:nvPr>
            <p:ph type="sldNum" idx="4294967295"/>
          </p:nvPr>
        </p:nvSpPr>
        <p:spPr>
          <a:xfrm>
            <a:off x="17362488" y="9639300"/>
            <a:ext cx="925512" cy="547688"/>
          </a:xfrm>
          <a:prstGeom prst="rect">
            <a:avLst/>
          </a:prstGeom>
        </p:spPr>
        <p:txBody>
          <a:bodyPr spcFirstLastPara="1" vert="horz" wrap="square" lIns="164565" tIns="82260" rIns="164565" bIns="82260" rtlCol="0" anchor="ctr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en-US"/>
              <a:pPr>
                <a:buClr>
                  <a:srgbClr val="000000"/>
                </a:buClr>
              </a:pPr>
              <a:t>14</a:t>
            </a:fld>
            <a:endParaRPr/>
          </a:p>
        </p:txBody>
      </p:sp>
      <p:pic>
        <p:nvPicPr>
          <p:cNvPr id="192" name="Google Shape;19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70931" y="3097351"/>
            <a:ext cx="5550885" cy="555088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3" name="Google Shape;193;p24"/>
          <p:cNvCxnSpPr/>
          <p:nvPr/>
        </p:nvCxnSpPr>
        <p:spPr>
          <a:xfrm>
            <a:off x="13807440" y="5726430"/>
            <a:ext cx="1257120" cy="22680"/>
          </a:xfrm>
          <a:prstGeom prst="straightConnector1">
            <a:avLst/>
          </a:prstGeom>
          <a:noFill/>
          <a:ln w="9525" cap="flat" cmpd="sng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94" name="Google Shape;194;p24"/>
          <p:cNvCxnSpPr/>
          <p:nvPr/>
        </p:nvCxnSpPr>
        <p:spPr>
          <a:xfrm>
            <a:off x="14401800" y="4023360"/>
            <a:ext cx="23220" cy="4138020"/>
          </a:xfrm>
          <a:prstGeom prst="straightConnector1">
            <a:avLst/>
          </a:prstGeom>
          <a:noFill/>
          <a:ln w="9525" cap="flat" cmpd="sng">
            <a:solidFill>
              <a:srgbClr val="00FF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95" name="Google Shape;195;p24"/>
          <p:cNvCxnSpPr/>
          <p:nvPr/>
        </p:nvCxnSpPr>
        <p:spPr>
          <a:xfrm>
            <a:off x="13395960" y="6469380"/>
            <a:ext cx="2091960" cy="3456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96" name="Google Shape;196;p24"/>
          <p:cNvSpPr/>
          <p:nvPr/>
        </p:nvSpPr>
        <p:spPr>
          <a:xfrm>
            <a:off x="12824460" y="3851910"/>
            <a:ext cx="3269160" cy="4309740"/>
          </a:xfrm>
          <a:prstGeom prst="ellipse">
            <a:avLst/>
          </a:prstGeom>
          <a:noFill/>
          <a:ln w="9525" cap="flat" cmpd="sng">
            <a:solidFill>
              <a:srgbClr val="00FFFF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164565" tIns="164565" rIns="164565" bIns="164565" anchor="ctr" anchorCtr="0">
            <a:noAutofit/>
          </a:bodyPr>
          <a:lstStyle/>
          <a:p>
            <a:pPr algn="ctr"/>
            <a:endParaRPr sz="324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C7AB65-669F-6511-926B-34F2FE3E4734}"/>
              </a:ext>
            </a:extLst>
          </p:cNvPr>
          <p:cNvSpPr txBox="1"/>
          <p:nvPr/>
        </p:nvSpPr>
        <p:spPr>
          <a:xfrm>
            <a:off x="11919858" y="8805434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https://thispersondoesnotexist.com/</a:t>
            </a:r>
            <a:r>
              <a:rPr lang="en-US" dirty="0"/>
              <a:t>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64565" tIns="82260" rIns="164565" bIns="82260" rtlCol="0" anchor="ctr" anchorCtr="0">
            <a:noAutofit/>
          </a:bodyPr>
          <a:lstStyle/>
          <a:p>
            <a:r>
              <a:rPr lang="en-US"/>
              <a:t>The CNN revolution - AlexNet</a:t>
            </a:r>
            <a:endParaRPr/>
          </a:p>
        </p:txBody>
      </p:sp>
      <p:sp>
        <p:nvSpPr>
          <p:cNvPr id="203" name="Google Shape;203;p25"/>
          <p:cNvSpPr txBox="1"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 spcFirstLastPara="1" vert="horz" wrap="square" lIns="164565" tIns="82260" rIns="164565" bIns="82260" rtlCol="0" anchor="t" anchorCtr="0">
            <a:no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en-US" sz="2800" dirty="0"/>
              <a:t>The neural network </a:t>
            </a:r>
            <a:r>
              <a:rPr lang="en-US" sz="2800" dirty="0" err="1"/>
              <a:t>AlexNet</a:t>
            </a:r>
            <a:r>
              <a:rPr lang="en-US" sz="2800" dirty="0"/>
              <a:t> won the 2012 ImageNet competition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800" dirty="0"/>
              <a:t>This was the first mainstream utilization of a Convolutional Neural Network and would shape the next decade of AI research and development.</a:t>
            </a:r>
          </a:p>
          <a:p>
            <a:pPr marL="0" indent="0">
              <a:spcBef>
                <a:spcPts val="1800"/>
              </a:spcBef>
              <a:buNone/>
            </a:pPr>
            <a:endParaRPr lang="en-US" sz="2800" dirty="0"/>
          </a:p>
          <a:p>
            <a:pPr marL="0" indent="0">
              <a:spcBef>
                <a:spcPts val="1800"/>
              </a:spcBef>
              <a:buNone/>
            </a:pPr>
            <a:endParaRPr lang="en-US" sz="2800" dirty="0"/>
          </a:p>
          <a:p>
            <a:pPr marL="0" indent="0">
              <a:spcBef>
                <a:spcPts val="1800"/>
              </a:spcBef>
              <a:buNone/>
            </a:pPr>
            <a:endParaRPr lang="en-US" sz="2800" dirty="0"/>
          </a:p>
          <a:p>
            <a:pPr marL="0" indent="0">
              <a:spcBef>
                <a:spcPts val="1800"/>
              </a:spcBef>
              <a:buNone/>
            </a:pPr>
            <a:endParaRPr lang="en-US" sz="2800" dirty="0"/>
          </a:p>
          <a:p>
            <a:pPr marL="0" indent="0">
              <a:spcBef>
                <a:spcPts val="1800"/>
              </a:spcBef>
              <a:buNone/>
            </a:pPr>
            <a:endParaRPr lang="en-US" sz="2800" dirty="0"/>
          </a:p>
          <a:p>
            <a:pPr marL="0" indent="0">
              <a:spcBef>
                <a:spcPts val="1800"/>
              </a:spcBef>
              <a:buNone/>
            </a:pPr>
            <a:endParaRPr lang="en-US" sz="2800" dirty="0"/>
          </a:p>
          <a:p>
            <a:pPr marL="0" indent="0">
              <a:spcBef>
                <a:spcPts val="1800"/>
              </a:spcBef>
              <a:buNone/>
            </a:pPr>
            <a:endParaRPr lang="en-US" sz="2800" dirty="0"/>
          </a:p>
          <a:p>
            <a:pPr marL="0" indent="0">
              <a:spcBef>
                <a:spcPts val="1800"/>
              </a:spcBef>
              <a:buNone/>
            </a:pPr>
            <a:r>
              <a:rPr lang="en-US" sz="2800" dirty="0" err="1"/>
              <a:t>AlexNet</a:t>
            </a:r>
            <a:r>
              <a:rPr lang="en-US" sz="2800" dirty="0"/>
              <a:t> won with a top-5 error rate of 15.3%, compared to the second-place top-5 error rate of 26.2%.</a:t>
            </a:r>
          </a:p>
        </p:txBody>
      </p:sp>
      <p:sp>
        <p:nvSpPr>
          <p:cNvPr id="204" name="Google Shape;204;p25"/>
          <p:cNvSpPr txBox="1">
            <a:spLocks noGrp="1"/>
          </p:cNvSpPr>
          <p:nvPr>
            <p:ph type="sldNum" idx="4294967295"/>
          </p:nvPr>
        </p:nvSpPr>
        <p:spPr>
          <a:xfrm>
            <a:off x="17362488" y="9639300"/>
            <a:ext cx="925512" cy="547688"/>
          </a:xfrm>
          <a:prstGeom prst="rect">
            <a:avLst/>
          </a:prstGeom>
        </p:spPr>
        <p:txBody>
          <a:bodyPr spcFirstLastPara="1" vert="horz" wrap="square" lIns="164565" tIns="82260" rIns="164565" bIns="82260" rtlCol="0" anchor="ctr" anchorCtr="0">
            <a:noAutofit/>
          </a:bodyPr>
          <a:lstStyle/>
          <a:p>
            <a:fld id="{00000000-1234-1234-1234-123412341234}" type="slidenum">
              <a:rPr lang="en-US"/>
              <a:pPr/>
              <a:t>15</a:t>
            </a:fld>
            <a:endParaRPr/>
          </a:p>
        </p:txBody>
      </p:sp>
      <p:pic>
        <p:nvPicPr>
          <p:cNvPr id="205" name="Google Shape;20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9846" y="4404516"/>
            <a:ext cx="11123685" cy="3905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9290C5-75F9-2A88-AB41-66D86F5A3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Secret to success: The Convolution Operation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8C362F-2486-8573-C0AD-0B281CDA8A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55697" y="2014330"/>
            <a:ext cx="15773400" cy="6912455"/>
          </a:xfrm>
        </p:spPr>
        <p:txBody>
          <a:bodyPr>
            <a:normAutofit/>
          </a:bodyPr>
          <a:lstStyle/>
          <a:p>
            <a:pPr marL="0" indent="0" fontAlgn="base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The 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</a:rPr>
              <a:t>convolution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operation is the key to computer </a:t>
            </a:r>
            <a:r>
              <a:rPr lang="en-US" sz="2800" dirty="0">
                <a:solidFill>
                  <a:srgbClr val="000000"/>
                </a:solidFill>
              </a:rPr>
              <a:t>vision, and allows for image </a:t>
            </a:r>
            <a:r>
              <a:rPr lang="en-US" sz="2800" u="sng" dirty="0">
                <a:solidFill>
                  <a:srgbClr val="000000"/>
                </a:solidFill>
              </a:rPr>
              <a:t>generation</a:t>
            </a:r>
            <a:r>
              <a:rPr lang="en-US" sz="2800" dirty="0">
                <a:solidFill>
                  <a:srgbClr val="000000"/>
                </a:solidFill>
              </a:rPr>
              <a:t> too 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sz="2800" dirty="0"/>
          </a:p>
        </p:txBody>
      </p:sp>
      <p:sp>
        <p:nvSpPr>
          <p:cNvPr id="7" name="Google Shape;212;p26">
            <a:extLst>
              <a:ext uri="{FF2B5EF4-FFF2-40B4-BE49-F238E27FC236}">
                <a16:creationId xmlns:a16="http://schemas.microsoft.com/office/drawing/2014/main" id="{AAA8B270-B8D0-A4F7-21DB-E2CC2F763B0E}"/>
              </a:ext>
            </a:extLst>
          </p:cNvPr>
          <p:cNvSpPr txBox="1">
            <a:spLocks/>
          </p:cNvSpPr>
          <p:nvPr/>
        </p:nvSpPr>
        <p:spPr>
          <a:xfrm>
            <a:off x="9947063" y="3313043"/>
            <a:ext cx="7185240" cy="6376437"/>
          </a:xfrm>
          <a:prstGeom prst="rect">
            <a:avLst/>
          </a:prstGeom>
        </p:spPr>
        <p:txBody>
          <a:bodyPr spcFirstLastPara="1" vert="horz" wrap="square" lIns="164565" tIns="82260" rIns="164565" bIns="82260" rtlCol="0" anchor="t" anchorCtr="0">
            <a:no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Font typeface="Wingdings" panose="05000000000000000000" pitchFamily="2" charset="2"/>
              <a:buNone/>
            </a:pPr>
            <a:r>
              <a:rPr lang="en-US" sz="2800" dirty="0"/>
              <a:t>A convolution layer uses a set of </a:t>
            </a:r>
            <a:r>
              <a:rPr lang="en-US" sz="2800" b="1" dirty="0"/>
              <a:t>kernels</a:t>
            </a:r>
            <a:r>
              <a:rPr lang="en-US" sz="2800" dirty="0"/>
              <a:t> to perform </a:t>
            </a:r>
            <a:r>
              <a:rPr lang="en-US" sz="2800" b="1" dirty="0"/>
              <a:t>convolutions</a:t>
            </a:r>
            <a:r>
              <a:rPr lang="en-US" sz="2800" dirty="0"/>
              <a:t> over the image. </a:t>
            </a:r>
          </a:p>
          <a:p>
            <a:pPr marL="0" indent="0">
              <a:spcBef>
                <a:spcPts val="1800"/>
              </a:spcBef>
              <a:buFont typeface="Wingdings" panose="05000000000000000000" pitchFamily="2" charset="2"/>
              <a:buNone/>
            </a:pPr>
            <a:endParaRPr lang="en-US" sz="2800" dirty="0"/>
          </a:p>
          <a:p>
            <a:pPr marL="0" indent="0">
              <a:spcBef>
                <a:spcPts val="1800"/>
              </a:spcBef>
              <a:buFont typeface="Wingdings" panose="05000000000000000000" pitchFamily="2" charset="2"/>
              <a:buNone/>
            </a:pPr>
            <a:r>
              <a:rPr lang="en-US" sz="2800" dirty="0"/>
              <a:t>Typical sizes are 3x3 and 5x5. The kernels are </a:t>
            </a:r>
            <a:r>
              <a:rPr lang="en-US" sz="2800" b="1" dirty="0"/>
              <a:t>learned</a:t>
            </a:r>
            <a:r>
              <a:rPr lang="en-US" sz="2800" dirty="0"/>
              <a:t> in training.</a:t>
            </a:r>
          </a:p>
          <a:p>
            <a:pPr marL="0" indent="0">
              <a:spcBef>
                <a:spcPts val="1800"/>
              </a:spcBef>
              <a:buFont typeface="Wingdings" panose="05000000000000000000" pitchFamily="2" charset="2"/>
              <a:buNone/>
            </a:pPr>
            <a:endParaRPr lang="en-US" sz="2800" dirty="0"/>
          </a:p>
          <a:p>
            <a:pPr marL="0" indent="0">
              <a:spcBef>
                <a:spcPts val="1800"/>
              </a:spcBef>
              <a:buFont typeface="Wingdings" panose="05000000000000000000" pitchFamily="2" charset="2"/>
              <a:buNone/>
            </a:pPr>
            <a:r>
              <a:rPr lang="en-US" sz="2800" dirty="0"/>
              <a:t>Being able to span vertical and horizontal directions to gather information, these kernels can interpret spatial information very effectively and efficiently. </a:t>
            </a:r>
          </a:p>
          <a:p>
            <a:pPr marL="0" indent="0">
              <a:spcBef>
                <a:spcPts val="1800"/>
              </a:spcBef>
              <a:buFont typeface="Wingdings" panose="05000000000000000000" pitchFamily="2" charset="2"/>
              <a:buNone/>
            </a:pPr>
            <a:endParaRPr lang="en-US" sz="2800" dirty="0"/>
          </a:p>
          <a:p>
            <a:pPr marL="0" indent="0">
              <a:spcBef>
                <a:spcPts val="1800"/>
              </a:spcBef>
              <a:buFont typeface="Wingdings" panose="05000000000000000000" pitchFamily="2" charset="2"/>
              <a:buNone/>
            </a:pPr>
            <a:endParaRPr lang="en-US" sz="2800" dirty="0"/>
          </a:p>
        </p:txBody>
      </p:sp>
      <p:pic>
        <p:nvPicPr>
          <p:cNvPr id="8" name="Google Shape;214;p26">
            <a:extLst>
              <a:ext uri="{FF2B5EF4-FFF2-40B4-BE49-F238E27FC236}">
                <a16:creationId xmlns:a16="http://schemas.microsoft.com/office/drawing/2014/main" id="{9E277876-47CA-FE5B-08F9-77B6AB6737B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2442" y="2726266"/>
            <a:ext cx="7657877" cy="62005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96668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64565" tIns="82260" rIns="164565" bIns="82260" rtlCol="0" anchor="ctr" anchorCtr="0">
            <a:noAutofit/>
          </a:bodyPr>
          <a:lstStyle/>
          <a:p>
            <a:r>
              <a:rPr lang="en-US" dirty="0"/>
              <a:t>Going the other direction?</a:t>
            </a:r>
            <a:endParaRPr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6AAB29-D537-089A-3863-D5799E30CB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55697" y="2726267"/>
            <a:ext cx="7988303" cy="6200518"/>
          </a:xfrm>
        </p:spPr>
        <p:txBody>
          <a:bodyPr>
            <a:normAutofit/>
          </a:bodyPr>
          <a:lstStyle/>
          <a:p>
            <a:r>
              <a:rPr lang="en-US" sz="2800" dirty="0"/>
              <a:t>Convolution Layers are used to distill parts of the image into a lower dimensional representation of the image</a:t>
            </a:r>
          </a:p>
          <a:p>
            <a:endParaRPr lang="en-US" sz="2800" dirty="0"/>
          </a:p>
          <a:p>
            <a:r>
              <a:rPr lang="en-US" sz="2800" dirty="0"/>
              <a:t>Information is lost at each state of a convolution, so a direct reversal would not generate the same image</a:t>
            </a:r>
          </a:p>
          <a:p>
            <a:endParaRPr lang="en-US" sz="2800" dirty="0"/>
          </a:p>
          <a:p>
            <a:r>
              <a:rPr lang="en-US" sz="2800" dirty="0"/>
              <a:t>But if we allow for some “fuzziness” in the generated image, we can flip the flow of information to expand the dimension of the data</a:t>
            </a:r>
          </a:p>
        </p:txBody>
      </p:sp>
      <p:sp>
        <p:nvSpPr>
          <p:cNvPr id="213" name="Google Shape;213;p26"/>
          <p:cNvSpPr txBox="1">
            <a:spLocks noGrp="1"/>
          </p:cNvSpPr>
          <p:nvPr>
            <p:ph type="sldNum" idx="4294967295"/>
          </p:nvPr>
        </p:nvSpPr>
        <p:spPr>
          <a:xfrm>
            <a:off x="17362488" y="9639300"/>
            <a:ext cx="925512" cy="547688"/>
          </a:xfrm>
          <a:prstGeom prst="rect">
            <a:avLst/>
          </a:prstGeom>
        </p:spPr>
        <p:txBody>
          <a:bodyPr spcFirstLastPara="1" vert="horz" wrap="square" lIns="164565" tIns="82260" rIns="164565" bIns="82260" rtlCol="0" anchor="ctr" anchorCtr="0">
            <a:noAutofit/>
          </a:bodyPr>
          <a:lstStyle/>
          <a:p>
            <a:fld id="{00000000-1234-1234-1234-123412341234}" type="slidenum">
              <a:rPr lang="en-US"/>
              <a:pPr/>
              <a:t>17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B79448-96EE-E83C-93E3-FE6B79C55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661" y="2025095"/>
            <a:ext cx="7758593" cy="664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FBF43-49E8-2D01-73BB-5092DDF66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The Transpose Convolution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B47A9E-016D-9133-E4A2-508557D3E8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55697" y="2726267"/>
            <a:ext cx="6013345" cy="620051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dirty="0"/>
              <a:t>The process involves using a kernel and a stride to slide over the input tensor. </a:t>
            </a:r>
          </a:p>
          <a:p>
            <a:pPr>
              <a:lnSpc>
                <a:spcPct val="100000"/>
              </a:lnSpc>
            </a:pPr>
            <a:endParaRPr lang="en-US" sz="2800" dirty="0"/>
          </a:p>
          <a:p>
            <a:pPr>
              <a:lnSpc>
                <a:spcPct val="100000"/>
              </a:lnSpc>
            </a:pPr>
            <a:r>
              <a:rPr lang="en-US" sz="2800" dirty="0"/>
              <a:t>Transpose convolutions do not combine multiple input values into a single output (as in standard convolution).</a:t>
            </a:r>
          </a:p>
          <a:p>
            <a:pPr>
              <a:lnSpc>
                <a:spcPct val="100000"/>
              </a:lnSpc>
            </a:pPr>
            <a:endParaRPr lang="en-US" sz="2800" dirty="0"/>
          </a:p>
          <a:p>
            <a:pPr>
              <a:lnSpc>
                <a:spcPct val="100000"/>
              </a:lnSpc>
            </a:pPr>
            <a:r>
              <a:rPr lang="en-US" sz="2800" dirty="0"/>
              <a:t>Instead, it spreads a single input value across multiple output positions, effectively increasing the spatial dimensions.</a:t>
            </a:r>
          </a:p>
        </p:txBody>
      </p:sp>
      <p:pic>
        <p:nvPicPr>
          <p:cNvPr id="1026" name="Picture 2" descr="Transposed Convolutional Neural Networks — How to Increase the Resolution  of Your Image | by Saul Dobilas | Towards Data Science">
            <a:extLst>
              <a:ext uri="{FF2B5EF4-FFF2-40B4-BE49-F238E27FC236}">
                <a16:creationId xmlns:a16="http://schemas.microsoft.com/office/drawing/2014/main" id="{88311D4D-75C1-26DB-692B-0FFBDC029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6773" y="3193774"/>
            <a:ext cx="5885655" cy="563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B301F4C-2381-C76F-3447-52B81DEC1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042" y="2954105"/>
            <a:ext cx="5157731" cy="473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4603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37138" tIns="68550" rIns="137138" bIns="68550" rtlCol="0" anchor="ctr" anchorCtr="0">
            <a:noAutofit/>
          </a:bodyPr>
          <a:lstStyle/>
          <a:p>
            <a:pPr algn="l">
              <a:buSzPts val="4400"/>
            </a:pPr>
            <a:r>
              <a:rPr lang="en-US" dirty="0">
                <a:solidFill>
                  <a:schemeClr val="bg1"/>
                </a:solidFill>
              </a:rPr>
              <a:t>Generative Adversarial Networks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91DB5C-24FB-51EF-877F-3BA33F15D453}"/>
              </a:ext>
            </a:extLst>
          </p:cNvPr>
          <p:cNvSpPr txBox="1"/>
          <p:nvPr/>
        </p:nvSpPr>
        <p:spPr>
          <a:xfrm>
            <a:off x="1422402" y="4568335"/>
            <a:ext cx="144742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Generative AI before “GenAI”</a:t>
            </a:r>
          </a:p>
        </p:txBody>
      </p:sp>
    </p:spTree>
    <p:extLst>
      <p:ext uri="{BB962C8B-B14F-4D97-AF65-F5344CB8AC3E}">
        <p14:creationId xmlns:p14="http://schemas.microsoft.com/office/powerpoint/2010/main" val="3587167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1">
            <a:extLst>
              <a:ext uri="{FF2B5EF4-FFF2-40B4-BE49-F238E27FC236}">
                <a16:creationId xmlns:a16="http://schemas.microsoft.com/office/drawing/2014/main" id="{9A27CA3A-0360-E591-A282-F769734FEFAC}"/>
              </a:ext>
            </a:extLst>
          </p:cNvPr>
          <p:cNvSpPr txBox="1">
            <a:spLocks/>
          </p:cNvSpPr>
          <p:nvPr/>
        </p:nvSpPr>
        <p:spPr bwMode="auto">
          <a:xfrm>
            <a:off x="853440" y="4774469"/>
            <a:ext cx="16581120" cy="73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346459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F6F6F"/>
              </a:buClr>
              <a:buSzPct val="100000"/>
              <a:buFontTx/>
              <a:buNone/>
              <a:defRPr sz="1400" b="0" kern="1200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0238" indent="-228600" algn="l" defTabSz="346459" rtl="0" eaLnBrk="1" fontAlgn="base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–"/>
              <a:defRPr sz="1400" b="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4863" indent="-203200" algn="l" defTabSz="346459" rtl="0" eaLnBrk="1" fontAlgn="base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–"/>
              <a:defRPr sz="1400" b="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31066" indent="-171443" algn="l" defTabSz="13716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–"/>
              <a:defRPr sz="15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588230" indent="-171443" algn="l" defTabSz="13716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15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931117" indent="-171443" algn="l" defTabSz="13716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274003" indent="-171443" algn="l" defTabSz="13716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616890" indent="-171443" algn="l" defTabSz="13716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959775" indent="-171443" algn="l" defTabSz="13716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90"/>
              </a:spcBef>
              <a:spcAft>
                <a:spcPts val="90"/>
              </a:spcAft>
              <a:defRPr/>
            </a:pPr>
            <a:r>
              <a:rPr lang="en-US" sz="2000" kern="0" dirty="0">
                <a:solidFill>
                  <a:schemeClr val="bg1"/>
                </a:solidFill>
              </a:rPr>
              <a:t>The NVIDIA Deep Learning Institute Generative AI Teaching Kit is licensed by NVIDIA and Dartmouth College under the</a:t>
            </a:r>
          </a:p>
          <a:p>
            <a:pPr>
              <a:spcBef>
                <a:spcPts val="90"/>
              </a:spcBef>
              <a:spcAft>
                <a:spcPts val="90"/>
              </a:spcAft>
              <a:defRPr/>
            </a:pPr>
            <a:r>
              <a:rPr lang="en-US" sz="2000" u="sng" dirty="0">
                <a:solidFill>
                  <a:schemeClr val="bg1">
                    <a:lumMod val="85000"/>
                  </a:schemeClr>
                </a:solidFill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Attribution-</a:t>
            </a:r>
            <a:r>
              <a:rPr lang="en-US" sz="2000" u="sng" dirty="0" err="1">
                <a:solidFill>
                  <a:schemeClr val="bg1">
                    <a:lumMod val="85000"/>
                  </a:schemeClr>
                </a:solidFill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NonCommercial</a:t>
            </a:r>
            <a:r>
              <a:rPr lang="en-US" sz="2000" u="sng" dirty="0">
                <a:solidFill>
                  <a:schemeClr val="bg1">
                    <a:lumMod val="85000"/>
                  </a:schemeClr>
                </a:solidFill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4.0 International License.</a:t>
            </a:r>
            <a:endParaRPr lang="en-US" sz="2000" dirty="0">
              <a:solidFill>
                <a:schemeClr val="bg1">
                  <a:lumMod val="85000"/>
                </a:schemeClr>
              </a:solidFill>
              <a:ea typeface="Times New Roman" panose="02020603050405020304" pitchFamily="18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CC100F-0696-2CAC-C3FC-6B37B1357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8218" y="2464241"/>
            <a:ext cx="3851564" cy="133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7840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37138" tIns="68550" rIns="137138" bIns="68550" rtlCol="0" anchor="ctr" anchorCtr="0">
            <a:noAutofit/>
          </a:bodyPr>
          <a:lstStyle/>
          <a:p>
            <a:r>
              <a:rPr lang="en-US" dirty="0"/>
              <a:t>Generative Adversarial Networks - </a:t>
            </a:r>
            <a:r>
              <a:rPr lang="en-US" sz="4000" dirty="0"/>
              <a:t>What is a GAN?</a:t>
            </a:r>
            <a:endParaRPr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92B832E-5146-0090-A7D4-5DFE28EE11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55697" y="2067339"/>
            <a:ext cx="6676338" cy="685944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The GAN was originally proposed by Ian Goodfellow in 2014 in which two neural networks contend against each other, hence “adversarial”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The Generator model, </a:t>
            </a:r>
            <a:r>
              <a:rPr lang="en-US" sz="2800" b="1" dirty="0"/>
              <a:t>G</a:t>
            </a:r>
            <a:r>
              <a:rPr lang="en-US" sz="2800" dirty="0"/>
              <a:t>, takes as input a random vector, </a:t>
            </a:r>
            <a:r>
              <a:rPr lang="en-US" sz="2800" b="1" dirty="0"/>
              <a:t>Z</a:t>
            </a:r>
            <a:r>
              <a:rPr lang="en-US" sz="2800" dirty="0"/>
              <a:t>, and is trained to generate some data.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The Discriminator model, </a:t>
            </a:r>
            <a:r>
              <a:rPr lang="en-US" sz="2800" b="1" dirty="0"/>
              <a:t>D</a:t>
            </a:r>
            <a:r>
              <a:rPr lang="en-US" sz="2800" dirty="0"/>
              <a:t>, is a classifying whose sole role is to determine if a sample came from the training dataset, or is a fake generated by </a:t>
            </a:r>
            <a:r>
              <a:rPr lang="en-US" sz="2800" b="1" dirty="0"/>
              <a:t>G</a:t>
            </a:r>
            <a:r>
              <a:rPr lang="en-US" sz="2800" dirty="0"/>
              <a:t>. 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ABEC4293-3CCC-EB5F-62E3-516BBFF91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738" y="2891063"/>
            <a:ext cx="10387496" cy="412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799CF4F-64C1-0859-3BD4-5CEE69938506}"/>
              </a:ext>
            </a:extLst>
          </p:cNvPr>
          <p:cNvSpPr txBox="1"/>
          <p:nvPr/>
        </p:nvSpPr>
        <p:spPr>
          <a:xfrm>
            <a:off x="8222395" y="4728105"/>
            <a:ext cx="372218" cy="4247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170A52-94EC-C5E1-DC70-313E30CAF5E3}"/>
              </a:ext>
            </a:extLst>
          </p:cNvPr>
          <p:cNvSpPr txBox="1"/>
          <p:nvPr/>
        </p:nvSpPr>
        <p:spPr>
          <a:xfrm>
            <a:off x="10296360" y="4692143"/>
            <a:ext cx="530666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88D468-EA25-C2FC-9412-44C96229F118}"/>
              </a:ext>
            </a:extLst>
          </p:cNvPr>
          <p:cNvSpPr txBox="1"/>
          <p:nvPr/>
        </p:nvSpPr>
        <p:spPr>
          <a:xfrm>
            <a:off x="14609942" y="5638670"/>
            <a:ext cx="530666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7DFA914-A671-C93D-8000-0E6C97042330}"/>
              </a:ext>
            </a:extLst>
          </p:cNvPr>
          <p:cNvSpPr txBox="1"/>
          <p:nvPr/>
        </p:nvSpPr>
        <p:spPr>
          <a:xfrm>
            <a:off x="10548728" y="7751340"/>
            <a:ext cx="5738193" cy="7571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When trained, we can smoothly vary the input vector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generate new samples</a:t>
            </a:r>
          </a:p>
        </p:txBody>
      </p:sp>
    </p:spTree>
    <p:extLst>
      <p:ext uri="{BB962C8B-B14F-4D97-AF65-F5344CB8AC3E}">
        <p14:creationId xmlns:p14="http://schemas.microsoft.com/office/powerpoint/2010/main" val="12784510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37138" tIns="68550" rIns="137138" bIns="68550" rtlCol="0" anchor="ctr" anchorCtr="0">
            <a:noAutofit/>
          </a:bodyPr>
          <a:lstStyle/>
          <a:p>
            <a:r>
              <a:rPr lang="en-US" dirty="0"/>
              <a:t>Generative Adversarial Networks – Training a GAN</a:t>
            </a:r>
            <a:endParaRPr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2AB7F28-1DB5-8279-726B-BAF1FE2BE6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55696" y="2197373"/>
            <a:ext cx="9020691" cy="67294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Training GANs couples the Generator and Discriminator losses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199C19-C135-37C4-69AD-9EC39502F052}"/>
              </a:ext>
            </a:extLst>
          </p:cNvPr>
          <p:cNvSpPr txBox="1"/>
          <p:nvPr/>
        </p:nvSpPr>
        <p:spPr>
          <a:xfrm>
            <a:off x="1310319" y="2900887"/>
            <a:ext cx="898937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The generator generates synthetic data from random noise,  </a:t>
            </a:r>
          </a:p>
          <a:p>
            <a:r>
              <a:rPr lang="en-US" sz="2000" dirty="0"/>
              <a:t>Where		    is a prior distribution (e.g., uniform or normal distribution).</a:t>
            </a:r>
          </a:p>
          <a:p>
            <a:endParaRPr lang="en-US" sz="2000" dirty="0"/>
          </a:p>
          <a:p>
            <a:r>
              <a:rPr lang="en-US" sz="2000" dirty="0"/>
              <a:t>The discriminator outputs a probability             indicating whether input,    , is real or fake.</a:t>
            </a:r>
          </a:p>
          <a:p>
            <a:endParaRPr lang="en-US" sz="2000" dirty="0"/>
          </a:p>
          <a:p>
            <a:r>
              <a:rPr lang="en-US" sz="2000" dirty="0"/>
              <a:t>         is trained to maximize the probability of correctly classifying real data</a:t>
            </a:r>
          </a:p>
          <a:p>
            <a:r>
              <a:rPr lang="en-US" sz="2000" dirty="0"/>
              <a:t>				, and synthetic data,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1C4634-975A-75B5-7090-84DADF853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156" y="6321805"/>
            <a:ext cx="5778500" cy="520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F7CB17-601C-95A8-F0D7-01CC3CB148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0156" y="8275402"/>
            <a:ext cx="11755266" cy="5319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457A81-D83F-0CE8-D1AA-05B54EBF3B89}"/>
              </a:ext>
            </a:extLst>
          </p:cNvPr>
          <p:cNvSpPr txBox="1"/>
          <p:nvPr/>
        </p:nvSpPr>
        <p:spPr>
          <a:xfrm>
            <a:off x="1155697" y="8902155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The Discriminator tries to maximize the log-likelihood of real data being classified as real and synthetic data being classified as fake.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C5CA8E-2868-DC0C-60E7-ACAD6751B73D}"/>
              </a:ext>
            </a:extLst>
          </p:cNvPr>
          <p:cNvSpPr txBox="1"/>
          <p:nvPr/>
        </p:nvSpPr>
        <p:spPr>
          <a:xfrm>
            <a:off x="1155697" y="6871301"/>
            <a:ext cx="72189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The Generator tries to maximize the log-likelihood of synthetic data being classified as real.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BBE5CC2-6086-30D4-A65F-5831880C6D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9697" y="2540239"/>
            <a:ext cx="7687542" cy="49419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72A32F-B8B6-C49D-7FCD-E000F5116DDE}"/>
              </a:ext>
            </a:extLst>
          </p:cNvPr>
          <p:cNvSpPr txBox="1"/>
          <p:nvPr/>
        </p:nvSpPr>
        <p:spPr>
          <a:xfrm>
            <a:off x="1180156" y="5699991"/>
            <a:ext cx="72189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Generator Loss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035C9A-8C0A-370E-FDE0-9B5BB78F0581}"/>
              </a:ext>
            </a:extLst>
          </p:cNvPr>
          <p:cNvSpPr txBox="1"/>
          <p:nvPr/>
        </p:nvSpPr>
        <p:spPr>
          <a:xfrm>
            <a:off x="1155697" y="7646950"/>
            <a:ext cx="7218954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</a:rPr>
              <a:t>Discriminator Loss</a:t>
            </a:r>
          </a:p>
          <a:p>
            <a:endParaRPr 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56AA09-840F-EF54-5481-4ECCAB0D1550}"/>
              </a:ext>
            </a:extLst>
          </p:cNvPr>
          <p:cNvSpPr txBox="1"/>
          <p:nvPr/>
        </p:nvSpPr>
        <p:spPr>
          <a:xfrm>
            <a:off x="10768285" y="2354210"/>
            <a:ext cx="72189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/>
              <a:t>From the original GAN paper</a:t>
            </a:r>
          </a:p>
          <a:p>
            <a:endParaRPr lang="en-US" sz="1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5E13FB-DF53-EC5E-F096-83F7A00868BB}"/>
              </a:ext>
            </a:extLst>
          </p:cNvPr>
          <p:cNvSpPr/>
          <p:nvPr/>
        </p:nvSpPr>
        <p:spPr>
          <a:xfrm>
            <a:off x="10641496" y="2354210"/>
            <a:ext cx="7222434" cy="51280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DFA50D5-29E7-1CCE-BB6D-CCC2857D32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6397" y="2955143"/>
            <a:ext cx="1283525" cy="3321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6F39C21-DFE7-DB33-000C-968B97BCEE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4475" y="3280806"/>
            <a:ext cx="637752" cy="2986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DB8248-C322-ADFB-7DED-FD8ADBA5D0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5008" y="3870198"/>
            <a:ext cx="639567" cy="3155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853460D-B2D4-91BD-952C-7EFC6CD99D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91021" y="5128486"/>
            <a:ext cx="1499393" cy="2572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7F9AE23-6B96-6556-750A-1A993729AC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79272" y="3959764"/>
            <a:ext cx="179278" cy="1604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FEE8D5-D73C-7963-5C5B-0638869F5C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0336" y="4837029"/>
            <a:ext cx="489043" cy="2412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34D8523-F1CB-F611-45C0-9BF39AD8E3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27905" y="5125251"/>
            <a:ext cx="639567" cy="33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759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64565" tIns="82260" rIns="164565" bIns="82260" rtlCol="0" anchor="ctr" anchorCtr="0">
            <a:noAutofit/>
          </a:bodyPr>
          <a:lstStyle/>
          <a:p>
            <a:r>
              <a:rPr lang="en-US" dirty="0"/>
              <a:t>Generative Adversarial Networks – Creating Images</a:t>
            </a:r>
            <a:endParaRPr dirty="0"/>
          </a:p>
        </p:txBody>
      </p:sp>
      <p:sp>
        <p:nvSpPr>
          <p:cNvPr id="320" name="Google Shape;320;p38"/>
          <p:cNvSpPr txBox="1">
            <a:spLocks noGrp="1"/>
          </p:cNvSpPr>
          <p:nvPr>
            <p:ph type="body" sz="quarter" idx="10"/>
          </p:nvPr>
        </p:nvSpPr>
        <p:spPr>
          <a:xfrm>
            <a:off x="914397" y="1855304"/>
            <a:ext cx="10236604" cy="7071481"/>
          </a:xfrm>
          <a:prstGeom prst="rect">
            <a:avLst/>
          </a:prstGeom>
        </p:spPr>
        <p:txBody>
          <a:bodyPr spcFirstLastPara="1" vert="horz" wrap="square" lIns="164565" tIns="82260" rIns="164565" bIns="82260" rtlCol="0" anchor="t" anchorCtr="0">
            <a:no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en-US" sz="2800" dirty="0"/>
              <a:t>GANs can generate essentially any form of data.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800" dirty="0"/>
              <a:t>For the MNIST problem, GANs can produce a flat array of 0s and 1s. </a:t>
            </a:r>
          </a:p>
          <a:p>
            <a:pPr marL="0" indent="0">
              <a:spcBef>
                <a:spcPts val="1800"/>
              </a:spcBef>
              <a:buNone/>
            </a:pPr>
            <a:endParaRPr sz="2800" dirty="0"/>
          </a:p>
        </p:txBody>
      </p:sp>
      <p:sp>
        <p:nvSpPr>
          <p:cNvPr id="321" name="Google Shape;321;p38"/>
          <p:cNvSpPr txBox="1">
            <a:spLocks noGrp="1"/>
          </p:cNvSpPr>
          <p:nvPr>
            <p:ph type="sldNum" idx="4294967295"/>
          </p:nvPr>
        </p:nvSpPr>
        <p:spPr>
          <a:xfrm>
            <a:off x="17362488" y="9639300"/>
            <a:ext cx="925512" cy="547688"/>
          </a:xfrm>
          <a:prstGeom prst="rect">
            <a:avLst/>
          </a:prstGeom>
        </p:spPr>
        <p:txBody>
          <a:bodyPr spcFirstLastPara="1" vert="horz" wrap="square" lIns="164565" tIns="82260" rIns="164565" bIns="82260" rtlCol="0" anchor="ctr" anchorCtr="0">
            <a:noAutofit/>
          </a:bodyPr>
          <a:lstStyle/>
          <a:p>
            <a:fld id="{00000000-1234-1234-1234-123412341234}" type="slidenum">
              <a:rPr lang="en-US"/>
              <a:pPr/>
              <a:t>22</a:t>
            </a:fld>
            <a:endParaRPr/>
          </a:p>
        </p:txBody>
      </p:sp>
      <p:pic>
        <p:nvPicPr>
          <p:cNvPr id="322" name="Google Shape;322;p38"/>
          <p:cNvPicPr preferRelativeResize="0"/>
          <p:nvPr/>
        </p:nvPicPr>
        <p:blipFill rotWithShape="1">
          <a:blip r:embed="rId3">
            <a:alphaModFix/>
          </a:blip>
          <a:srcRect l="12664" t="4507" r="9491"/>
          <a:stretch/>
        </p:blipFill>
        <p:spPr>
          <a:xfrm>
            <a:off x="10999304" y="3127514"/>
            <a:ext cx="6535462" cy="5180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9127" y="3127514"/>
            <a:ext cx="8342946" cy="54389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307EDA-FAE4-15FD-4853-F9A353371603}"/>
              </a:ext>
            </a:extLst>
          </p:cNvPr>
          <p:cNvSpPr txBox="1"/>
          <p:nvPr/>
        </p:nvSpPr>
        <p:spPr>
          <a:xfrm>
            <a:off x="10999304" y="8354618"/>
            <a:ext cx="6043992" cy="7571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Progression of generating MNIST examples as a GAN is trained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30755-E7AB-5340-CB1B-EFB8F562D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Generative Adversarial Networks – Deep Convolution GANs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5FDC02-5374-DD9B-83F3-ABC5C0F0D6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55697" y="2726267"/>
            <a:ext cx="11129068" cy="620051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Recall that we have seen the transpose convolution. We can create a new type of generator, one that includes these transpose convolution.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DCGAN (</a:t>
            </a:r>
            <a:r>
              <a:rPr lang="en-US" b="1" dirty="0"/>
              <a:t>D</a:t>
            </a:r>
            <a:r>
              <a:rPr lang="en-US" dirty="0"/>
              <a:t>eep </a:t>
            </a:r>
            <a:r>
              <a:rPr lang="en-US" b="1" dirty="0"/>
              <a:t>C</a:t>
            </a:r>
            <a:r>
              <a:rPr lang="en-US" dirty="0"/>
              <a:t>onvolution </a:t>
            </a:r>
            <a:r>
              <a:rPr lang="en-US" b="1" dirty="0"/>
              <a:t>GAN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/>
              <a:t>Input a random column vector</a:t>
            </a:r>
          </a:p>
          <a:p>
            <a:pPr marL="0" indent="0">
              <a:buNone/>
            </a:pPr>
            <a:r>
              <a:rPr lang="en-US" dirty="0"/>
              <a:t>Passed through several transpose convolutions</a:t>
            </a:r>
          </a:p>
          <a:p>
            <a:pPr marL="0" indent="0">
              <a:buNone/>
            </a:pPr>
            <a:r>
              <a:rPr lang="en-US" dirty="0"/>
              <a:t>Final result is a generated image!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ADB6CC-D6D5-AD84-C53A-96DF24E1D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0489" y="3909057"/>
            <a:ext cx="9309136" cy="38417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F61A01-4C7D-7F02-8E4F-8FA3C8383C7C}"/>
              </a:ext>
            </a:extLst>
          </p:cNvPr>
          <p:cNvSpPr txBox="1"/>
          <p:nvPr/>
        </p:nvSpPr>
        <p:spPr>
          <a:xfrm>
            <a:off x="11129535" y="7538427"/>
            <a:ext cx="4139275" cy="4247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Original DCGAN architecture</a:t>
            </a:r>
          </a:p>
        </p:txBody>
      </p:sp>
    </p:spTree>
    <p:extLst>
      <p:ext uri="{BB962C8B-B14F-4D97-AF65-F5344CB8AC3E}">
        <p14:creationId xmlns:p14="http://schemas.microsoft.com/office/powerpoint/2010/main" val="40064009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6FD6B-C429-A364-2314-E84718996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DCGAN – Exploring the latent space of images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F18A52-CAD6-A72F-842C-4A77047A66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55697" y="2197373"/>
            <a:ext cx="15773400" cy="67294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With a trained DCGAN, we can manipulate the latent vector, z, to explore the space of images we can generate.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4B167C-195B-4604-DC19-43C4B3749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121" y="3261134"/>
            <a:ext cx="7772400" cy="39502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6D1863-8452-4792-9E59-A954162603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4521" y="3287638"/>
            <a:ext cx="7772400" cy="3822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82D5E9-5171-3B2E-AD75-F8C6C99352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0450" b="54249"/>
          <a:stretch/>
        </p:blipFill>
        <p:spPr>
          <a:xfrm>
            <a:off x="8658130" y="7735822"/>
            <a:ext cx="6182972" cy="9344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FBA38B-DF3F-2040-E6E2-F8C03A226A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0274"/>
          <a:stretch/>
        </p:blipFill>
        <p:spPr>
          <a:xfrm>
            <a:off x="742121" y="7765390"/>
            <a:ext cx="7772400" cy="10156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DCCC64-2D7B-31E8-A397-CAA9186BE575}"/>
              </a:ext>
            </a:extLst>
          </p:cNvPr>
          <p:cNvSpPr txBox="1"/>
          <p:nvPr/>
        </p:nvSpPr>
        <p:spPr>
          <a:xfrm>
            <a:off x="1012088" y="2989907"/>
            <a:ext cx="6059672" cy="474591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Latent Vector Space (adding the z vectors)</a:t>
            </a:r>
          </a:p>
          <a:p>
            <a:pPr algn="ctr">
              <a:lnSpc>
                <a:spcPct val="9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Pixel Space (adding the pixel values)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C95E07D-2733-E6C7-5711-9F49B7232E00}"/>
              </a:ext>
            </a:extLst>
          </p:cNvPr>
          <p:cNvCxnSpPr/>
          <p:nvPr/>
        </p:nvCxnSpPr>
        <p:spPr>
          <a:xfrm>
            <a:off x="1155697" y="7118628"/>
            <a:ext cx="15025207" cy="0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41498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6FD6B-C429-A364-2314-E84718996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DCGAN – Exploring the latent space of images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F18A52-CAD6-A72F-842C-4A77047A66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55696" y="2197373"/>
            <a:ext cx="16814251" cy="67294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By carefully controlling how we change the latent vector, we can even reliably control the image changes.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Here the authors discovered how to induce a turn in the image subject by finding a “turn vector to add to the latent vector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D2EA67-3953-2002-4B95-A983671416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495"/>
          <a:stretch/>
        </p:blipFill>
        <p:spPr>
          <a:xfrm>
            <a:off x="4490830" y="2654186"/>
            <a:ext cx="9306339" cy="519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248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37138" tIns="68550" rIns="137138" bIns="68550" rtlCol="0" anchor="ctr" anchorCtr="0">
            <a:noAutofit/>
          </a:bodyPr>
          <a:lstStyle/>
          <a:p>
            <a:pPr algn="l">
              <a:buSzPts val="4400"/>
            </a:pPr>
            <a:r>
              <a:rPr lang="en-US" dirty="0">
                <a:solidFill>
                  <a:schemeClr val="bg1"/>
                </a:solidFill>
              </a:rPr>
              <a:t>Improvements and Challenges of GANs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91DB5C-24FB-51EF-877F-3BA33F15D453}"/>
              </a:ext>
            </a:extLst>
          </p:cNvPr>
          <p:cNvSpPr txBox="1"/>
          <p:nvPr/>
        </p:nvSpPr>
        <p:spPr>
          <a:xfrm>
            <a:off x="1257300" y="4589502"/>
            <a:ext cx="144742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Training GANs can be especially adversarial…</a:t>
            </a:r>
          </a:p>
        </p:txBody>
      </p:sp>
    </p:spTree>
    <p:extLst>
      <p:ext uri="{BB962C8B-B14F-4D97-AF65-F5344CB8AC3E}">
        <p14:creationId xmlns:p14="http://schemas.microsoft.com/office/powerpoint/2010/main" val="27136118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37138" tIns="68550" rIns="137138" bIns="68550" rtlCol="0" anchor="ctr" anchorCtr="0">
            <a:noAutofit/>
          </a:bodyPr>
          <a:lstStyle/>
          <a:p>
            <a:r>
              <a:rPr lang="en-US" dirty="0"/>
              <a:t>Generative Adversarial Networks – Issues and Challenges</a:t>
            </a:r>
            <a:endParaRPr dirty="0"/>
          </a:p>
        </p:txBody>
      </p:sp>
      <p:sp>
        <p:nvSpPr>
          <p:cNvPr id="107" name="Google Shape;107;p15"/>
          <p:cNvSpPr txBox="1">
            <a:spLocks noGrp="1"/>
          </p:cNvSpPr>
          <p:nvPr>
            <p:ph type="body" sz="quarter" idx="10"/>
          </p:nvPr>
        </p:nvSpPr>
        <p:spPr>
          <a:xfrm>
            <a:off x="1155697" y="2726267"/>
            <a:ext cx="13819260" cy="620051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37138" tIns="68550" rIns="137138" bIns="68550" rtlCol="0" anchor="t" anchorCtr="0">
            <a:no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0E0E0E"/>
                </a:solidFill>
                <a:effectLst/>
              </a:rPr>
              <a:t>Training Instability</a:t>
            </a:r>
            <a:r>
              <a:rPr lang="en-US" sz="2800" dirty="0">
                <a:solidFill>
                  <a:srgbClr val="0E0E0E"/>
                </a:solidFill>
                <a:effectLst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E0E0E"/>
                </a:solidFill>
                <a:effectLst/>
              </a:rPr>
              <a:t>GANs are notoriously difficult to train, often suffering from issues like mode collapse and vanishing gradients.</a:t>
            </a:r>
          </a:p>
          <a:p>
            <a:pPr marL="0" indent="0">
              <a:buNone/>
            </a:pPr>
            <a:endParaRPr lang="en-US" sz="2800" dirty="0">
              <a:solidFill>
                <a:srgbClr val="0E0E0E"/>
              </a:solidFill>
              <a:effectLst/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rgbClr val="0E0E0E"/>
                </a:solidFill>
                <a:effectLst/>
              </a:rPr>
              <a:t>Hyperparameter Sensitivity</a:t>
            </a:r>
            <a:r>
              <a:rPr lang="en-US" sz="2800" dirty="0">
                <a:solidFill>
                  <a:srgbClr val="0E0E0E"/>
                </a:solidFill>
                <a:effectLst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E0E0E"/>
                </a:solidFill>
                <a:effectLst/>
              </a:rPr>
              <a:t>The performance of GANs is highly sensitive to the choice of hyperparameters, requiring extensive tuning.</a:t>
            </a:r>
          </a:p>
          <a:p>
            <a:pPr marL="0" indent="0">
              <a:buNone/>
            </a:pPr>
            <a:endParaRPr lang="en-US" sz="2800" dirty="0">
              <a:solidFill>
                <a:srgbClr val="0E0E0E"/>
              </a:solidFill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rgbClr val="0E0E0E"/>
                </a:solidFill>
                <a:effectLst/>
              </a:rPr>
              <a:t>Lack of Interpretability</a:t>
            </a:r>
            <a:r>
              <a:rPr lang="en-US" sz="2800" dirty="0">
                <a:solidFill>
                  <a:srgbClr val="0E0E0E"/>
                </a:solidFill>
                <a:effectLst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E0E0E"/>
                </a:solidFill>
                <a:effectLst/>
              </a:rPr>
              <a:t>GANs are considered black-box models, making it hard to understand the internal workings and learned features.</a:t>
            </a:r>
          </a:p>
        </p:txBody>
      </p:sp>
    </p:spTree>
    <p:extLst>
      <p:ext uri="{BB962C8B-B14F-4D97-AF65-F5344CB8AC3E}">
        <p14:creationId xmlns:p14="http://schemas.microsoft.com/office/powerpoint/2010/main" val="26884545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37138" tIns="68550" rIns="137138" bIns="68550" rtlCol="0" anchor="ctr" anchorCtr="0">
            <a:noAutofit/>
          </a:bodyPr>
          <a:lstStyle/>
          <a:p>
            <a:r>
              <a:rPr lang="en-US" dirty="0"/>
              <a:t>Generative Adversarial Networks – Mode Collapse</a:t>
            </a:r>
            <a:endParaRPr dirty="0"/>
          </a:p>
        </p:txBody>
      </p:sp>
      <p:sp>
        <p:nvSpPr>
          <p:cNvPr id="107" name="Google Shape;107;p15"/>
          <p:cNvSpPr txBox="1">
            <a:spLocks noGrp="1"/>
          </p:cNvSpPr>
          <p:nvPr>
            <p:ph type="body" sz="quarter" idx="10"/>
          </p:nvPr>
        </p:nvSpPr>
        <p:spPr>
          <a:xfrm>
            <a:off x="1155697" y="2726267"/>
            <a:ext cx="7546558" cy="620051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37138" tIns="68550" rIns="137138" bIns="68550" rtlCol="0" anchor="t" anchorCtr="0">
            <a:noAutofit/>
          </a:bodyPr>
          <a:lstStyle/>
          <a:p>
            <a:pPr marL="0" indent="0" fontAlgn="base">
              <a:spcBef>
                <a:spcPts val="0"/>
              </a:spcBef>
              <a:buNone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During training a Generator can find a local minima which produces strong feedback from the discriminator.</a:t>
            </a:r>
          </a:p>
          <a:p>
            <a:pPr marL="0" indent="0" fontAlgn="base">
              <a:spcBef>
                <a:spcPts val="0"/>
              </a:spcBef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 fontAlgn="base">
              <a:spcBef>
                <a:spcPts val="0"/>
              </a:spcBef>
              <a:buNone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After this point, there is little or no impetus for the Generator to try new examples. </a:t>
            </a:r>
          </a:p>
          <a:p>
            <a:pPr marL="0" indent="0" fontAlgn="base">
              <a:spcBef>
                <a:spcPts val="0"/>
              </a:spcBef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 fontAlgn="base">
              <a:spcBef>
                <a:spcPts val="0"/>
              </a:spcBef>
              <a:buNone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This collapse into a single output is known as 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Mode Collapse</a:t>
            </a:r>
          </a:p>
        </p:txBody>
      </p:sp>
      <p:pic>
        <p:nvPicPr>
          <p:cNvPr id="9222" name="Picture 6" descr="Mode collapse in GAN. a synthetic data distribution cannot fit real data distribution in good shape; b mode collapse leads to synthetic data redundancy">
            <a:extLst>
              <a:ext uri="{FF2B5EF4-FFF2-40B4-BE49-F238E27FC236}">
                <a16:creationId xmlns:a16="http://schemas.microsoft.com/office/drawing/2014/main" id="{4EEE1B65-1D2F-4AC1-567D-3C0CAD009D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45" b="8029"/>
          <a:stretch/>
        </p:blipFill>
        <p:spPr bwMode="auto">
          <a:xfrm>
            <a:off x="5884356" y="6532964"/>
            <a:ext cx="3516967" cy="326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B6B20D-1DD1-4913-0EF1-132D4EBAF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1684" y="3057353"/>
            <a:ext cx="8356316" cy="44831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79A2F0-4DCF-B655-45BF-DB406E793692}"/>
              </a:ext>
            </a:extLst>
          </p:cNvPr>
          <p:cNvSpPr txBox="1"/>
          <p:nvPr/>
        </p:nvSpPr>
        <p:spPr>
          <a:xfrm rot="16200000">
            <a:off x="7625636" y="5262386"/>
            <a:ext cx="4187365" cy="4247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Mode Collapse			  Desired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6C71F16-9AFF-122E-7ED3-E0F3872DD5EF}"/>
              </a:ext>
            </a:extLst>
          </p:cNvPr>
          <p:cNvCxnSpPr/>
          <p:nvPr/>
        </p:nvCxnSpPr>
        <p:spPr>
          <a:xfrm flipV="1">
            <a:off x="4625009" y="7540486"/>
            <a:ext cx="1722782" cy="30602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14F9F30-77BA-180A-87A7-BDE97DB7B378}"/>
              </a:ext>
            </a:extLst>
          </p:cNvPr>
          <p:cNvSpPr txBox="1"/>
          <p:nvPr/>
        </p:nvSpPr>
        <p:spPr>
          <a:xfrm>
            <a:off x="1318625" y="7842213"/>
            <a:ext cx="4508431" cy="10895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Generator gets stuck in a subset of the distribution that passes the discriminator</a:t>
            </a:r>
          </a:p>
        </p:txBody>
      </p:sp>
    </p:spTree>
    <p:extLst>
      <p:ext uri="{BB962C8B-B14F-4D97-AF65-F5344CB8AC3E}">
        <p14:creationId xmlns:p14="http://schemas.microsoft.com/office/powerpoint/2010/main" val="6505520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37138" tIns="68550" rIns="137138" bIns="68550" rtlCol="0" anchor="ctr" anchorCtr="0">
            <a:noAutofit/>
          </a:bodyPr>
          <a:lstStyle/>
          <a:p>
            <a:r>
              <a:rPr lang="en-US" dirty="0"/>
              <a:t>Generative Adversarial Networks – Instability</a:t>
            </a:r>
            <a:endParaRPr dirty="0"/>
          </a:p>
        </p:txBody>
      </p:sp>
      <p:sp>
        <p:nvSpPr>
          <p:cNvPr id="107" name="Google Shape;107;p15"/>
          <p:cNvSpPr txBox="1">
            <a:spLocks noGrp="1"/>
          </p:cNvSpPr>
          <p:nvPr>
            <p:ph type="body" sz="quarter" idx="10"/>
          </p:nvPr>
        </p:nvSpPr>
        <p:spPr>
          <a:xfrm>
            <a:off x="1155697" y="2358887"/>
            <a:ext cx="9154494" cy="656789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37138" tIns="68550" rIns="137138" bIns="68550" rtlCol="0" anchor="t" anchorCtr="0">
            <a:no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E0E0E"/>
                </a:solidFill>
                <a:effectLst/>
              </a:rPr>
              <a:t>Another challenge of GAN training is </a:t>
            </a:r>
            <a:r>
              <a:rPr lang="en-US" sz="2800" b="1" dirty="0">
                <a:solidFill>
                  <a:srgbClr val="0E0E0E"/>
                </a:solidFill>
                <a:effectLst/>
              </a:rPr>
              <a:t>instability</a:t>
            </a:r>
            <a:r>
              <a:rPr lang="en-US" sz="2800" dirty="0">
                <a:solidFill>
                  <a:srgbClr val="0E0E0E"/>
                </a:solidFill>
                <a:effectLst/>
              </a:rPr>
              <a:t>, consider the following:</a:t>
            </a:r>
          </a:p>
          <a:p>
            <a:pPr marL="0" indent="0">
              <a:buNone/>
            </a:pPr>
            <a:endParaRPr lang="en-US" sz="2800" dirty="0">
              <a:solidFill>
                <a:srgbClr val="0E0E0E"/>
              </a:solidFill>
              <a:effectLst/>
            </a:endParaRPr>
          </a:p>
          <a:p>
            <a:r>
              <a:rPr lang="en-US" sz="2800" dirty="0">
                <a:solidFill>
                  <a:srgbClr val="0E0E0E"/>
                </a:solidFill>
                <a:effectLst/>
              </a:rPr>
              <a:t>Generator improvement leads to discriminator decline.</a:t>
            </a:r>
          </a:p>
          <a:p>
            <a:r>
              <a:rPr lang="en-US" sz="2800" dirty="0">
                <a:solidFill>
                  <a:srgbClr val="0E0E0E"/>
                </a:solidFill>
                <a:effectLst/>
              </a:rPr>
              <a:t>Perfect generator results in 50% discriminator accuracy (coin flip).</a:t>
            </a:r>
          </a:p>
          <a:p>
            <a:r>
              <a:rPr lang="en-US" sz="2800" dirty="0">
                <a:solidFill>
                  <a:srgbClr val="0E0E0E"/>
                </a:solidFill>
                <a:effectLst/>
              </a:rPr>
              <a:t>Convergence issue: discriminator feedback loses value over time.</a:t>
            </a:r>
          </a:p>
          <a:p>
            <a:r>
              <a:rPr lang="en-US" sz="2800" dirty="0">
                <a:solidFill>
                  <a:srgbClr val="0E0E0E"/>
                </a:solidFill>
                <a:effectLst/>
              </a:rPr>
              <a:t>Continued training on random feedback degrades generator quality.</a:t>
            </a:r>
          </a:p>
        </p:txBody>
      </p:sp>
      <p:pic>
        <p:nvPicPr>
          <p:cNvPr id="11268" name="Picture 4" descr="Gan training loss, Understanding GANs — Deriving the Adversarial loss from  scratch">
            <a:extLst>
              <a:ext uri="{FF2B5EF4-FFF2-40B4-BE49-F238E27FC236}">
                <a16:creationId xmlns:a16="http://schemas.microsoft.com/office/drawing/2014/main" id="{3E6FE741-CD9C-FC4F-ACA2-7F966D1FF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960" y="1739348"/>
            <a:ext cx="7493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D93DD5-2944-E2D5-AAB4-1E1DA34F5ECA}"/>
              </a:ext>
            </a:extLst>
          </p:cNvPr>
          <p:cNvSpPr txBox="1"/>
          <p:nvPr/>
        </p:nvSpPr>
        <p:spPr>
          <a:xfrm>
            <a:off x="11052312" y="6692348"/>
            <a:ext cx="6374295" cy="20867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If the Discriminator is too strong, then the Generator struggles to train.</a:t>
            </a:r>
          </a:p>
          <a:p>
            <a:pPr>
              <a:lnSpc>
                <a:spcPct val="9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Conversely, if the Discriminator is too weak, not enough information for updates is sent to the Generator.</a:t>
            </a:r>
          </a:p>
          <a:p>
            <a:pPr>
              <a:lnSpc>
                <a:spcPct val="9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both cases, the Generator will be suboptimal and the training unstable.</a:t>
            </a:r>
          </a:p>
        </p:txBody>
      </p:sp>
    </p:spTree>
    <p:extLst>
      <p:ext uri="{BB962C8B-B14F-4D97-AF65-F5344CB8AC3E}">
        <p14:creationId xmlns:p14="http://schemas.microsoft.com/office/powerpoint/2010/main" val="2428559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37138" tIns="68550" rIns="137138" bIns="68550" rtlCol="0" anchor="ctr" anchorCtr="0">
            <a:noAutofit/>
          </a:bodyPr>
          <a:lstStyle/>
          <a:p>
            <a:r>
              <a:rPr lang="en-US" dirty="0"/>
              <a:t>This lecture</a:t>
            </a:r>
            <a:endParaRPr dirty="0"/>
          </a:p>
        </p:txBody>
      </p:sp>
      <p:sp>
        <p:nvSpPr>
          <p:cNvPr id="107" name="Google Shape;107;p15"/>
          <p:cNvSpPr txBox="1"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37138" tIns="68550" rIns="137138" bIns="68550" rtlCol="0" anchor="t" anchorCtr="0">
            <a:noAutofit/>
          </a:bodyPr>
          <a:lstStyle/>
          <a:p>
            <a:pPr fontAlgn="base">
              <a:lnSpc>
                <a:spcPct val="200000"/>
              </a:lnSpc>
              <a:spcBef>
                <a:spcPts val="0"/>
              </a:spcBef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Image Generation in the context of Deep Learning and AI </a:t>
            </a:r>
          </a:p>
          <a:p>
            <a:pPr fontAlgn="base">
              <a:lnSpc>
                <a:spcPct val="200000"/>
              </a:lnSpc>
              <a:spcBef>
                <a:spcPts val="0"/>
              </a:spcBef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Generating Images</a:t>
            </a:r>
          </a:p>
          <a:p>
            <a:pPr fontAlgn="base">
              <a:lnSpc>
                <a:spcPct val="20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The Convolution and Transpose Convolution</a:t>
            </a:r>
            <a:endParaRPr lang="en-US" sz="2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fontAlgn="base">
              <a:lnSpc>
                <a:spcPct val="200000"/>
              </a:lnSpc>
              <a:spcBef>
                <a:spcPts val="0"/>
              </a:spcBef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Generative Adversarial Networks (GANs)</a:t>
            </a:r>
          </a:p>
          <a:p>
            <a:pPr fontAlgn="base">
              <a:lnSpc>
                <a:spcPct val="200000"/>
              </a:lnSpc>
              <a:spcBef>
                <a:spcPts val="0"/>
              </a:spcBef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Pitfalls and Improvements with traditional GANs, DCGANs</a:t>
            </a:r>
          </a:p>
          <a:p>
            <a:pPr fontAlgn="base">
              <a:lnSpc>
                <a:spcPct val="20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Applications of GANs, StyleGAN, CycleGAN, Conditional GANs</a:t>
            </a:r>
            <a:endParaRPr lang="en-US" sz="2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37138" tIns="68550" rIns="137138" bIns="68550" rtlCol="0" anchor="ctr" anchorCtr="0">
            <a:noAutofit/>
          </a:bodyPr>
          <a:lstStyle/>
          <a:p>
            <a:pPr algn="l">
              <a:buSzPts val="4400"/>
            </a:pPr>
            <a:r>
              <a:rPr lang="en-US" dirty="0"/>
              <a:t>Modern d</a:t>
            </a:r>
            <a:r>
              <a:rPr lang="en-US" dirty="0">
                <a:solidFill>
                  <a:schemeClr val="bg1"/>
                </a:solidFill>
              </a:rPr>
              <a:t>evelopment of GANs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91DB5C-24FB-51EF-877F-3BA33F15D453}"/>
              </a:ext>
            </a:extLst>
          </p:cNvPr>
          <p:cNvSpPr txBox="1"/>
          <p:nvPr/>
        </p:nvSpPr>
        <p:spPr>
          <a:xfrm>
            <a:off x="1257300" y="4589502"/>
            <a:ext cx="144742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Latest state-of-the-art approaches</a:t>
            </a:r>
          </a:p>
        </p:txBody>
      </p:sp>
    </p:spTree>
    <p:extLst>
      <p:ext uri="{BB962C8B-B14F-4D97-AF65-F5344CB8AC3E}">
        <p14:creationId xmlns:p14="http://schemas.microsoft.com/office/powerpoint/2010/main" val="4726623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5D6152-A60B-DEB5-29F3-DFAF45E74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Modern GAN Approaches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D2D106-F314-5706-611C-F31F266CFE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rgbClr val="0E0E0E"/>
                </a:solidFill>
              </a:rPr>
              <a:t>Modern improvements to GANs have focused on</a:t>
            </a:r>
            <a:r>
              <a:rPr lang="en-US" sz="2800" dirty="0">
                <a:solidFill>
                  <a:srgbClr val="0E0E0E"/>
                </a:solidFill>
                <a:effectLst/>
              </a:rPr>
              <a:t>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rgbClr val="0E0E0E"/>
                </a:solidFill>
              </a:rPr>
              <a:t>I</a:t>
            </a:r>
            <a:r>
              <a:rPr lang="en-US" sz="2800" dirty="0">
                <a:solidFill>
                  <a:srgbClr val="0E0E0E"/>
                </a:solidFill>
                <a:effectLst/>
              </a:rPr>
              <a:t>mproving training stability.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rgbClr val="0E0E0E"/>
                </a:solidFill>
              </a:rPr>
              <a:t>E</a:t>
            </a:r>
            <a:r>
              <a:rPr lang="en-US" sz="2800" dirty="0">
                <a:solidFill>
                  <a:srgbClr val="0E0E0E"/>
                </a:solidFill>
                <a:effectLst/>
              </a:rPr>
              <a:t>nhancing output quality.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rgbClr val="0E0E0E"/>
                </a:solidFill>
              </a:rPr>
              <a:t>A</a:t>
            </a:r>
            <a:r>
              <a:rPr lang="en-US" sz="2800" dirty="0">
                <a:solidFill>
                  <a:srgbClr val="0E0E0E"/>
                </a:solidFill>
                <a:effectLst/>
              </a:rPr>
              <a:t>ddressing mode collapse issues.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endParaRPr lang="en-US" sz="2800" dirty="0">
              <a:solidFill>
                <a:srgbClr val="0E0E0E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rgbClr val="0E0E0E"/>
                </a:solidFill>
                <a:effectLst/>
              </a:rPr>
              <a:t>Innovations such as </a:t>
            </a:r>
            <a:r>
              <a:rPr lang="en-US" sz="2800" b="1" dirty="0">
                <a:solidFill>
                  <a:schemeClr val="accent4"/>
                </a:solidFill>
                <a:effectLst/>
              </a:rPr>
              <a:t>StyleGAN</a:t>
            </a:r>
            <a:r>
              <a:rPr lang="en-US" sz="2800" dirty="0">
                <a:solidFill>
                  <a:srgbClr val="0E0E0E"/>
                </a:solidFill>
                <a:effectLst/>
              </a:rPr>
              <a:t> introduced finer control over generated images.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E0E0E"/>
              </a:solidFill>
              <a:effectLst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dirty="0">
                <a:solidFill>
                  <a:schemeClr val="accent1"/>
                </a:solidFill>
                <a:effectLst/>
              </a:rPr>
              <a:t>Conditional GANs </a:t>
            </a:r>
            <a:r>
              <a:rPr lang="en-US" sz="2800" dirty="0">
                <a:solidFill>
                  <a:srgbClr val="0E0E0E"/>
                </a:solidFill>
                <a:effectLst/>
              </a:rPr>
              <a:t>expanded the scope of GAN applications by incorporating conditional data.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E0E0E"/>
              </a:solidFill>
              <a:effectLst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dirty="0" err="1">
                <a:solidFill>
                  <a:schemeClr val="accent5"/>
                </a:solidFill>
                <a:effectLst/>
              </a:rPr>
              <a:t>CycleGANs</a:t>
            </a:r>
            <a:r>
              <a:rPr lang="en-US" sz="2800" dirty="0">
                <a:solidFill>
                  <a:srgbClr val="0E0E0E"/>
                </a:solidFill>
                <a:effectLst/>
              </a:rPr>
              <a:t> enabled unpaired image-to-image translation, broadening the usability of GANs in diverse domains.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b="1" dirty="0">
              <a:solidFill>
                <a:srgbClr val="0E0E0E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rgbClr val="0E0E0E"/>
                </a:solidFill>
                <a:effectLst/>
              </a:rPr>
              <a:t>Let’s take a look at these new approaches.</a:t>
            </a:r>
            <a:endParaRPr lang="en-US" sz="2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675885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5D6152-A60B-DEB5-29F3-DFAF45E74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Modern GAN Approaches - </a:t>
            </a:r>
            <a:r>
              <a:rPr lang="en-US" sz="4000" b="1" dirty="0">
                <a:solidFill>
                  <a:schemeClr val="accent4"/>
                </a:solidFill>
                <a:effectLst/>
              </a:rPr>
              <a:t>StyleGAN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D2D106-F314-5706-611C-F31F266CFE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55697" y="2197373"/>
            <a:ext cx="10029138" cy="672941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effectLst/>
              </a:rPr>
              <a:t>StyleGAN, developed by NVIDIA, this is a pioneering GAN architecture for generating high-quality, photorealistic images.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effectLst/>
              </a:rPr>
              <a:t>Unlike traditional GANs, StyleGAN introduces a style-based generator architecture that provides fine-grained control over various aspects of the generated image, from overall structure to detailed textures.</a:t>
            </a:r>
            <a:br>
              <a:rPr lang="en-US" sz="2800" dirty="0">
                <a:effectLst/>
              </a:rPr>
            </a:b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29EDC9-D11D-C8CA-6A04-68B4BB1D2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6481" y="5143500"/>
            <a:ext cx="5718354" cy="48190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4F7C0E-A24D-3838-7528-9269A2148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0360" y="2653196"/>
            <a:ext cx="6832600" cy="675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658DA6-C0D4-291A-6A85-D511A0E0370E}"/>
              </a:ext>
            </a:extLst>
          </p:cNvPr>
          <p:cNvSpPr txBox="1"/>
          <p:nvPr/>
        </p:nvSpPr>
        <p:spPr>
          <a:xfrm>
            <a:off x="13794978" y="2197373"/>
            <a:ext cx="3897222" cy="4247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StyleGAN3 Mixing of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8EE23F-EF3C-613E-6AB3-53DC951B8A38}"/>
              </a:ext>
            </a:extLst>
          </p:cNvPr>
          <p:cNvSpPr txBox="1"/>
          <p:nvPr/>
        </p:nvSpPr>
        <p:spPr>
          <a:xfrm>
            <a:off x="1060172" y="5686190"/>
            <a:ext cx="466200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effectLst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1" dirty="0">
                <a:effectLst/>
              </a:rPr>
              <a:t>Style Control</a:t>
            </a:r>
            <a:r>
              <a:rPr lang="en-US" sz="1600" dirty="0">
                <a:effectLst/>
              </a:rPr>
              <a:t>: Uses a mapping network to transform the input noise vector into an intermediate latent space, allowing manipulation of image styles at different levels.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>
              <a:effectLst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1" dirty="0">
                <a:effectLst/>
              </a:rPr>
              <a:t>Progressive Growing</a:t>
            </a:r>
            <a:r>
              <a:rPr lang="en-US" sz="1600" dirty="0">
                <a:effectLst/>
              </a:rPr>
              <a:t>: Gradually increases the resolution of the generated images during training, enhancing stability and quality.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>
              <a:effectLst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1" dirty="0">
                <a:effectLst/>
              </a:rPr>
              <a:t>High-Quality Outputs</a:t>
            </a:r>
            <a:r>
              <a:rPr lang="en-US" sz="1600" dirty="0">
                <a:effectLst/>
              </a:rPr>
              <a:t>: Produces highly realistic images, making it ideal for applications in art, fashion, and virtual reality.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511477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5D6152-A60B-DEB5-29F3-DFAF45E74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Modern GAN Approaches – </a:t>
            </a:r>
            <a:r>
              <a:rPr lang="en-US" sz="4000" b="1" dirty="0">
                <a:solidFill>
                  <a:schemeClr val="accent1"/>
                </a:solidFill>
                <a:effectLst/>
              </a:rPr>
              <a:t>Conditional GANs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D2D106-F314-5706-611C-F31F266CFE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55697" y="2197373"/>
            <a:ext cx="10519467" cy="331553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dirty="0">
                <a:effectLst/>
              </a:rPr>
              <a:t>Conditional GAN (</a:t>
            </a:r>
            <a:r>
              <a:rPr lang="en-US" sz="2800" b="1" dirty="0" err="1">
                <a:effectLst/>
              </a:rPr>
              <a:t>cGAN</a:t>
            </a:r>
            <a:r>
              <a:rPr lang="en-US" sz="2800" b="1" dirty="0">
                <a:effectLst/>
              </a:rPr>
              <a:t>): Targeted Image Generation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effectLst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 err="1">
                <a:effectLst/>
              </a:rPr>
              <a:t>cGANs</a:t>
            </a:r>
            <a:r>
              <a:rPr lang="en-US" sz="2800" dirty="0"/>
              <a:t> </a:t>
            </a:r>
            <a:r>
              <a:rPr lang="en-US" sz="2800" dirty="0">
                <a:effectLst/>
              </a:rPr>
              <a:t>extend the standard GAN framework by conditioning the generation process on additional information, such as class labels or specific attributes.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effectLst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effectLst/>
              </a:rPr>
              <a:t>This approach allows for more controlled and targeted image generation, enabling the creation of specific outputs based on the given conditions.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9F7EBC-7852-66C8-29D0-1FAB9084F8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873"/>
          <a:stretch/>
        </p:blipFill>
        <p:spPr>
          <a:xfrm>
            <a:off x="13126523" y="5752869"/>
            <a:ext cx="4005780" cy="36727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2F0811-5794-BCC0-3EC7-6C396EC9F0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337"/>
          <a:stretch/>
        </p:blipFill>
        <p:spPr>
          <a:xfrm>
            <a:off x="12205252" y="2080130"/>
            <a:ext cx="5483086" cy="36727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4853BC-0414-8A6F-7363-521C97EDBB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4618"/>
          <a:stretch/>
        </p:blipFill>
        <p:spPr>
          <a:xfrm>
            <a:off x="1743999" y="6134239"/>
            <a:ext cx="9652870" cy="30781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94A7B0-6C68-1420-1BA0-AD763CEB4581}"/>
              </a:ext>
            </a:extLst>
          </p:cNvPr>
          <p:cNvSpPr txBox="1"/>
          <p:nvPr/>
        </p:nvSpPr>
        <p:spPr>
          <a:xfrm>
            <a:off x="2472908" y="8963943"/>
            <a:ext cx="89239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>
              <a:effectLst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>
                <a:effectLst/>
              </a:rPr>
              <a:t>Conditioning Information</a:t>
            </a:r>
            <a:r>
              <a:rPr lang="en-US" sz="1800" dirty="0">
                <a:effectLst/>
              </a:rPr>
              <a:t>: Both the Generator and Discriminator receive additional input data (e.g., class labels), guiding the generation process.</a:t>
            </a:r>
          </a:p>
        </p:txBody>
      </p:sp>
    </p:spTree>
    <p:extLst>
      <p:ext uri="{BB962C8B-B14F-4D97-AF65-F5344CB8AC3E}">
        <p14:creationId xmlns:p14="http://schemas.microsoft.com/office/powerpoint/2010/main" val="16276602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5D6152-A60B-DEB5-29F3-DFAF45E74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Modern GAN Approaches - </a:t>
            </a:r>
            <a:r>
              <a:rPr lang="en-US" sz="4000" b="1" dirty="0" err="1">
                <a:solidFill>
                  <a:schemeClr val="accent5"/>
                </a:solidFill>
                <a:effectLst/>
              </a:rPr>
              <a:t>CycleGANs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D2D106-F314-5706-611C-F31F266CFE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55697" y="2197373"/>
            <a:ext cx="15976606" cy="198834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dirty="0">
                <a:effectLst/>
              </a:rPr>
              <a:t>CycleGAN: </a:t>
            </a:r>
            <a:r>
              <a:rPr lang="en-US" sz="2800" b="1" dirty="0"/>
              <a:t>Unpaired Image-to-Image Translation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/>
              <a:t>CycleGAN is designed for unpaired image-to-image translation, allowing the transformation of images from one domain to another without needing paired training examples.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409E72-3FA4-55CB-825B-A28C25864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5281" y="4185718"/>
            <a:ext cx="9968948" cy="46586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3C084B-FE18-4CAE-A7D4-E95343DBBF89}"/>
              </a:ext>
            </a:extLst>
          </p:cNvPr>
          <p:cNvSpPr txBox="1"/>
          <p:nvPr/>
        </p:nvSpPr>
        <p:spPr>
          <a:xfrm>
            <a:off x="649356" y="4694438"/>
            <a:ext cx="746388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/>
              <a:t>Cycle Consistency Loss</a:t>
            </a:r>
            <a:r>
              <a:rPr lang="en-US" sz="1800" dirty="0"/>
              <a:t>: Ensures that an image translated from one domain to another and back remains unchanged, promoting stable and accurate translations.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/>
              <a:t>Dual GANs</a:t>
            </a:r>
            <a:r>
              <a:rPr lang="en-US" sz="1800" dirty="0"/>
              <a:t>: Uses two GANs to learn the mapping between the two domains, ensuring consistency and quality in both directions.</a:t>
            </a:r>
          </a:p>
        </p:txBody>
      </p:sp>
      <p:pic>
        <p:nvPicPr>
          <p:cNvPr id="12290" name="Picture 2" descr="CycleGAN Explained | Papers With Code">
            <a:extLst>
              <a:ext uri="{FF2B5EF4-FFF2-40B4-BE49-F238E27FC236}">
                <a16:creationId xmlns:a16="http://schemas.microsoft.com/office/drawing/2014/main" id="{6658EAD5-EDE8-3238-7C01-B4F151C54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56" y="6364389"/>
            <a:ext cx="7785097" cy="326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5131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4F5444-42A4-211A-6DC6-6428A2207C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Computer Vision and Generative AI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47EC8AD-7255-77E7-9DAE-6551E1E41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Wrap Up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CFB7AC-A843-0C22-6E16-61577CFD6C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Today we reviewed some important computer vision topics</a:t>
            </a:r>
          </a:p>
          <a:p>
            <a:r>
              <a:rPr lang="en-US" dirty="0"/>
              <a:t>Introduced the transpose convolution and how it can be used to generate images</a:t>
            </a:r>
          </a:p>
          <a:p>
            <a:r>
              <a:rPr lang="en-US" dirty="0"/>
              <a:t>Explored Generative Adversarial Networks (GANs)</a:t>
            </a:r>
          </a:p>
          <a:p>
            <a:r>
              <a:rPr lang="en-US" dirty="0"/>
              <a:t>Discussed the issues with training GANs including mode collapse and instability</a:t>
            </a:r>
          </a:p>
          <a:p>
            <a:r>
              <a:rPr lang="en-US" dirty="0"/>
              <a:t>Saw some of the latest developments in GANs: StyleGAN, </a:t>
            </a:r>
            <a:r>
              <a:rPr lang="en-US" dirty="0" err="1"/>
              <a:t>cGAN</a:t>
            </a:r>
            <a:r>
              <a:rPr lang="en-US" dirty="0"/>
              <a:t>, CycleGAN</a:t>
            </a:r>
          </a:p>
          <a:p>
            <a:pPr marL="0" indent="0">
              <a:buNone/>
            </a:pPr>
            <a:r>
              <a:rPr lang="en-US" dirty="0"/>
              <a:t>-----------------------------------------------------------------------------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 the next lesson we will start our discussion on diffusion models and how they can overcome some of the GAN limitations. </a:t>
            </a:r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52EB5DF5-223F-F38E-1FBD-8D2678518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867" y="2412727"/>
            <a:ext cx="7620000" cy="567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3364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E7D30A7-40B0-09D5-F187-D539933E27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pic>
        <p:nvPicPr>
          <p:cNvPr id="5" name="Picture 4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144A511C-E7A8-850B-398A-5C8AD2820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884" y="1236824"/>
            <a:ext cx="2196392" cy="64208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AA6F350-7945-9FBA-9E74-44129F003097}"/>
              </a:ext>
            </a:extLst>
          </p:cNvPr>
          <p:cNvCxnSpPr>
            <a:cxnSpLocks/>
          </p:cNvCxnSpPr>
          <p:nvPr/>
        </p:nvCxnSpPr>
        <p:spPr>
          <a:xfrm>
            <a:off x="3956319" y="1151467"/>
            <a:ext cx="0" cy="81280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912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37138" tIns="68550" rIns="137138" bIns="68550" rtlCol="0" anchor="ctr" anchorCtr="0">
            <a:noAutofit/>
          </a:bodyPr>
          <a:lstStyle/>
          <a:p>
            <a:pPr algn="l">
              <a:buSzPts val="4400"/>
            </a:pPr>
            <a:r>
              <a:rPr lang="en-US" dirty="0">
                <a:solidFill>
                  <a:schemeClr val="bg1"/>
                </a:solidFill>
              </a:rPr>
              <a:t>Images &amp; GenAI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6EE57F-4D9E-CF84-2D70-744101F12037}"/>
              </a:ext>
            </a:extLst>
          </p:cNvPr>
          <p:cNvSpPr txBox="1"/>
          <p:nvPr/>
        </p:nvSpPr>
        <p:spPr>
          <a:xfrm>
            <a:off x="1257300" y="4528251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Turning our attention to a different medium</a:t>
            </a:r>
          </a:p>
        </p:txBody>
      </p:sp>
    </p:spTree>
    <p:extLst>
      <p:ext uri="{BB962C8B-B14F-4D97-AF65-F5344CB8AC3E}">
        <p14:creationId xmlns:p14="http://schemas.microsoft.com/office/powerpoint/2010/main" val="3795779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37138" tIns="68550" rIns="137138" bIns="68550" rtlCol="0" anchor="ctr" anchorCtr="0">
            <a:noAutofit/>
          </a:bodyPr>
          <a:lstStyle/>
          <a:p>
            <a:r>
              <a:rPr lang="en-US" dirty="0"/>
              <a:t>Learning to speak, next to see?</a:t>
            </a:r>
            <a:endParaRPr dirty="0"/>
          </a:p>
        </p:txBody>
      </p:sp>
      <p:sp>
        <p:nvSpPr>
          <p:cNvPr id="107" name="Google Shape;107;p15"/>
          <p:cNvSpPr txBox="1">
            <a:spLocks noGrp="1"/>
          </p:cNvSpPr>
          <p:nvPr>
            <p:ph type="body" sz="quarter" idx="10"/>
          </p:nvPr>
        </p:nvSpPr>
        <p:spPr>
          <a:xfrm>
            <a:off x="1155697" y="2092036"/>
            <a:ext cx="15773400" cy="683474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37138" tIns="68550" rIns="137138" bIns="68550" rtlCol="0" anchor="t" anchorCtr="0">
            <a:noAutofit/>
          </a:bodyPr>
          <a:lstStyle/>
          <a:p>
            <a:pPr marL="0" indent="0" fontAlgn="base">
              <a:spcBef>
                <a:spcPts val="0"/>
              </a:spcBef>
              <a:buNone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So far in this course we have focused on only text generation with LLMs as the mode of GenAI applications…</a:t>
            </a:r>
          </a:p>
          <a:p>
            <a:pPr marL="0" indent="0" fontAlgn="base">
              <a:spcBef>
                <a:spcPts val="0"/>
              </a:spcBef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 fontAlgn="base">
              <a:spcBef>
                <a:spcPts val="0"/>
              </a:spcBef>
              <a:buNone/>
            </a:pPr>
            <a:endParaRPr lang="en-US" sz="2800" b="0" i="0" u="none" strike="noStrike" dirty="0">
              <a:solidFill>
                <a:srgbClr val="000000"/>
              </a:solidFill>
              <a:effectLst/>
            </a:endParaRPr>
          </a:p>
          <a:p>
            <a:pPr marL="0" indent="0" fontAlgn="base">
              <a:spcBef>
                <a:spcPts val="0"/>
              </a:spcBef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 fontAlgn="base">
              <a:spcBef>
                <a:spcPts val="0"/>
              </a:spcBef>
              <a:buNone/>
            </a:pPr>
            <a:endParaRPr lang="en-US" sz="2800" b="0" i="0" u="none" strike="noStrike" dirty="0">
              <a:solidFill>
                <a:srgbClr val="000000"/>
              </a:solidFill>
              <a:effectLst/>
            </a:endParaRPr>
          </a:p>
          <a:p>
            <a:pPr marL="0" indent="0" fontAlgn="base">
              <a:spcBef>
                <a:spcPts val="0"/>
              </a:spcBef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 fontAlgn="base">
              <a:spcBef>
                <a:spcPts val="0"/>
              </a:spcBef>
              <a:buNone/>
            </a:pPr>
            <a:endParaRPr lang="en-US" sz="2800" b="0" i="0" u="none" strike="noStrike" dirty="0">
              <a:solidFill>
                <a:srgbClr val="000000"/>
              </a:solidFill>
              <a:effectLst/>
            </a:endParaRPr>
          </a:p>
          <a:p>
            <a:pPr marL="0" indent="0" fontAlgn="base">
              <a:spcBef>
                <a:spcPts val="0"/>
              </a:spcBef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 fontAlgn="base">
              <a:spcBef>
                <a:spcPts val="0"/>
              </a:spcBef>
              <a:buNone/>
            </a:pPr>
            <a:endParaRPr lang="en-US" sz="2800" b="0" i="0" u="none" strike="noStrike" dirty="0">
              <a:solidFill>
                <a:srgbClr val="000000"/>
              </a:solidFill>
              <a:effectLst/>
            </a:endParaRPr>
          </a:p>
          <a:p>
            <a:pPr marL="0" indent="0" fontAlgn="base">
              <a:spcBef>
                <a:spcPts val="0"/>
              </a:spcBef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 fontAlgn="base">
              <a:spcBef>
                <a:spcPts val="0"/>
              </a:spcBef>
              <a:buNone/>
            </a:pPr>
            <a:endParaRPr lang="en-US" sz="2800" b="0" i="0" u="none" strike="noStrike" dirty="0">
              <a:solidFill>
                <a:srgbClr val="000000"/>
              </a:solidFill>
              <a:effectLst/>
            </a:endParaRPr>
          </a:p>
          <a:p>
            <a:pPr marL="0" indent="0" fontAlgn="base">
              <a:spcBef>
                <a:spcPts val="0"/>
              </a:spcBef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 fontAlgn="base">
              <a:spcBef>
                <a:spcPts val="0"/>
              </a:spcBef>
              <a:buNone/>
            </a:pPr>
            <a:endParaRPr lang="en-US" sz="2800" b="0" i="0" u="none" strike="noStrike" dirty="0">
              <a:solidFill>
                <a:srgbClr val="000000"/>
              </a:solidFill>
              <a:effectLst/>
            </a:endParaRPr>
          </a:p>
          <a:p>
            <a:pPr marL="0" indent="0" fontAlgn="base">
              <a:spcBef>
                <a:spcPts val="0"/>
              </a:spcBef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 fontAlgn="base">
              <a:spcBef>
                <a:spcPts val="0"/>
              </a:spcBef>
              <a:buNone/>
            </a:pPr>
            <a:endParaRPr lang="en-US" sz="2800" b="0" i="0" u="none" strike="noStrike" dirty="0">
              <a:solidFill>
                <a:srgbClr val="000000"/>
              </a:solidFill>
              <a:effectLst/>
            </a:endParaRPr>
          </a:p>
          <a:p>
            <a:pPr marL="0" indent="0" fontAlgn="base">
              <a:spcBef>
                <a:spcPts val="0"/>
              </a:spcBef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 fontAlgn="base">
              <a:spcBef>
                <a:spcPts val="0"/>
              </a:spcBef>
              <a:buNone/>
            </a:pPr>
            <a:r>
              <a:rPr lang="en-US" sz="2800" dirty="0">
                <a:solidFill>
                  <a:srgbClr val="000000"/>
                </a:solidFill>
              </a:rPr>
              <a:t>But! What about other areas of deep learning beyond Natural Language Processing?</a:t>
            </a:r>
            <a:endParaRPr lang="en-US" sz="2800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23BB3F7-C29A-EC79-273A-D660C6543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567" y="2795484"/>
            <a:ext cx="11747387" cy="410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E479D5-75AD-FA42-9BB0-5361ADC02712}"/>
              </a:ext>
            </a:extLst>
          </p:cNvPr>
          <p:cNvSpPr txBox="1"/>
          <p:nvPr/>
        </p:nvSpPr>
        <p:spPr>
          <a:xfrm>
            <a:off x="5237018" y="8994014"/>
            <a:ext cx="9144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2800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10967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37138" tIns="68550" rIns="137138" bIns="68550" rtlCol="0" anchor="ctr" anchorCtr="0">
            <a:noAutofit/>
          </a:bodyPr>
          <a:lstStyle/>
          <a:p>
            <a:r>
              <a:rPr lang="en-US" dirty="0"/>
              <a:t>Computer Vision</a:t>
            </a:r>
            <a:endParaRPr dirty="0"/>
          </a:p>
        </p:txBody>
      </p:sp>
      <p:sp>
        <p:nvSpPr>
          <p:cNvPr id="107" name="Google Shape;107;p15"/>
          <p:cNvSpPr txBox="1">
            <a:spLocks noGrp="1"/>
          </p:cNvSpPr>
          <p:nvPr>
            <p:ph type="body" sz="quarter" idx="10"/>
          </p:nvPr>
        </p:nvSpPr>
        <p:spPr>
          <a:xfrm>
            <a:off x="1192639" y="2050472"/>
            <a:ext cx="15173796" cy="755072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37138" tIns="68550" rIns="137138" bIns="68550" rtlCol="0" anchor="t" anchorCtr="0">
            <a:noAutofit/>
          </a:bodyPr>
          <a:lstStyle/>
          <a:p>
            <a:pPr marL="0" indent="0" fontAlgn="base">
              <a:spcBef>
                <a:spcPts val="0"/>
              </a:spcBef>
              <a:buNone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Prior to the LLM craze, Computer Vision dominated the deep learning world</a:t>
            </a:r>
          </a:p>
          <a:p>
            <a:pPr marL="0" indent="0" fontAlgn="base">
              <a:spcBef>
                <a:spcPts val="0"/>
              </a:spcBef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 fontAlgn="base">
              <a:spcBef>
                <a:spcPts val="0"/>
              </a:spcBef>
              <a:buNone/>
            </a:pPr>
            <a:endParaRPr lang="en-US" sz="2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 fontAlgn="base">
              <a:spcBef>
                <a:spcPts val="0"/>
              </a:spcBef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 fontAlgn="base">
              <a:spcBef>
                <a:spcPts val="0"/>
              </a:spcBef>
              <a:buNone/>
            </a:pPr>
            <a:endParaRPr lang="en-US" sz="2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 fontAlgn="base">
              <a:spcBef>
                <a:spcPts val="0"/>
              </a:spcBef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 fontAlgn="base">
              <a:spcBef>
                <a:spcPts val="0"/>
              </a:spcBef>
              <a:buNone/>
            </a:pPr>
            <a:endParaRPr lang="en-US" sz="2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 fontAlgn="base">
              <a:spcBef>
                <a:spcPts val="0"/>
              </a:spcBef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 fontAlgn="base">
              <a:spcBef>
                <a:spcPts val="0"/>
              </a:spcBef>
              <a:buNone/>
            </a:pPr>
            <a:endParaRPr lang="en-US" sz="2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 fontAlgn="base">
              <a:spcBef>
                <a:spcPts val="0"/>
              </a:spcBef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 fontAlgn="base">
              <a:spcBef>
                <a:spcPts val="0"/>
              </a:spcBef>
              <a:buNone/>
            </a:pPr>
            <a:endParaRPr lang="en-US" sz="2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 fontAlgn="base">
              <a:spcBef>
                <a:spcPts val="0"/>
              </a:spcBef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 fontAlgn="base">
              <a:spcBef>
                <a:spcPts val="0"/>
              </a:spcBef>
              <a:buNone/>
            </a:pPr>
            <a:endParaRPr lang="en-US" sz="2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 fontAlgn="base">
              <a:spcBef>
                <a:spcPts val="0"/>
              </a:spcBef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 fontAlgn="base">
              <a:spcBef>
                <a:spcPts val="0"/>
              </a:spcBef>
              <a:buNone/>
            </a:pPr>
            <a:endParaRPr lang="en-US" sz="2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 fontAlgn="base">
              <a:spcBef>
                <a:spcPts val="0"/>
              </a:spcBef>
              <a:buNone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Whereas Language Models attempt to model and understand human language, vision models focus on interpreting and classifying images (and videos)</a:t>
            </a:r>
          </a:p>
          <a:p>
            <a:pPr marL="0" indent="0" fontAlgn="base">
              <a:spcBef>
                <a:spcPts val="0"/>
              </a:spcBef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 fontAlgn="base">
              <a:spcBef>
                <a:spcPts val="0"/>
              </a:spcBef>
              <a:buNone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However, until recently, 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generating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images was no simple task. Instead the research focused on image comprehension.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FF70B62-B22F-23D4-F72B-A7C399906B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3"/>
          <a:stretch/>
        </p:blipFill>
        <p:spPr bwMode="auto">
          <a:xfrm>
            <a:off x="3162300" y="2696815"/>
            <a:ext cx="11963400" cy="491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954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37138" tIns="68550" rIns="137138" bIns="68550" rtlCol="0" anchor="ctr" anchorCtr="0">
            <a:noAutofit/>
          </a:bodyPr>
          <a:lstStyle/>
          <a:p>
            <a:r>
              <a:rPr lang="en-US" dirty="0"/>
              <a:t>A difficult vision</a:t>
            </a:r>
            <a:endParaRPr dirty="0"/>
          </a:p>
        </p:txBody>
      </p:sp>
      <p:sp>
        <p:nvSpPr>
          <p:cNvPr id="107" name="Google Shape;107;p15"/>
          <p:cNvSpPr txBox="1">
            <a:spLocks noGrp="1"/>
          </p:cNvSpPr>
          <p:nvPr>
            <p:ph type="body" sz="quarter" idx="10"/>
          </p:nvPr>
        </p:nvSpPr>
        <p:spPr>
          <a:xfrm>
            <a:off x="1058715" y="2197373"/>
            <a:ext cx="16564267" cy="105602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37138" tIns="68550" rIns="137138" bIns="68550" rtlCol="0" anchor="t" anchorCtr="0">
            <a:noAutofit/>
          </a:bodyPr>
          <a:lstStyle/>
          <a:p>
            <a:pPr marL="0" indent="0" fontAlgn="base">
              <a:spcBef>
                <a:spcPts val="0"/>
              </a:spcBef>
              <a:buNone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✅  Language Generation</a:t>
            </a:r>
          </a:p>
          <a:p>
            <a:pPr marL="0" indent="0" fontAlgn="base">
              <a:spcBef>
                <a:spcPts val="0"/>
              </a:spcBef>
              <a:buNone/>
            </a:pPr>
            <a:r>
              <a:rPr lang="en-US" sz="2800" dirty="0">
                <a:solidFill>
                  <a:srgbClr val="000000"/>
                </a:solidFill>
              </a:rPr>
              <a:t>⬜️  Image Generation?...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what is so hard about image generation?</a:t>
            </a:r>
          </a:p>
          <a:p>
            <a:pPr marL="0" indent="0" fontAlgn="base">
              <a:spcBef>
                <a:spcPts val="0"/>
              </a:spcBef>
              <a:buNone/>
            </a:pPr>
            <a:endParaRPr lang="en-US" sz="2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 fontAlgn="base">
              <a:spcBef>
                <a:spcPts val="0"/>
              </a:spcBef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 fontAlgn="base">
              <a:spcBef>
                <a:spcPts val="0"/>
              </a:spcBef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 fontAlgn="base">
              <a:spcBef>
                <a:spcPts val="0"/>
              </a:spcBef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 fontAlgn="base">
              <a:spcBef>
                <a:spcPts val="0"/>
              </a:spcBef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 fontAlgn="base">
              <a:spcBef>
                <a:spcPts val="0"/>
              </a:spcBef>
              <a:buNone/>
            </a:pPr>
            <a:endParaRPr lang="en-US" sz="2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376B32-A449-3371-82C5-41436AEBAAC1}"/>
              </a:ext>
            </a:extLst>
          </p:cNvPr>
          <p:cNvSpPr txBox="1"/>
          <p:nvPr/>
        </p:nvSpPr>
        <p:spPr>
          <a:xfrm>
            <a:off x="2456490" y="7837677"/>
            <a:ext cx="586085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fontAlgn="base">
              <a:spcBef>
                <a:spcPts val="0"/>
              </a:spcBef>
              <a:buNone/>
            </a:pPr>
            <a:r>
              <a:rPr lang="en-US" sz="2800" b="1" dirty="0">
                <a:solidFill>
                  <a:schemeClr val="accent4"/>
                </a:solidFill>
              </a:rPr>
              <a:t>L</a:t>
            </a:r>
            <a:r>
              <a:rPr lang="en-US" sz="2800" b="1" i="0" strike="noStrike" dirty="0">
                <a:solidFill>
                  <a:schemeClr val="accent4"/>
                </a:solidFill>
                <a:effectLst/>
                <a:latin typeface="Arial" panose="020B0604020202020204" pitchFamily="34" charset="0"/>
              </a:rPr>
              <a:t>anguage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has a </a:t>
            </a:r>
            <a:r>
              <a:rPr lang="en-US" sz="2800" b="0" i="0" u="sng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finite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en-US" sz="2800" b="0" i="0" u="sng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discrete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vocabulary that language models can select from to generate the next token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B6E4B1-809F-AF14-A772-6AD813C2A692}"/>
              </a:ext>
            </a:extLst>
          </p:cNvPr>
          <p:cNvSpPr txBox="1"/>
          <p:nvPr/>
        </p:nvSpPr>
        <p:spPr>
          <a:xfrm>
            <a:off x="9970653" y="7714674"/>
            <a:ext cx="669174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fontAlgn="base">
              <a:spcBef>
                <a:spcPts val="0"/>
              </a:spcBef>
              <a:buNone/>
            </a:pPr>
            <a:r>
              <a:rPr lang="en-US" sz="2800" b="1" i="0" u="none" strike="noStrike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  <a:t>Images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have a </a:t>
            </a:r>
            <a:r>
              <a:rPr lang="en-US" sz="2800" b="0" i="0" u="sng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continuous multidimensional space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from which we can sample, 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ie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 infinite space to search. </a:t>
            </a:r>
          </a:p>
        </p:txBody>
      </p:sp>
      <p:pic>
        <p:nvPicPr>
          <p:cNvPr id="17" name="Picture 16" descr="Craft alphabet on a black surface">
            <a:extLst>
              <a:ext uri="{FF2B5EF4-FFF2-40B4-BE49-F238E27FC236}">
                <a16:creationId xmlns:a16="http://schemas.microsoft.com/office/drawing/2014/main" id="{B64393B2-DC7A-E409-489D-7397777607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816" y="3325091"/>
            <a:ext cx="6691746" cy="4467823"/>
          </a:xfrm>
          <a:prstGeom prst="rect">
            <a:avLst/>
          </a:prstGeom>
        </p:spPr>
      </p:pic>
      <p:pic>
        <p:nvPicPr>
          <p:cNvPr id="19" name="Picture 18" descr="Digital neon">
            <a:extLst>
              <a:ext uri="{FF2B5EF4-FFF2-40B4-BE49-F238E27FC236}">
                <a16:creationId xmlns:a16="http://schemas.microsoft.com/office/drawing/2014/main" id="{F0A75DC8-4EA9-4534-B8CF-57830859A3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326" y="3395229"/>
            <a:ext cx="7605119" cy="427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2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37138" tIns="68550" rIns="137138" bIns="68550" rtlCol="0" anchor="ctr" anchorCtr="0">
            <a:noAutofit/>
          </a:bodyPr>
          <a:lstStyle/>
          <a:p>
            <a:r>
              <a:rPr lang="en-US" dirty="0"/>
              <a:t>Why generate images in the first place?</a:t>
            </a:r>
            <a:endParaRPr dirty="0"/>
          </a:p>
        </p:txBody>
      </p:sp>
      <p:sp>
        <p:nvSpPr>
          <p:cNvPr id="107" name="Google Shape;107;p15"/>
          <p:cNvSpPr txBox="1">
            <a:spLocks noGrp="1"/>
          </p:cNvSpPr>
          <p:nvPr>
            <p:ph type="body" sz="quarter" idx="10"/>
          </p:nvPr>
        </p:nvSpPr>
        <p:spPr>
          <a:xfrm>
            <a:off x="1155697" y="8737575"/>
            <a:ext cx="15773400" cy="80802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37138" tIns="68550" rIns="137138" bIns="68550" rtlCol="0" anchor="t" anchorCtr="0">
            <a:noAutofit/>
          </a:bodyPr>
          <a:lstStyle/>
          <a:p>
            <a:pPr marL="0" indent="0" fontAlgn="base">
              <a:spcBef>
                <a:spcPts val="0"/>
              </a:spcBef>
              <a:buNone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We’ve still barely scratched the surface of what image generators can do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047F124-0014-53AA-0955-E81A5E93B0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" r="10970"/>
          <a:stretch/>
        </p:blipFill>
        <p:spPr bwMode="auto">
          <a:xfrm>
            <a:off x="3763815" y="1607139"/>
            <a:ext cx="9458823" cy="7072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318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F912F2-49C2-7CE0-B6E5-C83488BAA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2917428"/>
            <a:ext cx="7346372" cy="1988345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Convolution Layers</a:t>
            </a:r>
            <a:br>
              <a:rPr lang="en-US" dirty="0"/>
            </a:br>
            <a:endParaRPr lang="en-US" dirty="0"/>
          </a:p>
        </p:txBody>
      </p:sp>
      <p:pic>
        <p:nvPicPr>
          <p:cNvPr id="5" name="Google Shape;103;p14">
            <a:extLst>
              <a:ext uri="{FF2B5EF4-FFF2-40B4-BE49-F238E27FC236}">
                <a16:creationId xmlns:a16="http://schemas.microsoft.com/office/drawing/2014/main" id="{6BAE91EC-D33E-99F9-AFA7-8077491D2B1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5790" b="6204"/>
          <a:stretch/>
        </p:blipFill>
        <p:spPr>
          <a:xfrm>
            <a:off x="8603672" y="1544981"/>
            <a:ext cx="4973782" cy="4469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04;p14">
            <a:extLst>
              <a:ext uri="{FF2B5EF4-FFF2-40B4-BE49-F238E27FC236}">
                <a16:creationId xmlns:a16="http://schemas.microsoft.com/office/drawing/2014/main" id="{6933858B-CCF0-AAE0-732C-AFFB2D8EDF0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17235" y="1556803"/>
            <a:ext cx="4564169" cy="445733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D33599-0C83-3851-24AE-462DFC72A99F}"/>
              </a:ext>
            </a:extLst>
          </p:cNvPr>
          <p:cNvSpPr txBox="1"/>
          <p:nvPr/>
        </p:nvSpPr>
        <p:spPr>
          <a:xfrm>
            <a:off x="1257300" y="4200297"/>
            <a:ext cx="73463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How computers see and how they can draw</a:t>
            </a:r>
          </a:p>
        </p:txBody>
      </p:sp>
    </p:spTree>
    <p:extLst>
      <p:ext uri="{BB962C8B-B14F-4D97-AF65-F5344CB8AC3E}">
        <p14:creationId xmlns:p14="http://schemas.microsoft.com/office/powerpoint/2010/main" val="837916447"/>
      </p:ext>
    </p:extLst>
  </p:cSld>
  <p:clrMapOvr>
    <a:masterClrMapping/>
  </p:clrMapOvr>
</p:sld>
</file>

<file path=ppt/theme/theme1.xml><?xml version="1.0" encoding="utf-8"?>
<a:theme xmlns:a="http://schemas.openxmlformats.org/drawingml/2006/main" name="Main">
  <a:themeElements>
    <a:clrScheme name="Custom 6">
      <a:dk1>
        <a:sysClr val="windowText" lastClr="000000"/>
      </a:dk1>
      <a:lt1>
        <a:sysClr val="window" lastClr="FFFFFF"/>
      </a:lt1>
      <a:dk2>
        <a:srgbClr val="3C3C3C"/>
      </a:dk2>
      <a:lt2>
        <a:srgbClr val="D1D1D1"/>
      </a:lt2>
      <a:accent1>
        <a:srgbClr val="76B900"/>
      </a:accent1>
      <a:accent2>
        <a:srgbClr val="E1A624"/>
      </a:accent2>
      <a:accent3>
        <a:srgbClr val="8C8C8C"/>
      </a:accent3>
      <a:accent4>
        <a:srgbClr val="9273F2"/>
      </a:accent4>
      <a:accent5>
        <a:srgbClr val="5494F8"/>
      </a:accent5>
      <a:accent6>
        <a:srgbClr val="22C7A9"/>
      </a:accent6>
      <a:hlink>
        <a:srgbClr val="00B0F0"/>
      </a:hlink>
      <a:folHlink>
        <a:srgbClr val="00B0F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 anchor="ctr">
        <a:spAutoFit/>
      </a:bodyPr>
      <a:lstStyle>
        <a:defPPr algn="ctr">
          <a:lnSpc>
            <a:spcPct val="90000"/>
          </a:lnSpc>
          <a:defRPr sz="2400"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rial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rial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8C0436B587D54C83BFD563750D75D3" ma:contentTypeVersion="4" ma:contentTypeDescription="Create a new document." ma:contentTypeScope="" ma:versionID="7f2325641a3eebca5d1924e994802e07">
  <xsd:schema xmlns:xsd="http://www.w3.org/2001/XMLSchema" xmlns:xs="http://www.w3.org/2001/XMLSchema" xmlns:p="http://schemas.microsoft.com/office/2006/metadata/properties" xmlns:ns2="ef34e829-e29b-491b-8f41-18a36dc808c0" targetNamespace="http://schemas.microsoft.com/office/2006/metadata/properties" ma:root="true" ma:fieldsID="8af2ce58ff16e0a292cb482e705e0698" ns2:_="">
    <xsd:import namespace="ef34e829-e29b-491b-8f41-18a36dc808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34e829-e29b-491b-8f41-18a36dc808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1A26530-1D4A-486C-A39A-D17B225BB9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34e829-e29b-491b-8f41-18a36dc808c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D8AAEEA-2186-4C41-8DE8-F36BE347C35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14244</TotalTime>
  <Words>2280</Words>
  <Application>Microsoft Office PowerPoint</Application>
  <PresentationFormat>Custom</PresentationFormat>
  <Paragraphs>328</Paragraphs>
  <Slides>36</Slides>
  <Notes>32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Main</vt:lpstr>
      <vt:lpstr>Lecture 6.1- Image Generation and GANs</vt:lpstr>
      <vt:lpstr>PowerPoint Presentation</vt:lpstr>
      <vt:lpstr>This lecture</vt:lpstr>
      <vt:lpstr>Images &amp; GenAI</vt:lpstr>
      <vt:lpstr>Learning to speak, next to see?</vt:lpstr>
      <vt:lpstr>Computer Vision</vt:lpstr>
      <vt:lpstr>A difficult vision</vt:lpstr>
      <vt:lpstr>Why generate images in the first place?</vt:lpstr>
      <vt:lpstr>Convolution Layers </vt:lpstr>
      <vt:lpstr>How does sight work?</vt:lpstr>
      <vt:lpstr>What is a digital image?</vt:lpstr>
      <vt:lpstr>Using numbers to see</vt:lpstr>
      <vt:lpstr>Images but not images</vt:lpstr>
      <vt:lpstr>Spatial Information</vt:lpstr>
      <vt:lpstr>The CNN revolution - AlexNet</vt:lpstr>
      <vt:lpstr>Secret to success: The Convolution Operation</vt:lpstr>
      <vt:lpstr>Going the other direction?</vt:lpstr>
      <vt:lpstr>The Transpose Convolution </vt:lpstr>
      <vt:lpstr>Generative Adversarial Networks</vt:lpstr>
      <vt:lpstr>Generative Adversarial Networks - What is a GAN?</vt:lpstr>
      <vt:lpstr>Generative Adversarial Networks – Training a GAN</vt:lpstr>
      <vt:lpstr>Generative Adversarial Networks – Creating Images</vt:lpstr>
      <vt:lpstr>Generative Adversarial Networks – Deep Convolution GANs</vt:lpstr>
      <vt:lpstr>DCGAN – Exploring the latent space of images</vt:lpstr>
      <vt:lpstr>DCGAN – Exploring the latent space of images</vt:lpstr>
      <vt:lpstr>Improvements and Challenges of GANs</vt:lpstr>
      <vt:lpstr>Generative Adversarial Networks – Issues and Challenges</vt:lpstr>
      <vt:lpstr>Generative Adversarial Networks – Mode Collapse</vt:lpstr>
      <vt:lpstr>Generative Adversarial Networks – Instability</vt:lpstr>
      <vt:lpstr>Modern development of GANs</vt:lpstr>
      <vt:lpstr>Modern GAN Approaches</vt:lpstr>
      <vt:lpstr>Modern GAN Approaches - StyleGAN</vt:lpstr>
      <vt:lpstr>Modern GAN Approaches – Conditional GANs</vt:lpstr>
      <vt:lpstr>Modern GAN Approaches - CycleGANs</vt:lpstr>
      <vt:lpstr>Wrap Up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Spillman</dc:creator>
  <cp:lastModifiedBy>Sam Raymond</cp:lastModifiedBy>
  <cp:revision>107</cp:revision>
  <dcterms:created xsi:type="dcterms:W3CDTF">2023-02-16T22:53:10Z</dcterms:created>
  <dcterms:modified xsi:type="dcterms:W3CDTF">2025-01-27T16:05:29Z</dcterms:modified>
</cp:coreProperties>
</file>