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handoutMasterIdLst>
    <p:handoutMasterId r:id="rId32"/>
  </p:handoutMasterIdLst>
  <p:sldIdLst>
    <p:sldId id="276" r:id="rId2"/>
    <p:sldId id="263" r:id="rId3"/>
    <p:sldId id="277" r:id="rId4"/>
    <p:sldId id="262" r:id="rId5"/>
    <p:sldId id="313" r:id="rId6"/>
    <p:sldId id="301" r:id="rId7"/>
    <p:sldId id="311" r:id="rId8"/>
    <p:sldId id="316" r:id="rId9"/>
    <p:sldId id="317" r:id="rId10"/>
    <p:sldId id="318" r:id="rId11"/>
    <p:sldId id="308" r:id="rId12"/>
    <p:sldId id="319" r:id="rId13"/>
    <p:sldId id="331" r:id="rId14"/>
    <p:sldId id="333" r:id="rId15"/>
    <p:sldId id="334" r:id="rId16"/>
    <p:sldId id="309" r:id="rId17"/>
    <p:sldId id="325" r:id="rId18"/>
    <p:sldId id="335" r:id="rId19"/>
    <p:sldId id="336" r:id="rId20"/>
    <p:sldId id="337" r:id="rId21"/>
    <p:sldId id="312" r:id="rId22"/>
    <p:sldId id="328" r:id="rId23"/>
    <p:sldId id="339" r:id="rId24"/>
    <p:sldId id="338" r:id="rId25"/>
    <p:sldId id="340" r:id="rId26"/>
    <p:sldId id="341" r:id="rId27"/>
    <p:sldId id="342" r:id="rId28"/>
    <p:sldId id="307" r:id="rId29"/>
    <p:sldId id="259" r:id="rId30"/>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a:srgbClr val="5E5E5E"/>
    <a:srgbClr val="2E2E2E"/>
    <a:srgbClr val="76B900"/>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8" autoAdjust="0"/>
    <p:restoredTop sz="80714" autoAdjust="0"/>
  </p:normalViewPr>
  <p:slideViewPr>
    <p:cSldViewPr snapToGrid="0">
      <p:cViewPr varScale="1">
        <p:scale>
          <a:sx n="78" d="100"/>
          <a:sy n="78" d="100"/>
        </p:scale>
        <p:origin x="1584" y="192"/>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68c73667-b054-4751-86c2-2fef667112d9" providerId="ADAL" clId="{101C97E0-BDB0-4DA1-9C8D-4096A7A7294B}"/>
    <pc:docChg chg="custSel delSld modSld">
      <pc:chgData name="Joe Bungo" userId="68c73667-b054-4751-86c2-2fef667112d9" providerId="ADAL" clId="{101C97E0-BDB0-4DA1-9C8D-4096A7A7294B}" dt="2024-07-10T21:02:54.815" v="88" actId="20577"/>
      <pc:docMkLst>
        <pc:docMk/>
      </pc:docMkLst>
      <pc:sldChg chg="delSp modSp mod">
        <pc:chgData name="Joe Bungo" userId="68c73667-b054-4751-86c2-2fef667112d9" providerId="ADAL" clId="{101C97E0-BDB0-4DA1-9C8D-4096A7A7294B}" dt="2024-07-10T21:02:27.432" v="58" actId="20577"/>
        <pc:sldMkLst>
          <pc:docMk/>
          <pc:sldMk cId="3060841502" sldId="263"/>
        </pc:sldMkLst>
        <pc:spChg chg="mod">
          <ac:chgData name="Joe Bungo" userId="68c73667-b054-4751-86c2-2fef667112d9" providerId="ADAL" clId="{101C97E0-BDB0-4DA1-9C8D-4096A7A7294B}" dt="2024-07-10T21:02:27.432" v="58" actId="20577"/>
          <ac:spMkLst>
            <pc:docMk/>
            <pc:sldMk cId="3060841502" sldId="263"/>
            <ac:spMk id="2" creationId="{9A27CA3A-0360-E591-A282-F769734FEFAC}"/>
          </ac:spMkLst>
        </pc:spChg>
        <pc:spChg chg="del mod">
          <ac:chgData name="Joe Bungo" userId="68c73667-b054-4751-86c2-2fef667112d9" providerId="ADAL" clId="{101C97E0-BDB0-4DA1-9C8D-4096A7A7294B}" dt="2024-07-10T21:01:32.028" v="7" actId="478"/>
          <ac:spMkLst>
            <pc:docMk/>
            <pc:sldMk cId="3060841502" sldId="263"/>
            <ac:spMk id="6" creationId="{499CE408-F1C8-4DE3-631B-371FD3987BEA}"/>
          </ac:spMkLst>
        </pc:spChg>
      </pc:sldChg>
      <pc:sldChg chg="del">
        <pc:chgData name="Joe Bungo" userId="68c73667-b054-4751-86c2-2fef667112d9" providerId="ADAL" clId="{101C97E0-BDB0-4DA1-9C8D-4096A7A7294B}" dt="2024-07-10T21:01:08.588" v="0" actId="47"/>
        <pc:sldMkLst>
          <pc:docMk/>
          <pc:sldMk cId="730397046" sldId="270"/>
        </pc:sldMkLst>
      </pc:sldChg>
      <pc:sldChg chg="del">
        <pc:chgData name="Joe Bungo" userId="68c73667-b054-4751-86c2-2fef667112d9" providerId="ADAL" clId="{101C97E0-BDB0-4DA1-9C8D-4096A7A7294B}" dt="2024-07-10T21:01:11.771" v="2" actId="47"/>
        <pc:sldMkLst>
          <pc:docMk/>
          <pc:sldMk cId="4288610200" sldId="271"/>
        </pc:sldMkLst>
      </pc:sldChg>
      <pc:sldChg chg="del">
        <pc:chgData name="Joe Bungo" userId="68c73667-b054-4751-86c2-2fef667112d9" providerId="ADAL" clId="{101C97E0-BDB0-4DA1-9C8D-4096A7A7294B}" dt="2024-07-10T21:01:10.447" v="1" actId="47"/>
        <pc:sldMkLst>
          <pc:docMk/>
          <pc:sldMk cId="3568226246" sldId="272"/>
        </pc:sldMkLst>
      </pc:sldChg>
      <pc:sldChg chg="del">
        <pc:chgData name="Joe Bungo" userId="68c73667-b054-4751-86c2-2fef667112d9" providerId="ADAL" clId="{101C97E0-BDB0-4DA1-9C8D-4096A7A7294B}" dt="2024-07-10T21:01:14.150" v="3" actId="47"/>
        <pc:sldMkLst>
          <pc:docMk/>
          <pc:sldMk cId="794823834" sldId="273"/>
        </pc:sldMkLst>
      </pc:sldChg>
      <pc:sldChg chg="del">
        <pc:chgData name="Joe Bungo" userId="68c73667-b054-4751-86c2-2fef667112d9" providerId="ADAL" clId="{101C97E0-BDB0-4DA1-9C8D-4096A7A7294B}" dt="2024-07-10T21:01:15.434" v="4" actId="47"/>
        <pc:sldMkLst>
          <pc:docMk/>
          <pc:sldMk cId="3854755421" sldId="274"/>
        </pc:sldMkLst>
      </pc:sldChg>
      <pc:sldChg chg="del">
        <pc:chgData name="Joe Bungo" userId="68c73667-b054-4751-86c2-2fef667112d9" providerId="ADAL" clId="{101C97E0-BDB0-4DA1-9C8D-4096A7A7294B}" dt="2024-07-10T21:01:16.833" v="5" actId="47"/>
        <pc:sldMkLst>
          <pc:docMk/>
          <pc:sldMk cId="3748428278" sldId="275"/>
        </pc:sldMkLst>
      </pc:sldChg>
      <pc:sldChg chg="modSp mod">
        <pc:chgData name="Joe Bungo" userId="68c73667-b054-4751-86c2-2fef667112d9" providerId="ADAL" clId="{101C97E0-BDB0-4DA1-9C8D-4096A7A7294B}" dt="2024-07-10T21:02:54.815" v="88" actId="20577"/>
        <pc:sldMkLst>
          <pc:docMk/>
          <pc:sldMk cId="809099762" sldId="276"/>
        </pc:sldMkLst>
        <pc:spChg chg="mod">
          <ac:chgData name="Joe Bungo" userId="68c73667-b054-4751-86c2-2fef667112d9" providerId="ADAL" clId="{101C97E0-BDB0-4DA1-9C8D-4096A7A7294B}" dt="2024-07-10T21:02:54.815" v="88" actId="20577"/>
          <ac:spMkLst>
            <pc:docMk/>
            <pc:sldMk cId="809099762" sldId="276"/>
            <ac:spMk id="44" creationId="{4EBA068B-2FF1-FB89-2F1F-2626FDA6AC2D}"/>
          </ac:spMkLst>
        </pc:spChg>
        <pc:spChg chg="mod">
          <ac:chgData name="Joe Bungo" userId="68c73667-b054-4751-86c2-2fef667112d9" providerId="ADAL" clId="{101C97E0-BDB0-4DA1-9C8D-4096A7A7294B}" dt="2024-07-10T21:02:39.718" v="71" actId="20577"/>
          <ac:spMkLst>
            <pc:docMk/>
            <pc:sldMk cId="809099762" sldId="276"/>
            <ac:spMk id="45" creationId="{9162B3C6-DC4F-9333-7495-3ADDADB4E85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8/27/24</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8/27/24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https://cvpr2022-tutorial-diffusion-models.github.io/</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20</a:t>
            </a:fld>
            <a:endParaRPr lang="en-US"/>
          </a:p>
        </p:txBody>
      </p:sp>
    </p:spTree>
    <p:extLst>
      <p:ext uri="{BB962C8B-B14F-4D97-AF65-F5344CB8AC3E}">
        <p14:creationId xmlns:p14="http://schemas.microsoft.com/office/powerpoint/2010/main" val="208026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https://yang-</a:t>
            </a:r>
            <a:r>
              <a:rPr lang="en-US" dirty="0" err="1"/>
              <a:t>song.net</a:t>
            </a:r>
            <a:r>
              <a:rPr lang="en-US" dirty="0"/>
              <a:t>/blog/2021/score/</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23</a:t>
            </a:fld>
            <a:endParaRPr lang="en-US"/>
          </a:p>
        </p:txBody>
      </p:sp>
    </p:spTree>
    <p:extLst>
      <p:ext uri="{BB962C8B-B14F-4D97-AF65-F5344CB8AC3E}">
        <p14:creationId xmlns:p14="http://schemas.microsoft.com/office/powerpoint/2010/main" val="402388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learnopencv.com</a:t>
            </a:r>
            <a:r>
              <a:rPr lang="en-US" dirty="0"/>
              <a:t>/image-generation-using-diffusion-models/</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25</a:t>
            </a:fld>
            <a:endParaRPr lang="en-US"/>
          </a:p>
        </p:txBody>
      </p:sp>
    </p:spTree>
    <p:extLst>
      <p:ext uri="{BB962C8B-B14F-4D97-AF65-F5344CB8AC3E}">
        <p14:creationId xmlns:p14="http://schemas.microsoft.com/office/powerpoint/2010/main" val="384567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www.projectpro.io</a:t>
            </a:r>
            <a:r>
              <a:rPr lang="en-US" dirty="0"/>
              <a:t>/article/generative-adversarial-networks-</a:t>
            </a:r>
            <a:r>
              <a:rPr lang="en-US" dirty="0" err="1"/>
              <a:t>gan</a:t>
            </a:r>
            <a:r>
              <a:rPr lang="en-US" dirty="0"/>
              <a:t>-based-projects-to-work-on/530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5</a:t>
            </a:fld>
            <a:endParaRPr lang="en-US"/>
          </a:p>
        </p:txBody>
      </p:sp>
    </p:spTree>
    <p:extLst>
      <p:ext uri="{BB962C8B-B14F-4D97-AF65-F5344CB8AC3E}">
        <p14:creationId xmlns:p14="http://schemas.microsoft.com/office/powerpoint/2010/main" val="258236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6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/pdf/1505.04597</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8</a:t>
            </a:fld>
            <a:endParaRPr lang="en-US"/>
          </a:p>
        </p:txBody>
      </p:sp>
    </p:spTree>
    <p:extLst>
      <p:ext uri="{BB962C8B-B14F-4D97-AF65-F5344CB8AC3E}">
        <p14:creationId xmlns:p14="http://schemas.microsoft.com/office/powerpoint/2010/main" val="236043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eandv.biomedcentral.com</a:t>
            </a:r>
            <a:r>
              <a:rPr lang="en-US" dirty="0"/>
              <a:t>/articles/10.1186/s40662-020-00192-5</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9</a:t>
            </a:fld>
            <a:endParaRPr lang="en-US"/>
          </a:p>
        </p:txBody>
      </p:sp>
    </p:spTree>
    <p:extLst>
      <p:ext uri="{BB962C8B-B14F-4D97-AF65-F5344CB8AC3E}">
        <p14:creationId xmlns:p14="http://schemas.microsoft.com/office/powerpoint/2010/main" val="310788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wikidocs.net</a:t>
            </a:r>
            <a:r>
              <a:rPr lang="en-US" dirty="0"/>
              <a:t>/193827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towardsdatascience.com</a:t>
            </a:r>
            <a:r>
              <a:rPr lang="en-US" dirty="0"/>
              <a:t>/understanding-u-net-61276b10f360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10</a:t>
            </a:fld>
            <a:endParaRPr lang="en-US"/>
          </a:p>
        </p:txBody>
      </p:sp>
    </p:spTree>
    <p:extLst>
      <p:ext uri="{BB962C8B-B14F-4D97-AF65-F5344CB8AC3E}">
        <p14:creationId xmlns:p14="http://schemas.microsoft.com/office/powerpoint/2010/main" val="228138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www.mathworks.com</a:t>
            </a:r>
            <a:r>
              <a:rPr lang="en-US" dirty="0"/>
              <a:t>/help/wavelet/ug/wavelet-</a:t>
            </a:r>
            <a:r>
              <a:rPr lang="en-US" dirty="0" err="1"/>
              <a:t>denoising.html</a:t>
            </a:r>
            <a:endParaRPr lang="en-US" dirty="0"/>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12</a:t>
            </a:fld>
            <a:endParaRPr lang="en-US"/>
          </a:p>
        </p:txBody>
      </p:sp>
    </p:spTree>
    <p:extLst>
      <p:ext uri="{BB962C8B-B14F-4D97-AF65-F5344CB8AC3E}">
        <p14:creationId xmlns:p14="http://schemas.microsoft.com/office/powerpoint/2010/main" val="113372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/pdf/1603.08155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ieeexplore.ieee.org</a:t>
            </a:r>
            <a:r>
              <a:rPr lang="en-US" dirty="0"/>
              <a:t>/document/9360532</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13</a:t>
            </a:fld>
            <a:endParaRPr lang="en-US"/>
          </a:p>
        </p:txBody>
      </p:sp>
    </p:spTree>
    <p:extLst>
      <p:ext uri="{BB962C8B-B14F-4D97-AF65-F5344CB8AC3E}">
        <p14:creationId xmlns:p14="http://schemas.microsoft.com/office/powerpoint/2010/main" val="18108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www.leewayhertz.com</a:t>
            </a:r>
            <a:r>
              <a:rPr lang="en-US" dirty="0"/>
              <a:t>/how-to-train-a-diffusion-model/</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14</a:t>
            </a:fld>
            <a:endParaRPr lang="en-US"/>
          </a:p>
        </p:txBody>
      </p:sp>
    </p:spTree>
    <p:extLst>
      <p:ext uri="{BB962C8B-B14F-4D97-AF65-F5344CB8AC3E}">
        <p14:creationId xmlns:p14="http://schemas.microsoft.com/office/powerpoint/2010/main" val="1171553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9.png"/><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dirty="0"/>
              <a:t>Lecture 6.2 – UNets and Diffusion Models</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2">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UNets and </a:t>
            </a:r>
            <a:r>
              <a:rPr lang="en-US" dirty="0" err="1"/>
              <a:t>AutoEncoders</a:t>
            </a:r>
            <a:endParaRPr lang="en-US" dirty="0"/>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726267"/>
            <a:ext cx="7112540" cy="6200518"/>
          </a:xfrm>
        </p:spPr>
        <p:txBody>
          <a:bodyPr>
            <a:normAutofit/>
          </a:bodyPr>
          <a:lstStyle/>
          <a:p>
            <a:r>
              <a:rPr lang="en-US" sz="2800" dirty="0"/>
              <a:t>UNets share many of the same features as traditional encode-decoder or autoencoder networks</a:t>
            </a:r>
          </a:p>
          <a:p>
            <a:r>
              <a:rPr lang="en-US" sz="2800" dirty="0"/>
              <a:t>This architecture has become ubiquitous in computer vision </a:t>
            </a:r>
          </a:p>
        </p:txBody>
      </p:sp>
      <p:pic>
        <p:nvPicPr>
          <p:cNvPr id="2050" name="Picture 2">
            <a:extLst>
              <a:ext uri="{FF2B5EF4-FFF2-40B4-BE49-F238E27FC236}">
                <a16:creationId xmlns:a16="http://schemas.microsoft.com/office/drawing/2014/main" id="{7C98A1D5-FFD7-5709-8231-2F14AFB3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959" y="5143500"/>
            <a:ext cx="6909669" cy="4397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FC7C062-7A09-0B55-5844-9043CDF2C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7611" y="5143500"/>
            <a:ext cx="6889430" cy="43841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9D8C7FC-1D2C-F41F-15B4-3D37C979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549" y="1408297"/>
            <a:ext cx="6435144" cy="3367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C440D0-8683-29CD-C6D1-8D0D98C6A4EF}"/>
              </a:ext>
            </a:extLst>
          </p:cNvPr>
          <p:cNvSpPr txBox="1"/>
          <p:nvPr/>
        </p:nvSpPr>
        <p:spPr>
          <a:xfrm>
            <a:off x="10271884" y="1309180"/>
            <a:ext cx="6272011" cy="646331"/>
          </a:xfrm>
          <a:prstGeom prst="rect">
            <a:avLst/>
          </a:prstGeom>
          <a:noFill/>
        </p:spPr>
        <p:txBody>
          <a:bodyPr wrap="square">
            <a:spAutoFit/>
          </a:bodyPr>
          <a:lstStyle/>
          <a:p>
            <a:r>
              <a:rPr lang="en-US" sz="1800" dirty="0"/>
              <a:t>Denoising images is a task that UNets and Autoencoders excel at</a:t>
            </a:r>
          </a:p>
        </p:txBody>
      </p:sp>
    </p:spTree>
    <p:extLst>
      <p:ext uri="{BB962C8B-B14F-4D97-AF65-F5344CB8AC3E}">
        <p14:creationId xmlns:p14="http://schemas.microsoft.com/office/powerpoint/2010/main" val="94534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Denoising Images</a:t>
            </a:r>
          </a:p>
        </p:txBody>
      </p:sp>
    </p:spTree>
    <p:extLst>
      <p:ext uri="{BB962C8B-B14F-4D97-AF65-F5344CB8AC3E}">
        <p14:creationId xmlns:p14="http://schemas.microsoft.com/office/powerpoint/2010/main" val="42966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Image Denoising</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726267"/>
            <a:ext cx="9701193" cy="6200518"/>
          </a:xfrm>
        </p:spPr>
        <p:txBody>
          <a:bodyPr>
            <a:normAutofit/>
          </a:bodyPr>
          <a:lstStyle/>
          <a:p>
            <a:pPr marL="0" indent="0">
              <a:buNone/>
            </a:pPr>
            <a:r>
              <a:rPr lang="en-US" sz="2800" b="1" i="0" dirty="0">
                <a:solidFill>
                  <a:srgbClr val="212529"/>
                </a:solidFill>
                <a:effectLst/>
                <a:highlight>
                  <a:srgbClr val="FFFFFF"/>
                </a:highlight>
              </a:rPr>
              <a:t>Denoising</a:t>
            </a:r>
            <a:r>
              <a:rPr lang="en-US" sz="2800" b="0" i="0" dirty="0">
                <a:solidFill>
                  <a:srgbClr val="212529"/>
                </a:solidFill>
                <a:effectLst/>
                <a:highlight>
                  <a:srgbClr val="FFFFFF"/>
                </a:highlight>
              </a:rPr>
              <a:t> is a task in image processing and computer vision.</a:t>
            </a:r>
          </a:p>
          <a:p>
            <a:pPr marL="0" indent="0">
              <a:buNone/>
            </a:pPr>
            <a:r>
              <a:rPr lang="en-US" sz="2800" u="sng" dirty="0">
                <a:solidFill>
                  <a:srgbClr val="212529"/>
                </a:solidFill>
                <a:highlight>
                  <a:srgbClr val="FFFFFF"/>
                </a:highlight>
              </a:rPr>
              <a:t>A</a:t>
            </a:r>
            <a:r>
              <a:rPr lang="en-US" sz="2800" b="0" i="0" u="sng" dirty="0">
                <a:solidFill>
                  <a:srgbClr val="212529"/>
                </a:solidFill>
                <a:effectLst/>
                <a:highlight>
                  <a:srgbClr val="FFFFFF"/>
                </a:highlight>
              </a:rPr>
              <a:t>im: </a:t>
            </a:r>
          </a:p>
          <a:p>
            <a:pPr marL="0" indent="0">
              <a:buNone/>
            </a:pPr>
            <a:r>
              <a:rPr lang="en-US" sz="2800" dirty="0">
                <a:solidFill>
                  <a:srgbClr val="212529"/>
                </a:solidFill>
                <a:highlight>
                  <a:srgbClr val="FFFFFF"/>
                </a:highlight>
              </a:rPr>
              <a:t>T</a:t>
            </a:r>
            <a:r>
              <a:rPr lang="en-US" sz="2800" b="0" i="0" dirty="0">
                <a:solidFill>
                  <a:srgbClr val="212529"/>
                </a:solidFill>
                <a:effectLst/>
                <a:highlight>
                  <a:srgbClr val="FFFFFF"/>
                </a:highlight>
              </a:rPr>
              <a:t>o remove or reduce noise from an image. </a:t>
            </a:r>
          </a:p>
          <a:p>
            <a:pPr marL="0" indent="0">
              <a:buNone/>
            </a:pPr>
            <a:endParaRPr lang="en-US" sz="2800" b="0" i="0" dirty="0">
              <a:solidFill>
                <a:srgbClr val="212529"/>
              </a:solidFill>
              <a:effectLst/>
              <a:highlight>
                <a:srgbClr val="FFFFFF"/>
              </a:highlight>
            </a:endParaRPr>
          </a:p>
          <a:p>
            <a:pPr marL="0" indent="0">
              <a:buNone/>
            </a:pPr>
            <a:r>
              <a:rPr lang="en-US" sz="2800" u="sng" dirty="0">
                <a:solidFill>
                  <a:srgbClr val="212529"/>
                </a:solidFill>
                <a:highlight>
                  <a:srgbClr val="FFFFFF"/>
                </a:highlight>
              </a:rPr>
              <a:t>Real-world Application: </a:t>
            </a:r>
          </a:p>
          <a:p>
            <a:pPr marL="0" indent="0">
              <a:buNone/>
            </a:pPr>
            <a:r>
              <a:rPr lang="en-US" sz="2800" b="0" i="0" dirty="0">
                <a:solidFill>
                  <a:srgbClr val="212529"/>
                </a:solidFill>
                <a:effectLst/>
                <a:highlight>
                  <a:srgbClr val="FFFFFF"/>
                </a:highlight>
              </a:rPr>
              <a:t>Noise can be introduced into an image due to various reasons, such as camera sensor limitations, lighting conditions, and compression artifacts. </a:t>
            </a:r>
          </a:p>
          <a:p>
            <a:pPr marL="0" indent="0">
              <a:buNone/>
            </a:pPr>
            <a:endParaRPr lang="en-US" sz="2800" b="0" i="0" dirty="0">
              <a:solidFill>
                <a:srgbClr val="212529"/>
              </a:solidFill>
              <a:effectLst/>
              <a:highlight>
                <a:srgbClr val="FFFFFF"/>
              </a:highlight>
            </a:endParaRPr>
          </a:p>
          <a:p>
            <a:pPr marL="0" indent="0">
              <a:buNone/>
            </a:pPr>
            <a:r>
              <a:rPr lang="en-US" sz="2800" b="0" i="0" dirty="0">
                <a:solidFill>
                  <a:srgbClr val="212529"/>
                </a:solidFill>
                <a:effectLst/>
                <a:highlight>
                  <a:srgbClr val="FFFFFF"/>
                </a:highlight>
              </a:rPr>
              <a:t>The goal of denoising is to recover the original image, which is considered to be noise-free, from a noisy observation.</a:t>
            </a:r>
            <a:endParaRPr lang="en-US" sz="2800" dirty="0"/>
          </a:p>
        </p:txBody>
      </p:sp>
      <p:pic>
        <p:nvPicPr>
          <p:cNvPr id="3074" name="Picture 2">
            <a:extLst>
              <a:ext uri="{FF2B5EF4-FFF2-40B4-BE49-F238E27FC236}">
                <a16:creationId xmlns:a16="http://schemas.microsoft.com/office/drawing/2014/main" id="{A413DE47-A087-7F59-0D22-1D2131EBA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54" t="2826" r="8148" b="9768"/>
          <a:stretch/>
        </p:blipFill>
        <p:spPr bwMode="auto">
          <a:xfrm>
            <a:off x="11100555" y="1725768"/>
            <a:ext cx="6981384" cy="575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91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5D92A766-156B-AF49-45AB-7B0C45B15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796" y="5976552"/>
            <a:ext cx="10578027" cy="3820266"/>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Training a Denoising Model</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71231" y="2098138"/>
            <a:ext cx="8194365" cy="3423176"/>
          </a:xfrm>
        </p:spPr>
        <p:txBody>
          <a:bodyPr>
            <a:noAutofit/>
          </a:bodyPr>
          <a:lstStyle/>
          <a:p>
            <a:pPr marL="0" indent="0">
              <a:buNone/>
            </a:pPr>
            <a:r>
              <a:rPr lang="en-US" sz="2800" b="1" dirty="0">
                <a:solidFill>
                  <a:srgbClr val="212529"/>
                </a:solidFill>
                <a:highlight>
                  <a:srgbClr val="FFFFFF"/>
                </a:highlight>
              </a:rPr>
              <a:t>Training Data:</a:t>
            </a:r>
          </a:p>
          <a:p>
            <a:r>
              <a:rPr lang="en-US" sz="2800" dirty="0">
                <a:solidFill>
                  <a:srgbClr val="212529"/>
                </a:solidFill>
                <a:highlight>
                  <a:srgbClr val="FFFFFF"/>
                </a:highlight>
              </a:rPr>
              <a:t>Input: Gaussian Noise added to clear images</a:t>
            </a:r>
          </a:p>
          <a:p>
            <a:r>
              <a:rPr lang="en-US" sz="2800" dirty="0">
                <a:solidFill>
                  <a:srgbClr val="212529"/>
                </a:solidFill>
                <a:highlight>
                  <a:srgbClr val="FFFFFF"/>
                </a:highlight>
              </a:rPr>
              <a:t>Output: Noise-free images</a:t>
            </a:r>
          </a:p>
          <a:p>
            <a:pPr marL="0" indent="0">
              <a:buNone/>
            </a:pPr>
            <a:r>
              <a:rPr lang="en-US" sz="2800" b="1" dirty="0">
                <a:solidFill>
                  <a:srgbClr val="212529"/>
                </a:solidFill>
                <a:highlight>
                  <a:srgbClr val="FFFFFF"/>
                </a:highlight>
              </a:rPr>
              <a:t>Metrics:</a:t>
            </a:r>
          </a:p>
          <a:p>
            <a:r>
              <a:rPr lang="en-US" sz="2800" dirty="0"/>
              <a:t>Typically mean-squared error</a:t>
            </a:r>
          </a:p>
          <a:p>
            <a:r>
              <a:rPr lang="en-US" sz="2800" dirty="0"/>
              <a:t>Can be more sophisticated such as using loss networks for image perception loss</a:t>
            </a:r>
          </a:p>
        </p:txBody>
      </p:sp>
      <p:pic>
        <p:nvPicPr>
          <p:cNvPr id="5126" name="Picture 6">
            <a:extLst>
              <a:ext uri="{FF2B5EF4-FFF2-40B4-BE49-F238E27FC236}">
                <a16:creationId xmlns:a16="http://schemas.microsoft.com/office/drawing/2014/main" id="{59C0DAF2-BA86-F6D2-41AC-193E15E799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357" b="62447"/>
          <a:stretch/>
        </p:blipFill>
        <p:spPr bwMode="auto">
          <a:xfrm>
            <a:off x="14587294" y="1307534"/>
            <a:ext cx="2380226" cy="16034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771ABD5-C6D8-E60E-9574-1BD6C9B082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728" b="53556"/>
          <a:stretch/>
        </p:blipFill>
        <p:spPr bwMode="auto">
          <a:xfrm>
            <a:off x="15083457" y="3424704"/>
            <a:ext cx="1553335" cy="2220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55834DF-BA25-EBCE-D82D-1952E949CB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13" t="44608" b="17189"/>
          <a:stretch/>
        </p:blipFill>
        <p:spPr bwMode="auto">
          <a:xfrm>
            <a:off x="11342476" y="1285282"/>
            <a:ext cx="2405390" cy="1625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8F5FF78D-E569-42C6-71EB-38A8889CAE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79" t="49663" b="4156"/>
          <a:stretch/>
        </p:blipFill>
        <p:spPr bwMode="auto">
          <a:xfrm>
            <a:off x="11792879" y="3416351"/>
            <a:ext cx="1504584" cy="22130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9AB2D20-9C55-3994-2F21-F5C09C0765C9}"/>
              </a:ext>
            </a:extLst>
          </p:cNvPr>
          <p:cNvCxnSpPr>
            <a:stCxn id="5" idx="3"/>
            <a:endCxn id="5126" idx="1"/>
          </p:cNvCxnSpPr>
          <p:nvPr/>
        </p:nvCxnSpPr>
        <p:spPr>
          <a:xfrm>
            <a:off x="13747866" y="2098139"/>
            <a:ext cx="839428" cy="11126"/>
          </a:xfrm>
          <a:prstGeom prst="straightConnector1">
            <a:avLst/>
          </a:prstGeom>
          <a:ln w="38100">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A434AEA-09F8-85AB-CD30-F6F9CED71EEB}"/>
              </a:ext>
            </a:extLst>
          </p:cNvPr>
          <p:cNvCxnSpPr>
            <a:cxnSpLocks/>
            <a:stCxn id="6" idx="3"/>
            <a:endCxn id="5128" idx="1"/>
          </p:cNvCxnSpPr>
          <p:nvPr/>
        </p:nvCxnSpPr>
        <p:spPr>
          <a:xfrm>
            <a:off x="13297463" y="4522859"/>
            <a:ext cx="1785994" cy="12060"/>
          </a:xfrm>
          <a:prstGeom prst="straightConnector1">
            <a:avLst/>
          </a:prstGeom>
          <a:ln w="38100">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D8F1107-F326-A0B3-E512-0869D1D30DC8}"/>
              </a:ext>
            </a:extLst>
          </p:cNvPr>
          <p:cNvSpPr txBox="1"/>
          <p:nvPr/>
        </p:nvSpPr>
        <p:spPr>
          <a:xfrm>
            <a:off x="13064956" y="3010230"/>
            <a:ext cx="2018501" cy="424732"/>
          </a:xfrm>
          <a:prstGeom prst="rect">
            <a:avLst/>
          </a:prstGeom>
          <a:noFill/>
        </p:spPr>
        <p:txBody>
          <a:bodyPr wrap="none" rtlCol="0" anchor="ctr">
            <a:spAutoFit/>
          </a:bodyPr>
          <a:lstStyle/>
          <a:p>
            <a:pPr algn="ctr">
              <a:lnSpc>
                <a:spcPct val="90000"/>
              </a:lnSpc>
            </a:pPr>
            <a:r>
              <a:rPr lang="en-US" sz="2400" dirty="0">
                <a:solidFill>
                  <a:schemeClr val="accent4"/>
                </a:solidFill>
                <a:latin typeface="Arial" panose="020B0604020202020204" pitchFamily="34" charset="0"/>
                <a:cs typeface="Arial" panose="020B0604020202020204" pitchFamily="34" charset="0"/>
              </a:rPr>
              <a:t>Adding Noise</a:t>
            </a:r>
          </a:p>
        </p:txBody>
      </p:sp>
    </p:spTree>
    <p:extLst>
      <p:ext uri="{BB962C8B-B14F-4D97-AF65-F5344CB8AC3E}">
        <p14:creationId xmlns:p14="http://schemas.microsoft.com/office/powerpoint/2010/main" val="3668629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Adding noise to images</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056560"/>
            <a:ext cx="10087559" cy="8021412"/>
          </a:xfrm>
        </p:spPr>
        <p:txBody>
          <a:bodyPr>
            <a:noAutofit/>
          </a:bodyPr>
          <a:lstStyle/>
          <a:p>
            <a:pPr marL="0" indent="0">
              <a:buNone/>
            </a:pPr>
            <a:r>
              <a:rPr lang="en-US" sz="2800" b="1" dirty="0">
                <a:effectLst/>
              </a:rPr>
              <a:t>Step 1: Define Parameters</a:t>
            </a:r>
          </a:p>
          <a:p>
            <a:pPr marL="0" indent="0">
              <a:buNone/>
            </a:pPr>
            <a:r>
              <a:rPr lang="en-US" sz="2800" b="0" dirty="0">
                <a:effectLst/>
              </a:rPr>
              <a:t>Mean,   , of the Gaussian noise.</a:t>
            </a:r>
          </a:p>
          <a:p>
            <a:pPr marL="0" indent="0">
              <a:buNone/>
            </a:pPr>
            <a:r>
              <a:rPr lang="en-US" sz="2800" b="0" dirty="0">
                <a:effectLst/>
              </a:rPr>
              <a:t>Standard deviation,   , of the Gaussian noise.</a:t>
            </a:r>
          </a:p>
          <a:p>
            <a:pPr marL="0" indent="0">
              <a:buNone/>
            </a:pPr>
            <a:r>
              <a:rPr lang="en-US" sz="2800" b="1" dirty="0">
                <a:effectLst/>
              </a:rPr>
              <a:t>Step 2: Generate Gaussian Noise</a:t>
            </a:r>
          </a:p>
          <a:p>
            <a:pPr marL="0" indent="0">
              <a:buNone/>
            </a:pPr>
            <a:r>
              <a:rPr lang="en-US" sz="2800" b="0" dirty="0">
                <a:effectLst/>
              </a:rPr>
              <a:t>For each pixel value   , generate a noise value,   , from a Gaussian distribution with mean     and standard deviation    :</a:t>
            </a:r>
          </a:p>
          <a:p>
            <a:pPr marL="0" indent="0">
              <a:buNone/>
            </a:pPr>
            <a:br>
              <a:rPr lang="en-US" sz="2800" b="1" dirty="0">
                <a:effectLst/>
              </a:rPr>
            </a:br>
            <a:br>
              <a:rPr lang="en-US" sz="2800" b="1" dirty="0">
                <a:effectLst/>
              </a:rPr>
            </a:br>
            <a:r>
              <a:rPr lang="en-US" sz="2800" b="1" dirty="0">
                <a:effectLst/>
              </a:rPr>
              <a:t>Step 3: Add Noise to Pixel Values:</a:t>
            </a:r>
          </a:p>
          <a:p>
            <a:pPr marL="0" indent="0">
              <a:buNone/>
            </a:pPr>
            <a:r>
              <a:rPr lang="en-US" sz="2800" b="0" dirty="0">
                <a:effectLst/>
              </a:rPr>
              <a:t>Add the generated noise value    to the original pixel value   :</a:t>
            </a:r>
            <a:br>
              <a:rPr lang="en-US" sz="2800" b="0" dirty="0">
                <a:effectLst/>
              </a:rPr>
            </a:br>
            <a:endParaRPr lang="en-US" sz="2800" b="0" dirty="0">
              <a:effectLst/>
            </a:endParaRPr>
          </a:p>
          <a:p>
            <a:pPr marL="0" indent="0">
              <a:buNone/>
            </a:pPr>
            <a:r>
              <a:rPr lang="en-US" sz="2800" b="1" dirty="0"/>
              <a:t>Step 4: Normalize Pixel Values</a:t>
            </a:r>
            <a:br>
              <a:rPr lang="en-US" sz="2800" b="1" dirty="0">
                <a:effectLst/>
              </a:rPr>
            </a:br>
            <a:r>
              <a:rPr lang="en-US" sz="2800" dirty="0">
                <a:effectLst/>
              </a:rPr>
              <a:t>Ensure that the resulting pixel value x' is within the valid range (e.g., [0, 255] for 8-bit images):</a:t>
            </a:r>
            <a:br>
              <a:rPr lang="en-US" sz="2800" dirty="0">
                <a:effectLst/>
              </a:rPr>
            </a:br>
            <a:br>
              <a:rPr lang="en-US" sz="2800" b="0" dirty="0">
                <a:effectLst/>
              </a:rPr>
            </a:br>
            <a:endParaRPr lang="en-US" sz="2800" b="0" dirty="0">
              <a:effectLst/>
            </a:endParaRPr>
          </a:p>
        </p:txBody>
      </p:sp>
      <p:pic>
        <p:nvPicPr>
          <p:cNvPr id="6146" name="Picture 2" descr="Diffusion Model">
            <a:extLst>
              <a:ext uri="{FF2B5EF4-FFF2-40B4-BE49-F238E27FC236}">
                <a16:creationId xmlns:a16="http://schemas.microsoft.com/office/drawing/2014/main" id="{99567238-016A-D956-16B7-A9FD6C468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2" t="59669" r="69369" b="17975"/>
          <a:stretch/>
        </p:blipFill>
        <p:spPr bwMode="auto">
          <a:xfrm>
            <a:off x="11964474" y="1657417"/>
            <a:ext cx="1635618" cy="1598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iffusion Model">
            <a:extLst>
              <a:ext uri="{FF2B5EF4-FFF2-40B4-BE49-F238E27FC236}">
                <a16:creationId xmlns:a16="http://schemas.microsoft.com/office/drawing/2014/main" id="{EEBCE322-AC57-C7CD-040D-A46211D57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15" t="59720" r="52315" b="18485"/>
          <a:stretch/>
        </p:blipFill>
        <p:spPr bwMode="auto">
          <a:xfrm>
            <a:off x="11964474" y="3811377"/>
            <a:ext cx="1558344" cy="1558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iffusion Model">
            <a:extLst>
              <a:ext uri="{FF2B5EF4-FFF2-40B4-BE49-F238E27FC236}">
                <a16:creationId xmlns:a16="http://schemas.microsoft.com/office/drawing/2014/main" id="{D2D1A4E9-61D1-8882-7C4C-7D151DD300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65" t="59750" r="35363" b="19176"/>
          <a:stretch/>
        </p:blipFill>
        <p:spPr bwMode="auto">
          <a:xfrm>
            <a:off x="11951596" y="5783341"/>
            <a:ext cx="1571222" cy="1506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ffusion Model">
            <a:extLst>
              <a:ext uri="{FF2B5EF4-FFF2-40B4-BE49-F238E27FC236}">
                <a16:creationId xmlns:a16="http://schemas.microsoft.com/office/drawing/2014/main" id="{23957F5F-C918-EB06-BE0A-57AF14DF5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17" t="59600" r="19036" b="18605"/>
          <a:stretch/>
        </p:blipFill>
        <p:spPr bwMode="auto">
          <a:xfrm>
            <a:off x="11991306" y="7623580"/>
            <a:ext cx="1491802" cy="15583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ise Review">
            <a:extLst>
              <a:ext uri="{FF2B5EF4-FFF2-40B4-BE49-F238E27FC236}">
                <a16:creationId xmlns:a16="http://schemas.microsoft.com/office/drawing/2014/main" id="{183EAF59-1702-145C-2ABC-531FF0CB7EA6}"/>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8954" t="33974" r="25915" b="22324"/>
          <a:stretch/>
        </p:blipFill>
        <p:spPr bwMode="auto">
          <a:xfrm>
            <a:off x="14076611" y="1657417"/>
            <a:ext cx="1738646" cy="16221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oise Review">
            <a:extLst>
              <a:ext uri="{FF2B5EF4-FFF2-40B4-BE49-F238E27FC236}">
                <a16:creationId xmlns:a16="http://schemas.microsoft.com/office/drawing/2014/main" id="{5A14DB49-2180-B5C1-B4EA-B1CB395E0DB2}"/>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8954" t="33974" r="25915" b="22324"/>
          <a:stretch/>
        </p:blipFill>
        <p:spPr bwMode="auto">
          <a:xfrm>
            <a:off x="14076611" y="3779479"/>
            <a:ext cx="1738646" cy="16221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oise Review">
            <a:extLst>
              <a:ext uri="{FF2B5EF4-FFF2-40B4-BE49-F238E27FC236}">
                <a16:creationId xmlns:a16="http://schemas.microsoft.com/office/drawing/2014/main" id="{CCBD5388-8CAE-CEFC-2E29-53D7698FFE4E}"/>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38954" t="33974" r="25915" b="22324"/>
          <a:stretch/>
        </p:blipFill>
        <p:spPr bwMode="auto">
          <a:xfrm>
            <a:off x="14076611" y="5763257"/>
            <a:ext cx="1738646" cy="162213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Elbow Connector 11">
            <a:extLst>
              <a:ext uri="{FF2B5EF4-FFF2-40B4-BE49-F238E27FC236}">
                <a16:creationId xmlns:a16="http://schemas.microsoft.com/office/drawing/2014/main" id="{0DADDF0D-644F-2158-521C-17E7CB0F11F9}"/>
              </a:ext>
            </a:extLst>
          </p:cNvPr>
          <p:cNvCxnSpPr>
            <a:stCxn id="6148" idx="2"/>
            <a:endCxn id="2" idx="0"/>
          </p:cNvCxnSpPr>
          <p:nvPr/>
        </p:nvCxnSpPr>
        <p:spPr>
          <a:xfrm rot="5400000">
            <a:off x="13578880" y="2444322"/>
            <a:ext cx="531821" cy="2202288"/>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Elbow Connector 12">
            <a:extLst>
              <a:ext uri="{FF2B5EF4-FFF2-40B4-BE49-F238E27FC236}">
                <a16:creationId xmlns:a16="http://schemas.microsoft.com/office/drawing/2014/main" id="{DD8F8DA5-4BA1-0C11-0531-EF237C2F8E1D}"/>
              </a:ext>
            </a:extLst>
          </p:cNvPr>
          <p:cNvCxnSpPr>
            <a:cxnSpLocks/>
            <a:stCxn id="8" idx="2"/>
            <a:endCxn id="4" idx="0"/>
          </p:cNvCxnSpPr>
          <p:nvPr/>
        </p:nvCxnSpPr>
        <p:spPr>
          <a:xfrm rot="5400000">
            <a:off x="13650710" y="4488116"/>
            <a:ext cx="381723" cy="2208727"/>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Elbow Connector 15">
            <a:extLst>
              <a:ext uri="{FF2B5EF4-FFF2-40B4-BE49-F238E27FC236}">
                <a16:creationId xmlns:a16="http://schemas.microsoft.com/office/drawing/2014/main" id="{72758108-338D-290A-6117-3B3676C26BDD}"/>
              </a:ext>
            </a:extLst>
          </p:cNvPr>
          <p:cNvCxnSpPr>
            <a:cxnSpLocks/>
            <a:stCxn id="9" idx="2"/>
            <a:endCxn id="5" idx="0"/>
          </p:cNvCxnSpPr>
          <p:nvPr/>
        </p:nvCxnSpPr>
        <p:spPr>
          <a:xfrm rot="5400000">
            <a:off x="13722479" y="6400125"/>
            <a:ext cx="238184" cy="2208727"/>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12F31F29-25E6-F81E-4F70-8E8400D91963}"/>
              </a:ext>
            </a:extLst>
          </p:cNvPr>
          <p:cNvSpPr txBox="1"/>
          <p:nvPr/>
        </p:nvSpPr>
        <p:spPr>
          <a:xfrm>
            <a:off x="13607227" y="2266162"/>
            <a:ext cx="364203"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DEB89987-1E70-260A-B6C9-299B84681AB3}"/>
              </a:ext>
            </a:extLst>
          </p:cNvPr>
          <p:cNvSpPr txBox="1"/>
          <p:nvPr/>
        </p:nvSpPr>
        <p:spPr>
          <a:xfrm>
            <a:off x="13607226" y="4473794"/>
            <a:ext cx="364203"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144EDE1F-51AB-3C75-DEAE-A66AF1FB698C}"/>
              </a:ext>
            </a:extLst>
          </p:cNvPr>
          <p:cNvSpPr txBox="1"/>
          <p:nvPr/>
        </p:nvSpPr>
        <p:spPr>
          <a:xfrm>
            <a:off x="13617613" y="6444269"/>
            <a:ext cx="364203"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a:t>
            </a:r>
          </a:p>
        </p:txBody>
      </p:sp>
      <p:pic>
        <p:nvPicPr>
          <p:cNvPr id="23" name="Picture 22">
            <a:extLst>
              <a:ext uri="{FF2B5EF4-FFF2-40B4-BE49-F238E27FC236}">
                <a16:creationId xmlns:a16="http://schemas.microsoft.com/office/drawing/2014/main" id="{E6D8F399-F618-C3AF-5FDA-5C0A54957E4C}"/>
              </a:ext>
            </a:extLst>
          </p:cNvPr>
          <p:cNvPicPr>
            <a:picLocks noChangeAspect="1"/>
          </p:cNvPicPr>
          <p:nvPr/>
        </p:nvPicPr>
        <p:blipFill>
          <a:blip r:embed="rId8"/>
          <a:stretch>
            <a:fillRect/>
          </a:stretch>
        </p:blipFill>
        <p:spPr>
          <a:xfrm>
            <a:off x="2292079" y="2755289"/>
            <a:ext cx="254000" cy="317500"/>
          </a:xfrm>
          <a:prstGeom prst="rect">
            <a:avLst/>
          </a:prstGeom>
        </p:spPr>
      </p:pic>
      <p:pic>
        <p:nvPicPr>
          <p:cNvPr id="24" name="Picture 23">
            <a:extLst>
              <a:ext uri="{FF2B5EF4-FFF2-40B4-BE49-F238E27FC236}">
                <a16:creationId xmlns:a16="http://schemas.microsoft.com/office/drawing/2014/main" id="{24D485CD-02C8-2C99-C0F2-D579020FAB39}"/>
              </a:ext>
            </a:extLst>
          </p:cNvPr>
          <p:cNvPicPr>
            <a:picLocks noChangeAspect="1"/>
          </p:cNvPicPr>
          <p:nvPr/>
        </p:nvPicPr>
        <p:blipFill>
          <a:blip r:embed="rId9"/>
          <a:stretch>
            <a:fillRect/>
          </a:stretch>
        </p:blipFill>
        <p:spPr>
          <a:xfrm>
            <a:off x="4378817" y="3345153"/>
            <a:ext cx="254000" cy="203200"/>
          </a:xfrm>
          <a:prstGeom prst="rect">
            <a:avLst/>
          </a:prstGeom>
        </p:spPr>
      </p:pic>
      <p:pic>
        <p:nvPicPr>
          <p:cNvPr id="25" name="Picture 24">
            <a:extLst>
              <a:ext uri="{FF2B5EF4-FFF2-40B4-BE49-F238E27FC236}">
                <a16:creationId xmlns:a16="http://schemas.microsoft.com/office/drawing/2014/main" id="{EA678A19-4495-11FE-4C30-2E99523617F2}"/>
              </a:ext>
            </a:extLst>
          </p:cNvPr>
          <p:cNvPicPr>
            <a:picLocks noChangeAspect="1"/>
          </p:cNvPicPr>
          <p:nvPr/>
        </p:nvPicPr>
        <p:blipFill>
          <a:blip r:embed="rId10"/>
          <a:stretch>
            <a:fillRect/>
          </a:stretch>
        </p:blipFill>
        <p:spPr>
          <a:xfrm>
            <a:off x="4527003" y="4482598"/>
            <a:ext cx="241300" cy="215900"/>
          </a:xfrm>
          <a:prstGeom prst="rect">
            <a:avLst/>
          </a:prstGeom>
        </p:spPr>
      </p:pic>
      <p:pic>
        <p:nvPicPr>
          <p:cNvPr id="26" name="Picture 25">
            <a:extLst>
              <a:ext uri="{FF2B5EF4-FFF2-40B4-BE49-F238E27FC236}">
                <a16:creationId xmlns:a16="http://schemas.microsoft.com/office/drawing/2014/main" id="{A58413B2-959B-E0D2-3557-2D71BD560524}"/>
              </a:ext>
            </a:extLst>
          </p:cNvPr>
          <p:cNvPicPr>
            <a:picLocks noChangeAspect="1"/>
          </p:cNvPicPr>
          <p:nvPr/>
        </p:nvPicPr>
        <p:blipFill>
          <a:blip r:embed="rId11"/>
          <a:stretch>
            <a:fillRect/>
          </a:stretch>
        </p:blipFill>
        <p:spPr>
          <a:xfrm>
            <a:off x="1569073" y="5267558"/>
            <a:ext cx="2590800" cy="520700"/>
          </a:xfrm>
          <a:prstGeom prst="rect">
            <a:avLst/>
          </a:prstGeom>
        </p:spPr>
      </p:pic>
      <p:pic>
        <p:nvPicPr>
          <p:cNvPr id="27" name="Picture 26">
            <a:extLst>
              <a:ext uri="{FF2B5EF4-FFF2-40B4-BE49-F238E27FC236}">
                <a16:creationId xmlns:a16="http://schemas.microsoft.com/office/drawing/2014/main" id="{F100B7FF-E15E-54E9-7BAA-3823F494B0A0}"/>
              </a:ext>
            </a:extLst>
          </p:cNvPr>
          <p:cNvPicPr>
            <a:picLocks noChangeAspect="1"/>
          </p:cNvPicPr>
          <p:nvPr/>
        </p:nvPicPr>
        <p:blipFill>
          <a:blip r:embed="rId12"/>
          <a:stretch>
            <a:fillRect/>
          </a:stretch>
        </p:blipFill>
        <p:spPr>
          <a:xfrm>
            <a:off x="1511029" y="7062811"/>
            <a:ext cx="2070100" cy="419100"/>
          </a:xfrm>
          <a:prstGeom prst="rect">
            <a:avLst/>
          </a:prstGeom>
        </p:spPr>
      </p:pic>
      <p:pic>
        <p:nvPicPr>
          <p:cNvPr id="28" name="Picture 27">
            <a:extLst>
              <a:ext uri="{FF2B5EF4-FFF2-40B4-BE49-F238E27FC236}">
                <a16:creationId xmlns:a16="http://schemas.microsoft.com/office/drawing/2014/main" id="{2D68E613-4EAA-362F-F5BE-7E014E82159F}"/>
              </a:ext>
            </a:extLst>
          </p:cNvPr>
          <p:cNvPicPr>
            <a:picLocks noChangeAspect="1"/>
          </p:cNvPicPr>
          <p:nvPr/>
        </p:nvPicPr>
        <p:blipFill>
          <a:blip r:embed="rId13"/>
          <a:stretch>
            <a:fillRect/>
          </a:stretch>
        </p:blipFill>
        <p:spPr>
          <a:xfrm>
            <a:off x="1569073" y="8966140"/>
            <a:ext cx="5664200" cy="495300"/>
          </a:xfrm>
          <a:prstGeom prst="rect">
            <a:avLst/>
          </a:prstGeom>
        </p:spPr>
      </p:pic>
      <p:pic>
        <p:nvPicPr>
          <p:cNvPr id="31" name="Picture 30">
            <a:extLst>
              <a:ext uri="{FF2B5EF4-FFF2-40B4-BE49-F238E27FC236}">
                <a16:creationId xmlns:a16="http://schemas.microsoft.com/office/drawing/2014/main" id="{501FC995-3AA9-7BDD-D451-8C21B43101EF}"/>
              </a:ext>
            </a:extLst>
          </p:cNvPr>
          <p:cNvPicPr>
            <a:picLocks noChangeAspect="1"/>
          </p:cNvPicPr>
          <p:nvPr/>
        </p:nvPicPr>
        <p:blipFill rotWithShape="1">
          <a:blip r:embed="rId11"/>
          <a:srcRect r="87742"/>
          <a:stretch/>
        </p:blipFill>
        <p:spPr>
          <a:xfrm>
            <a:off x="8637519" y="4286643"/>
            <a:ext cx="317590" cy="520700"/>
          </a:xfrm>
          <a:prstGeom prst="rect">
            <a:avLst/>
          </a:prstGeom>
        </p:spPr>
      </p:pic>
      <p:pic>
        <p:nvPicPr>
          <p:cNvPr id="32" name="Picture 31">
            <a:extLst>
              <a:ext uri="{FF2B5EF4-FFF2-40B4-BE49-F238E27FC236}">
                <a16:creationId xmlns:a16="http://schemas.microsoft.com/office/drawing/2014/main" id="{3D84777E-FE07-DD07-552D-AA6F6FA887C3}"/>
              </a:ext>
            </a:extLst>
          </p:cNvPr>
          <p:cNvPicPr>
            <a:picLocks noChangeAspect="1"/>
          </p:cNvPicPr>
          <p:nvPr/>
        </p:nvPicPr>
        <p:blipFill>
          <a:blip r:embed="rId8"/>
          <a:stretch>
            <a:fillRect/>
          </a:stretch>
        </p:blipFill>
        <p:spPr>
          <a:xfrm>
            <a:off x="6449808" y="4852629"/>
            <a:ext cx="254000" cy="317500"/>
          </a:xfrm>
          <a:prstGeom prst="rect">
            <a:avLst/>
          </a:prstGeom>
        </p:spPr>
      </p:pic>
      <p:pic>
        <p:nvPicPr>
          <p:cNvPr id="33" name="Picture 32">
            <a:extLst>
              <a:ext uri="{FF2B5EF4-FFF2-40B4-BE49-F238E27FC236}">
                <a16:creationId xmlns:a16="http://schemas.microsoft.com/office/drawing/2014/main" id="{6B2551A9-C14C-55C0-2C3E-FB5F739CAF94}"/>
              </a:ext>
            </a:extLst>
          </p:cNvPr>
          <p:cNvPicPr>
            <a:picLocks noChangeAspect="1"/>
          </p:cNvPicPr>
          <p:nvPr/>
        </p:nvPicPr>
        <p:blipFill>
          <a:blip r:embed="rId9"/>
          <a:stretch>
            <a:fillRect/>
          </a:stretch>
        </p:blipFill>
        <p:spPr>
          <a:xfrm>
            <a:off x="10521861" y="4898526"/>
            <a:ext cx="254000" cy="203200"/>
          </a:xfrm>
          <a:prstGeom prst="rect">
            <a:avLst/>
          </a:prstGeom>
        </p:spPr>
      </p:pic>
      <p:pic>
        <p:nvPicPr>
          <p:cNvPr id="34" name="Picture 33">
            <a:extLst>
              <a:ext uri="{FF2B5EF4-FFF2-40B4-BE49-F238E27FC236}">
                <a16:creationId xmlns:a16="http://schemas.microsoft.com/office/drawing/2014/main" id="{E9CEDEC1-0D6A-5EAC-C80F-ABAD1FCC369E}"/>
              </a:ext>
            </a:extLst>
          </p:cNvPr>
          <p:cNvPicPr>
            <a:picLocks noChangeAspect="1"/>
          </p:cNvPicPr>
          <p:nvPr/>
        </p:nvPicPr>
        <p:blipFill rotWithShape="1">
          <a:blip r:embed="rId11"/>
          <a:srcRect r="87742"/>
          <a:stretch/>
        </p:blipFill>
        <p:spPr>
          <a:xfrm>
            <a:off x="6151758" y="6608651"/>
            <a:ext cx="317590" cy="520700"/>
          </a:xfrm>
          <a:prstGeom prst="rect">
            <a:avLst/>
          </a:prstGeom>
        </p:spPr>
      </p:pic>
      <p:pic>
        <p:nvPicPr>
          <p:cNvPr id="35" name="Picture 34">
            <a:extLst>
              <a:ext uri="{FF2B5EF4-FFF2-40B4-BE49-F238E27FC236}">
                <a16:creationId xmlns:a16="http://schemas.microsoft.com/office/drawing/2014/main" id="{4ECB5FAE-4C4E-3F44-60C7-CFE5FCF76CDE}"/>
              </a:ext>
            </a:extLst>
          </p:cNvPr>
          <p:cNvPicPr>
            <a:picLocks noChangeAspect="1"/>
          </p:cNvPicPr>
          <p:nvPr/>
        </p:nvPicPr>
        <p:blipFill>
          <a:blip r:embed="rId10"/>
          <a:stretch>
            <a:fillRect/>
          </a:stretch>
        </p:blipFill>
        <p:spPr>
          <a:xfrm>
            <a:off x="10430546" y="6786969"/>
            <a:ext cx="241300" cy="215900"/>
          </a:xfrm>
          <a:prstGeom prst="rect">
            <a:avLst/>
          </a:prstGeom>
        </p:spPr>
      </p:pic>
    </p:spTree>
    <p:extLst>
      <p:ext uri="{BB962C8B-B14F-4D97-AF65-F5344CB8AC3E}">
        <p14:creationId xmlns:p14="http://schemas.microsoft.com/office/powerpoint/2010/main" val="1328939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What if there was only noise?</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614313"/>
            <a:ext cx="15651233" cy="6312472"/>
          </a:xfrm>
        </p:spPr>
        <p:txBody>
          <a:bodyPr>
            <a:normAutofit/>
          </a:bodyPr>
          <a:lstStyle/>
          <a:p>
            <a:r>
              <a:rPr lang="en-US" sz="2800" dirty="0"/>
              <a:t>Denoising Models can very successfully remove this gaussian noise from an image</a:t>
            </a:r>
          </a:p>
          <a:p>
            <a:r>
              <a:rPr lang="en-US" sz="2800" dirty="0"/>
              <a:t>We’ve also seen that with techniques like GANs, we can take a random vector (</a:t>
            </a:r>
            <a:r>
              <a:rPr lang="en-US" sz="2800" dirty="0" err="1"/>
              <a:t>i.e</a:t>
            </a:r>
            <a:r>
              <a:rPr lang="en-US" sz="2800" dirty="0"/>
              <a:t> a vector of noise) and generate new samples</a:t>
            </a:r>
          </a:p>
          <a:p>
            <a:pPr marL="0" indent="0">
              <a:buNone/>
            </a:pPr>
            <a:endParaRPr lang="en-US" sz="2800" dirty="0"/>
          </a:p>
          <a:p>
            <a:pPr marL="0" indent="0">
              <a:buNone/>
            </a:pPr>
            <a:r>
              <a:rPr lang="en-US" sz="2800" dirty="0"/>
              <a:t>What if we combine these two ideas… A generative architecture based on a denoising model… ?</a:t>
            </a:r>
          </a:p>
        </p:txBody>
      </p:sp>
      <p:pic>
        <p:nvPicPr>
          <p:cNvPr id="6" name="Picture 2" descr="Diffusion Model">
            <a:extLst>
              <a:ext uri="{FF2B5EF4-FFF2-40B4-BE49-F238E27FC236}">
                <a16:creationId xmlns:a16="http://schemas.microsoft.com/office/drawing/2014/main" id="{8D6A538C-BF7F-2471-2F95-51797D5A36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52" t="59669" r="69369" b="17975"/>
          <a:stretch/>
        </p:blipFill>
        <p:spPr bwMode="auto">
          <a:xfrm>
            <a:off x="13138347" y="8127561"/>
            <a:ext cx="1635618" cy="1598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2BC2A8-9C1B-82CB-423F-B15E1EE80943}"/>
              </a:ext>
            </a:extLst>
          </p:cNvPr>
          <p:cNvPicPr>
            <a:picLocks noChangeAspect="1"/>
          </p:cNvPicPr>
          <p:nvPr/>
        </p:nvPicPr>
        <p:blipFill rotWithShape="1">
          <a:blip r:embed="rId3"/>
          <a:srcRect r="87543"/>
          <a:stretch/>
        </p:blipFill>
        <p:spPr>
          <a:xfrm>
            <a:off x="13138347" y="6043672"/>
            <a:ext cx="1635619" cy="1598447"/>
          </a:xfrm>
          <a:prstGeom prst="rect">
            <a:avLst/>
          </a:prstGeom>
        </p:spPr>
      </p:pic>
      <p:pic>
        <p:nvPicPr>
          <p:cNvPr id="9" name="Picture 8">
            <a:extLst>
              <a:ext uri="{FF2B5EF4-FFF2-40B4-BE49-F238E27FC236}">
                <a16:creationId xmlns:a16="http://schemas.microsoft.com/office/drawing/2014/main" id="{8CEC4161-7805-19A4-B8F7-F3F2C6C5E092}"/>
              </a:ext>
            </a:extLst>
          </p:cNvPr>
          <p:cNvPicPr>
            <a:picLocks noChangeAspect="1"/>
          </p:cNvPicPr>
          <p:nvPr/>
        </p:nvPicPr>
        <p:blipFill rotWithShape="1">
          <a:blip r:embed="rId3"/>
          <a:srcRect l="87543"/>
          <a:stretch/>
        </p:blipFill>
        <p:spPr>
          <a:xfrm>
            <a:off x="7973889" y="7133204"/>
            <a:ext cx="1635619" cy="1598447"/>
          </a:xfrm>
          <a:prstGeom prst="rect">
            <a:avLst/>
          </a:prstGeom>
        </p:spPr>
      </p:pic>
      <p:cxnSp>
        <p:nvCxnSpPr>
          <p:cNvPr id="11" name="Straight Arrow Connector 10">
            <a:extLst>
              <a:ext uri="{FF2B5EF4-FFF2-40B4-BE49-F238E27FC236}">
                <a16:creationId xmlns:a16="http://schemas.microsoft.com/office/drawing/2014/main" id="{CFF5D673-39B7-2ADB-D7C6-0A173AEF3584}"/>
              </a:ext>
            </a:extLst>
          </p:cNvPr>
          <p:cNvCxnSpPr>
            <a:stCxn id="9" idx="3"/>
            <a:endCxn id="8" idx="1"/>
          </p:cNvCxnSpPr>
          <p:nvPr/>
        </p:nvCxnSpPr>
        <p:spPr>
          <a:xfrm flipV="1">
            <a:off x="9609508" y="6842896"/>
            <a:ext cx="3528839" cy="10895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1004386E-6871-D5F2-6A7A-CD4E825A18B4}"/>
              </a:ext>
            </a:extLst>
          </p:cNvPr>
          <p:cNvCxnSpPr>
            <a:cxnSpLocks/>
            <a:stCxn id="9" idx="3"/>
            <a:endCxn id="6" idx="1"/>
          </p:cNvCxnSpPr>
          <p:nvPr/>
        </p:nvCxnSpPr>
        <p:spPr>
          <a:xfrm>
            <a:off x="9609508" y="7932428"/>
            <a:ext cx="3528839" cy="9943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2BAF3A1-5F9C-B59C-618E-54174660B003}"/>
              </a:ext>
            </a:extLst>
          </p:cNvPr>
          <p:cNvSpPr txBox="1"/>
          <p:nvPr/>
        </p:nvSpPr>
        <p:spPr>
          <a:xfrm>
            <a:off x="12582431" y="7710621"/>
            <a:ext cx="2924198"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Generated Samples</a:t>
            </a:r>
          </a:p>
        </p:txBody>
      </p:sp>
      <p:pic>
        <p:nvPicPr>
          <p:cNvPr id="18" name="Picture 2" descr="Diffusion Model">
            <a:extLst>
              <a:ext uri="{FF2B5EF4-FFF2-40B4-BE49-F238E27FC236}">
                <a16:creationId xmlns:a16="http://schemas.microsoft.com/office/drawing/2014/main" id="{F8B47DB1-0170-19DD-D02C-A0631100D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52" t="59669" r="69369" b="17975"/>
          <a:stretch/>
        </p:blipFill>
        <p:spPr bwMode="auto">
          <a:xfrm>
            <a:off x="4063567" y="6256644"/>
            <a:ext cx="1635618" cy="159844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D7B52B87-D28E-0E10-299C-9AB8E7CC0C09}"/>
              </a:ext>
            </a:extLst>
          </p:cNvPr>
          <p:cNvCxnSpPr>
            <a:cxnSpLocks/>
            <a:endCxn id="18" idx="1"/>
          </p:cNvCxnSpPr>
          <p:nvPr/>
        </p:nvCxnSpPr>
        <p:spPr>
          <a:xfrm>
            <a:off x="2781371" y="7055868"/>
            <a:ext cx="128219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7D61437-DA66-29E6-622B-0D598F15CA5B}"/>
              </a:ext>
            </a:extLst>
          </p:cNvPr>
          <p:cNvSpPr txBox="1"/>
          <p:nvPr/>
        </p:nvSpPr>
        <p:spPr>
          <a:xfrm>
            <a:off x="1396112" y="8201476"/>
            <a:ext cx="3676006"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Instead of just denoising..</a:t>
            </a:r>
          </a:p>
        </p:txBody>
      </p:sp>
      <p:sp>
        <p:nvSpPr>
          <p:cNvPr id="24" name="TextBox 23">
            <a:extLst>
              <a:ext uri="{FF2B5EF4-FFF2-40B4-BE49-F238E27FC236}">
                <a16:creationId xmlns:a16="http://schemas.microsoft.com/office/drawing/2014/main" id="{2CBF2A8F-9325-C9D4-83DD-FA3391E2DD16}"/>
              </a:ext>
            </a:extLst>
          </p:cNvPr>
          <p:cNvSpPr txBox="1"/>
          <p:nvPr/>
        </p:nvSpPr>
        <p:spPr>
          <a:xfrm>
            <a:off x="6285151" y="8904779"/>
            <a:ext cx="5921366"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Take random noise and generate samples</a:t>
            </a:r>
          </a:p>
        </p:txBody>
      </p:sp>
      <p:pic>
        <p:nvPicPr>
          <p:cNvPr id="25" name="Picture 2" descr="Diffusion Model">
            <a:extLst>
              <a:ext uri="{FF2B5EF4-FFF2-40B4-BE49-F238E27FC236}">
                <a16:creationId xmlns:a16="http://schemas.microsoft.com/office/drawing/2014/main" id="{D3D1C0E7-FFAF-F5F3-DD26-7549DFF0B0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17" t="59600" r="19036" b="18605"/>
          <a:stretch/>
        </p:blipFill>
        <p:spPr bwMode="auto">
          <a:xfrm>
            <a:off x="1258260" y="6313301"/>
            <a:ext cx="1491802" cy="155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0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Diffusion Models</a:t>
            </a:r>
          </a:p>
        </p:txBody>
      </p:sp>
    </p:spTree>
    <p:extLst>
      <p:ext uri="{BB962C8B-B14F-4D97-AF65-F5344CB8AC3E}">
        <p14:creationId xmlns:p14="http://schemas.microsoft.com/office/powerpoint/2010/main" val="373664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The Forward Diffusion Process – Adding noise to an image</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6" y="2712412"/>
            <a:ext cx="9353463" cy="6200518"/>
          </a:xfrm>
        </p:spPr>
        <p:txBody>
          <a:bodyPr>
            <a:noAutofit/>
          </a:bodyPr>
          <a:lstStyle/>
          <a:p>
            <a:pPr marL="0" indent="0">
              <a:spcBef>
                <a:spcPts val="0"/>
              </a:spcBef>
              <a:buNone/>
            </a:pPr>
            <a:r>
              <a:rPr lang="en-US" sz="2800" dirty="0"/>
              <a:t>The forward diffusion process is a Markov chain starting from the original data     and ending at a noise sample   . </a:t>
            </a:r>
          </a:p>
          <a:p>
            <a:pPr marL="0" indent="0">
              <a:spcBef>
                <a:spcPts val="0"/>
              </a:spcBef>
              <a:buNone/>
            </a:pPr>
            <a:endParaRPr lang="en-US" sz="2800" dirty="0"/>
          </a:p>
          <a:p>
            <a:pPr>
              <a:spcBef>
                <a:spcPts val="0"/>
              </a:spcBef>
            </a:pPr>
            <a:r>
              <a:rPr lang="en-US" sz="2800" dirty="0"/>
              <a:t>At each step t, the data is progressively corrupted by adding Gaussian noise.</a:t>
            </a:r>
          </a:p>
          <a:p>
            <a:pPr>
              <a:spcBef>
                <a:spcPts val="0"/>
              </a:spcBef>
            </a:pPr>
            <a:endParaRPr lang="en-US" sz="2800" dirty="0"/>
          </a:p>
          <a:p>
            <a:pPr>
              <a:spcBef>
                <a:spcPts val="0"/>
              </a:spcBef>
            </a:pPr>
            <a:r>
              <a:rPr lang="en-US" sz="2800" dirty="0"/>
              <a:t>Data is progressively corrupted until it becomes pure noise.</a:t>
            </a:r>
          </a:p>
          <a:p>
            <a:pPr>
              <a:spcBef>
                <a:spcPts val="0"/>
              </a:spcBef>
            </a:pPr>
            <a:endParaRPr lang="en-US" sz="2800" dirty="0"/>
          </a:p>
          <a:p>
            <a:pPr>
              <a:spcBef>
                <a:spcPts val="0"/>
              </a:spcBef>
            </a:pPr>
            <a:r>
              <a:rPr lang="en-US" sz="2800" dirty="0"/>
              <a:t>By step T, the data      is entirely random and independent of    .</a:t>
            </a:r>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p:txBody>
      </p:sp>
      <p:pic>
        <p:nvPicPr>
          <p:cNvPr id="2" name="Picture 1">
            <a:extLst>
              <a:ext uri="{FF2B5EF4-FFF2-40B4-BE49-F238E27FC236}">
                <a16:creationId xmlns:a16="http://schemas.microsoft.com/office/drawing/2014/main" id="{FD9B4E18-BD42-AB14-9090-7B6B172E1F2D}"/>
              </a:ext>
            </a:extLst>
          </p:cNvPr>
          <p:cNvPicPr>
            <a:picLocks noChangeAspect="1"/>
          </p:cNvPicPr>
          <p:nvPr/>
        </p:nvPicPr>
        <p:blipFill rotWithShape="1">
          <a:blip r:embed="rId2"/>
          <a:srcRect b="74195"/>
          <a:stretch/>
        </p:blipFill>
        <p:spPr>
          <a:xfrm>
            <a:off x="8409904" y="3594594"/>
            <a:ext cx="9474578" cy="800573"/>
          </a:xfrm>
          <a:prstGeom prst="rect">
            <a:avLst/>
          </a:prstGeom>
        </p:spPr>
      </p:pic>
      <p:sp>
        <p:nvSpPr>
          <p:cNvPr id="4" name="TextBox 3">
            <a:extLst>
              <a:ext uri="{FF2B5EF4-FFF2-40B4-BE49-F238E27FC236}">
                <a16:creationId xmlns:a16="http://schemas.microsoft.com/office/drawing/2014/main" id="{AB523F3D-C804-960A-7250-A2EB1CF5C42F}"/>
              </a:ext>
            </a:extLst>
          </p:cNvPr>
          <p:cNvSpPr txBox="1"/>
          <p:nvPr/>
        </p:nvSpPr>
        <p:spPr>
          <a:xfrm>
            <a:off x="1155696" y="8930390"/>
            <a:ext cx="10792496" cy="400110"/>
          </a:xfrm>
          <a:prstGeom prst="rect">
            <a:avLst/>
          </a:prstGeom>
          <a:noFill/>
        </p:spPr>
        <p:txBody>
          <a:bodyPr wrap="square">
            <a:spAutoFit/>
          </a:bodyPr>
          <a:lstStyle/>
          <a:p>
            <a:r>
              <a:rPr lang="en-US" sz="2000" b="1" dirty="0"/>
              <a:t>Note</a:t>
            </a:r>
            <a:r>
              <a:rPr lang="en-US" sz="2000" dirty="0"/>
              <a:t>: A Markov chain is a process whereby each state depends only on the previous state. </a:t>
            </a:r>
          </a:p>
        </p:txBody>
      </p:sp>
      <p:sp>
        <p:nvSpPr>
          <p:cNvPr id="5" name="TextBox 4">
            <a:extLst>
              <a:ext uri="{FF2B5EF4-FFF2-40B4-BE49-F238E27FC236}">
                <a16:creationId xmlns:a16="http://schemas.microsoft.com/office/drawing/2014/main" id="{289677CD-158F-AD99-9979-5F2956B976A6}"/>
              </a:ext>
            </a:extLst>
          </p:cNvPr>
          <p:cNvSpPr txBox="1"/>
          <p:nvPr/>
        </p:nvSpPr>
        <p:spPr>
          <a:xfrm>
            <a:off x="12464034" y="3017807"/>
            <a:ext cx="3894849"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Forward Diffusion Equation</a:t>
            </a:r>
          </a:p>
        </p:txBody>
      </p:sp>
      <p:pic>
        <p:nvPicPr>
          <p:cNvPr id="6" name="Picture 5">
            <a:extLst>
              <a:ext uri="{FF2B5EF4-FFF2-40B4-BE49-F238E27FC236}">
                <a16:creationId xmlns:a16="http://schemas.microsoft.com/office/drawing/2014/main" id="{21A5AFA2-6CEE-A2B2-9FB5-E43778A4C6F2}"/>
              </a:ext>
            </a:extLst>
          </p:cNvPr>
          <p:cNvPicPr>
            <a:picLocks noChangeAspect="1"/>
          </p:cNvPicPr>
          <p:nvPr/>
        </p:nvPicPr>
        <p:blipFill rotWithShape="1">
          <a:blip r:embed="rId2"/>
          <a:srcRect t="23443" b="50529"/>
          <a:stretch/>
        </p:blipFill>
        <p:spPr>
          <a:xfrm>
            <a:off x="7611414" y="4519526"/>
            <a:ext cx="6800045" cy="579549"/>
          </a:xfrm>
          <a:prstGeom prst="rect">
            <a:avLst/>
          </a:prstGeom>
        </p:spPr>
      </p:pic>
      <p:pic>
        <p:nvPicPr>
          <p:cNvPr id="7" name="Picture 6">
            <a:extLst>
              <a:ext uri="{FF2B5EF4-FFF2-40B4-BE49-F238E27FC236}">
                <a16:creationId xmlns:a16="http://schemas.microsoft.com/office/drawing/2014/main" id="{763C3E50-A651-67E5-CFC4-DA04BF2A91E4}"/>
              </a:ext>
            </a:extLst>
          </p:cNvPr>
          <p:cNvPicPr>
            <a:picLocks noChangeAspect="1"/>
          </p:cNvPicPr>
          <p:nvPr/>
        </p:nvPicPr>
        <p:blipFill rotWithShape="1">
          <a:blip r:embed="rId2"/>
          <a:srcRect t="53884" b="26719"/>
          <a:stretch/>
        </p:blipFill>
        <p:spPr>
          <a:xfrm>
            <a:off x="8557830" y="5191995"/>
            <a:ext cx="6800045" cy="431903"/>
          </a:xfrm>
          <a:prstGeom prst="rect">
            <a:avLst/>
          </a:prstGeom>
        </p:spPr>
      </p:pic>
      <p:pic>
        <p:nvPicPr>
          <p:cNvPr id="8" name="Picture 7">
            <a:extLst>
              <a:ext uri="{FF2B5EF4-FFF2-40B4-BE49-F238E27FC236}">
                <a16:creationId xmlns:a16="http://schemas.microsoft.com/office/drawing/2014/main" id="{2BECBFA8-48BD-59AE-2387-64CBD86A42C9}"/>
              </a:ext>
            </a:extLst>
          </p:cNvPr>
          <p:cNvPicPr>
            <a:picLocks noChangeAspect="1"/>
          </p:cNvPicPr>
          <p:nvPr/>
        </p:nvPicPr>
        <p:blipFill rotWithShape="1">
          <a:blip r:embed="rId2"/>
          <a:srcRect t="80603" b="-1"/>
          <a:stretch/>
        </p:blipFill>
        <p:spPr>
          <a:xfrm>
            <a:off x="11288332" y="5714965"/>
            <a:ext cx="6800045" cy="431903"/>
          </a:xfrm>
          <a:prstGeom prst="rect">
            <a:avLst/>
          </a:prstGeom>
        </p:spPr>
      </p:pic>
      <p:pic>
        <p:nvPicPr>
          <p:cNvPr id="9" name="Picture 8">
            <a:extLst>
              <a:ext uri="{FF2B5EF4-FFF2-40B4-BE49-F238E27FC236}">
                <a16:creationId xmlns:a16="http://schemas.microsoft.com/office/drawing/2014/main" id="{9A89DBAA-97A5-63E8-0666-F9542D8C7E41}"/>
              </a:ext>
            </a:extLst>
          </p:cNvPr>
          <p:cNvPicPr>
            <a:picLocks noChangeAspect="1"/>
          </p:cNvPicPr>
          <p:nvPr/>
        </p:nvPicPr>
        <p:blipFill rotWithShape="1">
          <a:blip r:embed="rId2"/>
          <a:srcRect l="24544" r="68986" b="74195"/>
          <a:stretch/>
        </p:blipFill>
        <p:spPr>
          <a:xfrm>
            <a:off x="4462526" y="3002740"/>
            <a:ext cx="521597" cy="681220"/>
          </a:xfrm>
          <a:prstGeom prst="rect">
            <a:avLst/>
          </a:prstGeom>
        </p:spPr>
      </p:pic>
      <p:pic>
        <p:nvPicPr>
          <p:cNvPr id="12" name="Picture 11">
            <a:extLst>
              <a:ext uri="{FF2B5EF4-FFF2-40B4-BE49-F238E27FC236}">
                <a16:creationId xmlns:a16="http://schemas.microsoft.com/office/drawing/2014/main" id="{B435FF29-7545-B820-A845-10171A2B5554}"/>
              </a:ext>
            </a:extLst>
          </p:cNvPr>
          <p:cNvPicPr>
            <a:picLocks noChangeAspect="1"/>
          </p:cNvPicPr>
          <p:nvPr/>
        </p:nvPicPr>
        <p:blipFill>
          <a:blip r:embed="rId3"/>
          <a:stretch>
            <a:fillRect/>
          </a:stretch>
        </p:blipFill>
        <p:spPr>
          <a:xfrm>
            <a:off x="9866291" y="3237952"/>
            <a:ext cx="152400" cy="203200"/>
          </a:xfrm>
          <a:prstGeom prst="rect">
            <a:avLst/>
          </a:prstGeom>
        </p:spPr>
      </p:pic>
      <p:pic>
        <p:nvPicPr>
          <p:cNvPr id="15" name="Picture 14">
            <a:extLst>
              <a:ext uri="{FF2B5EF4-FFF2-40B4-BE49-F238E27FC236}">
                <a16:creationId xmlns:a16="http://schemas.microsoft.com/office/drawing/2014/main" id="{71BB5271-E3FA-0662-22E0-EAB89E90A21A}"/>
              </a:ext>
            </a:extLst>
          </p:cNvPr>
          <p:cNvPicPr>
            <a:picLocks noChangeAspect="1"/>
          </p:cNvPicPr>
          <p:nvPr/>
        </p:nvPicPr>
        <p:blipFill rotWithShape="1">
          <a:blip r:embed="rId2"/>
          <a:srcRect l="51831" t="23443" r="40309" b="50529"/>
          <a:stretch/>
        </p:blipFill>
        <p:spPr>
          <a:xfrm>
            <a:off x="4462526" y="6061696"/>
            <a:ext cx="534475" cy="579549"/>
          </a:xfrm>
          <a:prstGeom prst="rect">
            <a:avLst/>
          </a:prstGeom>
        </p:spPr>
      </p:pic>
      <p:pic>
        <p:nvPicPr>
          <p:cNvPr id="16" name="Picture 15">
            <a:extLst>
              <a:ext uri="{FF2B5EF4-FFF2-40B4-BE49-F238E27FC236}">
                <a16:creationId xmlns:a16="http://schemas.microsoft.com/office/drawing/2014/main" id="{26958496-728E-25DE-FD27-039CBE3C828C}"/>
              </a:ext>
            </a:extLst>
          </p:cNvPr>
          <p:cNvPicPr>
            <a:picLocks noChangeAspect="1"/>
          </p:cNvPicPr>
          <p:nvPr/>
        </p:nvPicPr>
        <p:blipFill rotWithShape="1">
          <a:blip r:embed="rId2"/>
          <a:srcRect l="24544" r="68986" b="74195"/>
          <a:stretch/>
        </p:blipFill>
        <p:spPr>
          <a:xfrm>
            <a:off x="3816433" y="6460695"/>
            <a:ext cx="521597" cy="681220"/>
          </a:xfrm>
          <a:prstGeom prst="rect">
            <a:avLst/>
          </a:prstGeom>
        </p:spPr>
      </p:pic>
      <p:grpSp>
        <p:nvGrpSpPr>
          <p:cNvPr id="20" name="Group 19">
            <a:extLst>
              <a:ext uri="{FF2B5EF4-FFF2-40B4-BE49-F238E27FC236}">
                <a16:creationId xmlns:a16="http://schemas.microsoft.com/office/drawing/2014/main" id="{38D58FEA-2104-F600-0B37-130453FA90E4}"/>
              </a:ext>
            </a:extLst>
          </p:cNvPr>
          <p:cNvGrpSpPr/>
          <p:nvPr/>
        </p:nvGrpSpPr>
        <p:grpSpPr>
          <a:xfrm>
            <a:off x="9652212" y="6351470"/>
            <a:ext cx="8346523" cy="2182401"/>
            <a:chOff x="9091977" y="6375387"/>
            <a:chExt cx="8346523" cy="2182401"/>
          </a:xfrm>
        </p:grpSpPr>
        <p:pic>
          <p:nvPicPr>
            <p:cNvPr id="18" name="Picture 4">
              <a:extLst>
                <a:ext uri="{FF2B5EF4-FFF2-40B4-BE49-F238E27FC236}">
                  <a16:creationId xmlns:a16="http://schemas.microsoft.com/office/drawing/2014/main" id="{FE71AAC7-E20F-AB92-994C-CF0B134D8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977" y="6375387"/>
              <a:ext cx="8346523" cy="21824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B5905FC-971C-7430-BA3A-D9BECFF7DC51}"/>
                </a:ext>
              </a:extLst>
            </p:cNvPr>
            <p:cNvSpPr/>
            <p:nvPr/>
          </p:nvSpPr>
          <p:spPr>
            <a:xfrm>
              <a:off x="12312949" y="6546509"/>
              <a:ext cx="1428810" cy="545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942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The Reverse Diffusion Process – Removing Noise</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6" y="2434107"/>
            <a:ext cx="15509565" cy="6492678"/>
          </a:xfrm>
        </p:spPr>
        <p:txBody>
          <a:bodyPr>
            <a:noAutofit/>
          </a:bodyPr>
          <a:lstStyle/>
          <a:p>
            <a:pPr marL="0" indent="0">
              <a:spcBef>
                <a:spcPts val="0"/>
              </a:spcBef>
              <a:buNone/>
            </a:pPr>
            <a:endParaRPr lang="en-US" sz="2800" dirty="0"/>
          </a:p>
          <a:p>
            <a:pPr marL="0" indent="0">
              <a:spcBef>
                <a:spcPts val="0"/>
              </a:spcBef>
              <a:buNone/>
            </a:pPr>
            <a:r>
              <a:rPr lang="en-US" sz="2800" dirty="0"/>
              <a:t>The forward process is fairly simple and straight forward:</a:t>
            </a:r>
          </a:p>
          <a:p>
            <a:pPr marL="0" indent="0">
              <a:spcBef>
                <a:spcPts val="0"/>
              </a:spcBef>
              <a:buNone/>
            </a:pPr>
            <a:r>
              <a:rPr lang="en-US" sz="2800" dirty="0"/>
              <a:t>Take an image and progressively add noise until the structure of the image is gone and only pure noise remains.</a:t>
            </a:r>
          </a:p>
          <a:p>
            <a:pPr marL="0" indent="0">
              <a:spcBef>
                <a:spcPts val="0"/>
              </a:spcBef>
              <a:buNone/>
            </a:pPr>
            <a:endParaRPr lang="en-US" sz="2800" dirty="0"/>
          </a:p>
          <a:p>
            <a:pPr marL="0" indent="0">
              <a:spcBef>
                <a:spcPts val="0"/>
              </a:spcBef>
              <a:buNone/>
            </a:pPr>
            <a:r>
              <a:rPr lang="en-US" sz="2800" dirty="0"/>
              <a:t>But we want to </a:t>
            </a:r>
            <a:r>
              <a:rPr lang="en-US" sz="2800" b="1" i="1" dirty="0"/>
              <a:t>reverse</a:t>
            </a:r>
            <a:r>
              <a:rPr lang="en-US" sz="2800" i="1" dirty="0"/>
              <a:t> </a:t>
            </a:r>
            <a:r>
              <a:rPr lang="en-US" sz="2800" dirty="0"/>
              <a:t>this process. This will allow us to generate images from noise. But how?</a:t>
            </a:r>
          </a:p>
        </p:txBody>
      </p:sp>
      <p:pic>
        <p:nvPicPr>
          <p:cNvPr id="11" name="Picture 10">
            <a:extLst>
              <a:ext uri="{FF2B5EF4-FFF2-40B4-BE49-F238E27FC236}">
                <a16:creationId xmlns:a16="http://schemas.microsoft.com/office/drawing/2014/main" id="{BC74F205-BBFE-B2A5-4BB1-45C544686740}"/>
              </a:ext>
            </a:extLst>
          </p:cNvPr>
          <p:cNvPicPr>
            <a:picLocks noChangeAspect="1"/>
          </p:cNvPicPr>
          <p:nvPr/>
        </p:nvPicPr>
        <p:blipFill>
          <a:blip r:embed="rId2"/>
          <a:stretch>
            <a:fillRect/>
          </a:stretch>
        </p:blipFill>
        <p:spPr>
          <a:xfrm>
            <a:off x="1622739" y="5591157"/>
            <a:ext cx="13433658" cy="2484760"/>
          </a:xfrm>
          <a:prstGeom prst="rect">
            <a:avLst/>
          </a:prstGeom>
        </p:spPr>
      </p:pic>
      <p:cxnSp>
        <p:nvCxnSpPr>
          <p:cNvPr id="13" name="Straight Arrow Connector 12">
            <a:extLst>
              <a:ext uri="{FF2B5EF4-FFF2-40B4-BE49-F238E27FC236}">
                <a16:creationId xmlns:a16="http://schemas.microsoft.com/office/drawing/2014/main" id="{5F10CA35-CA49-8FB3-CEEF-B9B7C4508A1B}"/>
              </a:ext>
            </a:extLst>
          </p:cNvPr>
          <p:cNvCxnSpPr/>
          <p:nvPr/>
        </p:nvCxnSpPr>
        <p:spPr>
          <a:xfrm flipH="1" flipV="1">
            <a:off x="8203842" y="7959144"/>
            <a:ext cx="1120462" cy="110758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5FE10B4-73C7-E6E9-CF5F-872A963C7150}"/>
              </a:ext>
            </a:extLst>
          </p:cNvPr>
          <p:cNvSpPr txBox="1"/>
          <p:nvPr/>
        </p:nvSpPr>
        <p:spPr>
          <a:xfrm>
            <a:off x="4599809" y="9124817"/>
            <a:ext cx="10814179"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This is the forward process (aka the approximate posterior that added noise) </a:t>
            </a:r>
          </a:p>
        </p:txBody>
      </p:sp>
      <p:sp>
        <p:nvSpPr>
          <p:cNvPr id="15" name="TextBox 14">
            <a:extLst>
              <a:ext uri="{FF2B5EF4-FFF2-40B4-BE49-F238E27FC236}">
                <a16:creationId xmlns:a16="http://schemas.microsoft.com/office/drawing/2014/main" id="{95075A20-BCC0-997A-0087-8AC41180B34F}"/>
              </a:ext>
            </a:extLst>
          </p:cNvPr>
          <p:cNvSpPr txBox="1"/>
          <p:nvPr/>
        </p:nvSpPr>
        <p:spPr>
          <a:xfrm>
            <a:off x="8246955" y="4968393"/>
            <a:ext cx="7301999"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This is the reverse process that we need to solve for</a:t>
            </a:r>
          </a:p>
        </p:txBody>
      </p:sp>
      <p:cxnSp>
        <p:nvCxnSpPr>
          <p:cNvPr id="16" name="Straight Arrow Connector 15">
            <a:extLst>
              <a:ext uri="{FF2B5EF4-FFF2-40B4-BE49-F238E27FC236}">
                <a16:creationId xmlns:a16="http://schemas.microsoft.com/office/drawing/2014/main" id="{20C1E513-F211-6E38-2C5A-1827B4DCCBC6}"/>
              </a:ext>
            </a:extLst>
          </p:cNvPr>
          <p:cNvCxnSpPr>
            <a:cxnSpLocks/>
          </p:cNvCxnSpPr>
          <p:nvPr/>
        </p:nvCxnSpPr>
        <p:spPr>
          <a:xfrm flipH="1">
            <a:off x="8829895" y="5533067"/>
            <a:ext cx="597440" cy="51930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702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C45E8-CED7-92E5-77DC-489A59378F28}"/>
              </a:ext>
            </a:extLst>
          </p:cNvPr>
          <p:cNvPicPr>
            <a:picLocks noChangeAspect="1"/>
          </p:cNvPicPr>
          <p:nvPr/>
        </p:nvPicPr>
        <p:blipFill>
          <a:blip r:embed="rId2"/>
          <a:stretch>
            <a:fillRect/>
          </a:stretch>
        </p:blipFill>
        <p:spPr>
          <a:xfrm>
            <a:off x="4050898" y="4444151"/>
            <a:ext cx="6159500" cy="1358900"/>
          </a:xfrm>
          <a:prstGeom prst="rect">
            <a:avLst/>
          </a:prstGeom>
        </p:spPr>
      </p:pic>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The Reverse Diffusion Process – Learned Gaussian Transitions</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6" y="2434107"/>
            <a:ext cx="15509565" cy="6492678"/>
          </a:xfrm>
        </p:spPr>
        <p:txBody>
          <a:bodyPr>
            <a:noAutofit/>
          </a:bodyPr>
          <a:lstStyle/>
          <a:p>
            <a:pPr marL="0" indent="0">
              <a:spcBef>
                <a:spcPts val="0"/>
              </a:spcBef>
              <a:buNone/>
            </a:pPr>
            <a:r>
              <a:rPr lang="en-US" sz="2800" dirty="0"/>
              <a:t>We know that the final state of the data is a Gaussian distribution:</a:t>
            </a:r>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r>
              <a:rPr lang="en-US" sz="2800" dirty="0"/>
              <a:t>We can then define the joint distribution over the whole reverse process, from noise at t=T to the noise-free image at t=0: </a:t>
            </a:r>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r>
              <a:rPr lang="en-US" sz="2800" dirty="0"/>
              <a:t>To sample an image along this process, 		                 we can use:</a:t>
            </a:r>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r>
              <a:rPr lang="en-US" sz="2800" dirty="0"/>
              <a:t>Where 					 and	 is the approximated noise at step t  </a:t>
            </a:r>
          </a:p>
        </p:txBody>
      </p:sp>
      <p:pic>
        <p:nvPicPr>
          <p:cNvPr id="2" name="Picture 1">
            <a:extLst>
              <a:ext uri="{FF2B5EF4-FFF2-40B4-BE49-F238E27FC236}">
                <a16:creationId xmlns:a16="http://schemas.microsoft.com/office/drawing/2014/main" id="{4465593C-AC33-225D-ECFA-E2336691C998}"/>
              </a:ext>
            </a:extLst>
          </p:cNvPr>
          <p:cNvPicPr>
            <a:picLocks noChangeAspect="1"/>
          </p:cNvPicPr>
          <p:nvPr/>
        </p:nvPicPr>
        <p:blipFill>
          <a:blip r:embed="rId3"/>
          <a:stretch>
            <a:fillRect/>
          </a:stretch>
        </p:blipFill>
        <p:spPr>
          <a:xfrm>
            <a:off x="1622739" y="3153874"/>
            <a:ext cx="3644900" cy="622300"/>
          </a:xfrm>
          <a:prstGeom prst="rect">
            <a:avLst/>
          </a:prstGeom>
        </p:spPr>
      </p:pic>
      <p:pic>
        <p:nvPicPr>
          <p:cNvPr id="8" name="Picture 7">
            <a:extLst>
              <a:ext uri="{FF2B5EF4-FFF2-40B4-BE49-F238E27FC236}">
                <a16:creationId xmlns:a16="http://schemas.microsoft.com/office/drawing/2014/main" id="{E9D786A2-5D83-6CE5-968A-33584218ED8E}"/>
              </a:ext>
            </a:extLst>
          </p:cNvPr>
          <p:cNvPicPr>
            <a:picLocks noChangeAspect="1"/>
          </p:cNvPicPr>
          <p:nvPr/>
        </p:nvPicPr>
        <p:blipFill rotWithShape="1">
          <a:blip r:embed="rId4"/>
          <a:srcRect l="14243" t="41974" r="25835" b="3629"/>
          <a:stretch/>
        </p:blipFill>
        <p:spPr>
          <a:xfrm>
            <a:off x="3200400" y="6704020"/>
            <a:ext cx="10329334" cy="739207"/>
          </a:xfrm>
          <a:prstGeom prst="rect">
            <a:avLst/>
          </a:prstGeom>
        </p:spPr>
      </p:pic>
      <p:pic>
        <p:nvPicPr>
          <p:cNvPr id="9" name="Picture 8">
            <a:extLst>
              <a:ext uri="{FF2B5EF4-FFF2-40B4-BE49-F238E27FC236}">
                <a16:creationId xmlns:a16="http://schemas.microsoft.com/office/drawing/2014/main" id="{63D9FA75-590F-45D9-B0E9-2598EAE1A3C0}"/>
              </a:ext>
            </a:extLst>
          </p:cNvPr>
          <p:cNvPicPr>
            <a:picLocks noChangeAspect="1"/>
          </p:cNvPicPr>
          <p:nvPr/>
        </p:nvPicPr>
        <p:blipFill rotWithShape="1">
          <a:blip r:embed="rId4"/>
          <a:srcRect l="75422" r="5251" b="51119"/>
          <a:stretch/>
        </p:blipFill>
        <p:spPr>
          <a:xfrm>
            <a:off x="7667939" y="5803051"/>
            <a:ext cx="3331630" cy="664235"/>
          </a:xfrm>
          <a:prstGeom prst="rect">
            <a:avLst/>
          </a:prstGeom>
        </p:spPr>
      </p:pic>
      <p:pic>
        <p:nvPicPr>
          <p:cNvPr id="10" name="Picture 9">
            <a:extLst>
              <a:ext uri="{FF2B5EF4-FFF2-40B4-BE49-F238E27FC236}">
                <a16:creationId xmlns:a16="http://schemas.microsoft.com/office/drawing/2014/main" id="{8690380C-8AB2-E176-F46E-59F6386BF8D5}"/>
              </a:ext>
            </a:extLst>
          </p:cNvPr>
          <p:cNvPicPr>
            <a:picLocks noChangeAspect="1"/>
          </p:cNvPicPr>
          <p:nvPr/>
        </p:nvPicPr>
        <p:blipFill>
          <a:blip r:embed="rId5"/>
          <a:stretch>
            <a:fillRect/>
          </a:stretch>
        </p:blipFill>
        <p:spPr>
          <a:xfrm>
            <a:off x="2530789" y="7787533"/>
            <a:ext cx="5473700" cy="596900"/>
          </a:xfrm>
          <a:prstGeom prst="rect">
            <a:avLst/>
          </a:prstGeom>
        </p:spPr>
      </p:pic>
      <p:pic>
        <p:nvPicPr>
          <p:cNvPr id="12" name="Picture 11">
            <a:extLst>
              <a:ext uri="{FF2B5EF4-FFF2-40B4-BE49-F238E27FC236}">
                <a16:creationId xmlns:a16="http://schemas.microsoft.com/office/drawing/2014/main" id="{0EEC1C2E-4F01-8BFF-8F87-38152DA0D073}"/>
              </a:ext>
            </a:extLst>
          </p:cNvPr>
          <p:cNvPicPr>
            <a:picLocks noChangeAspect="1"/>
          </p:cNvPicPr>
          <p:nvPr/>
        </p:nvPicPr>
        <p:blipFill>
          <a:blip r:embed="rId6"/>
          <a:stretch>
            <a:fillRect/>
          </a:stretch>
        </p:blipFill>
        <p:spPr>
          <a:xfrm>
            <a:off x="9025464" y="7835024"/>
            <a:ext cx="469900" cy="444500"/>
          </a:xfrm>
          <a:prstGeom prst="rect">
            <a:avLst/>
          </a:prstGeom>
        </p:spPr>
      </p:pic>
    </p:spTree>
    <p:extLst>
      <p:ext uri="{BB962C8B-B14F-4D97-AF65-F5344CB8AC3E}">
        <p14:creationId xmlns:p14="http://schemas.microsoft.com/office/powerpoint/2010/main" val="55318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306084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4BD63D-5150-9C9B-93D7-AEC3851B3208}"/>
              </a:ext>
            </a:extLst>
          </p:cNvPr>
          <p:cNvPicPr>
            <a:picLocks noChangeAspect="1"/>
          </p:cNvPicPr>
          <p:nvPr/>
        </p:nvPicPr>
        <p:blipFill rotWithShape="1">
          <a:blip r:embed="rId3"/>
          <a:srcRect l="12798" t="2293" r="9349" b="-941"/>
          <a:stretch/>
        </p:blipFill>
        <p:spPr>
          <a:xfrm>
            <a:off x="3572932" y="5100621"/>
            <a:ext cx="10549467" cy="5186379"/>
          </a:xfrm>
          <a:prstGeom prst="rect">
            <a:avLst/>
          </a:prstGeom>
        </p:spPr>
      </p:pic>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The Denoising Diffusion Probabilistic Model</a:t>
            </a:r>
          </a:p>
        </p:txBody>
      </p:sp>
      <p:sp>
        <p:nvSpPr>
          <p:cNvPr id="7" name="TextBox 6">
            <a:extLst>
              <a:ext uri="{FF2B5EF4-FFF2-40B4-BE49-F238E27FC236}">
                <a16:creationId xmlns:a16="http://schemas.microsoft.com/office/drawing/2014/main" id="{B873132B-EC28-29DC-2A72-46A5477F11CE}"/>
              </a:ext>
            </a:extLst>
          </p:cNvPr>
          <p:cNvSpPr txBox="1"/>
          <p:nvPr/>
        </p:nvSpPr>
        <p:spPr>
          <a:xfrm>
            <a:off x="683743" y="2197373"/>
            <a:ext cx="16605189" cy="2806922"/>
          </a:xfrm>
          <a:prstGeom prst="rect">
            <a:avLst/>
          </a:prstGeom>
          <a:noFill/>
        </p:spPr>
        <p:txBody>
          <a:bodyPr wrap="square" rtlCol="0" anchor="ctr">
            <a:spAutoFit/>
          </a:bodyPr>
          <a:lstStyle/>
          <a:p>
            <a:pPr>
              <a:lnSpc>
                <a:spcPct val="90000"/>
              </a:lnSpc>
            </a:pPr>
            <a:r>
              <a:rPr lang="en-US" sz="2800" dirty="0">
                <a:latin typeface="Arial" panose="020B0604020202020204" pitchFamily="34" charset="0"/>
                <a:cs typeface="Arial" panose="020B0604020202020204" pitchFamily="34" charset="0"/>
              </a:rPr>
              <a:t>The DDPM paper, the first diffusion model, utilized a UNet architecture to take as input a noisy image, and was trained to remove the right amount of noise for each step. </a:t>
            </a:r>
          </a:p>
          <a:p>
            <a:pPr>
              <a:lnSpc>
                <a:spcPct val="90000"/>
              </a:lnSpc>
            </a:pPr>
            <a:endParaRPr lang="en-US" sz="2800" dirty="0">
              <a:latin typeface="Arial" panose="020B0604020202020204" pitchFamily="34" charset="0"/>
              <a:cs typeface="Arial" panose="020B0604020202020204" pitchFamily="34" charset="0"/>
            </a:endParaRPr>
          </a:p>
          <a:p>
            <a:pPr>
              <a:lnSpc>
                <a:spcPct val="90000"/>
              </a:lnSpc>
            </a:pPr>
            <a:r>
              <a:rPr lang="en-US" sz="2800" dirty="0">
                <a:latin typeface="Arial" panose="020B0604020202020204" pitchFamily="34" charset="0"/>
                <a:cs typeface="Arial" panose="020B0604020202020204" pitchFamily="34" charset="0"/>
              </a:rPr>
              <a:t>In training, the model had access to the exact amount of noise at each step for each training sample. The mean squared error between the noise predicted and the true noise to remove was used as the loss function. Having access to the exact amount of noise is one of the benefits of the closed form of the joint distributions that the forward process affords. </a:t>
            </a:r>
          </a:p>
        </p:txBody>
      </p:sp>
    </p:spTree>
    <p:extLst>
      <p:ext uri="{BB962C8B-B14F-4D97-AF65-F5344CB8AC3E}">
        <p14:creationId xmlns:p14="http://schemas.microsoft.com/office/powerpoint/2010/main" val="243323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Pros and Cons of Diffusion Models</a:t>
            </a:r>
          </a:p>
        </p:txBody>
      </p:sp>
    </p:spTree>
    <p:extLst>
      <p:ext uri="{BB962C8B-B14F-4D97-AF65-F5344CB8AC3E}">
        <p14:creationId xmlns:p14="http://schemas.microsoft.com/office/powerpoint/2010/main" val="257826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pPr marL="0" indent="0">
              <a:lnSpc>
                <a:spcPct val="120000"/>
              </a:lnSpc>
              <a:spcBef>
                <a:spcPts val="0"/>
              </a:spcBef>
              <a:buNone/>
            </a:pPr>
            <a:r>
              <a:rPr lang="en-US" sz="4000" dirty="0"/>
              <a:t>Pros of Diffusion Models</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197373"/>
            <a:ext cx="10646836" cy="6729412"/>
          </a:xfrm>
        </p:spPr>
        <p:txBody>
          <a:bodyPr>
            <a:noAutofit/>
          </a:bodyPr>
          <a:lstStyle/>
          <a:p>
            <a:pPr marL="0" indent="0">
              <a:lnSpc>
                <a:spcPct val="120000"/>
              </a:lnSpc>
              <a:spcBef>
                <a:spcPts val="0"/>
              </a:spcBef>
              <a:buNone/>
            </a:pPr>
            <a:r>
              <a:rPr lang="en-US" sz="2800" b="1" u="sng" dirty="0">
                <a:solidFill>
                  <a:schemeClr val="accent1"/>
                </a:solidFill>
              </a:rPr>
              <a:t>High-Quality Outputs:</a:t>
            </a:r>
          </a:p>
          <a:p>
            <a:pPr marL="0" indent="0">
              <a:lnSpc>
                <a:spcPct val="120000"/>
              </a:lnSpc>
              <a:spcBef>
                <a:spcPts val="0"/>
              </a:spcBef>
              <a:buNone/>
            </a:pPr>
            <a:r>
              <a:rPr lang="en-US" sz="2800" dirty="0"/>
              <a:t>Diffusion models can generate high-quality, detailed images, often rivaling or surpassing the output quality of GANs (Generative Adversarial Networks).</a:t>
            </a:r>
          </a:p>
          <a:p>
            <a:pPr marL="0" indent="0">
              <a:lnSpc>
                <a:spcPct val="120000"/>
              </a:lnSpc>
              <a:spcBef>
                <a:spcPts val="0"/>
              </a:spcBef>
              <a:buNone/>
            </a:pPr>
            <a:endParaRPr lang="en-US" sz="2800" dirty="0"/>
          </a:p>
          <a:p>
            <a:pPr marL="0" indent="0">
              <a:lnSpc>
                <a:spcPct val="120000"/>
              </a:lnSpc>
              <a:spcBef>
                <a:spcPts val="0"/>
              </a:spcBef>
              <a:buNone/>
            </a:pPr>
            <a:endParaRPr lang="en-US" sz="2800" dirty="0"/>
          </a:p>
          <a:p>
            <a:pPr marL="0" indent="0">
              <a:lnSpc>
                <a:spcPct val="120000"/>
              </a:lnSpc>
              <a:spcBef>
                <a:spcPts val="0"/>
              </a:spcBef>
              <a:buNone/>
            </a:pPr>
            <a:endParaRPr lang="en-US" sz="2800" dirty="0"/>
          </a:p>
          <a:p>
            <a:pPr marL="0" indent="0">
              <a:lnSpc>
                <a:spcPct val="120000"/>
              </a:lnSpc>
              <a:spcBef>
                <a:spcPts val="0"/>
              </a:spcBef>
              <a:buNone/>
            </a:pPr>
            <a:r>
              <a:rPr lang="en-US" sz="2800" b="1" u="sng" dirty="0">
                <a:solidFill>
                  <a:schemeClr val="accent1"/>
                </a:solidFill>
              </a:rPr>
              <a:t>Rich Sampling Process:</a:t>
            </a:r>
          </a:p>
          <a:p>
            <a:pPr marL="0" indent="0">
              <a:lnSpc>
                <a:spcPct val="120000"/>
              </a:lnSpc>
              <a:spcBef>
                <a:spcPts val="0"/>
              </a:spcBef>
              <a:buNone/>
            </a:pPr>
            <a:r>
              <a:rPr lang="en-US" sz="2800" dirty="0"/>
              <a:t>The iterative nature of the denoising process allows for fine-grained control over the generation, potentially leading to better sample diversity and quality.</a:t>
            </a:r>
          </a:p>
        </p:txBody>
      </p:sp>
      <p:pic>
        <p:nvPicPr>
          <p:cNvPr id="2" name="Picture 1">
            <a:extLst>
              <a:ext uri="{FF2B5EF4-FFF2-40B4-BE49-F238E27FC236}">
                <a16:creationId xmlns:a16="http://schemas.microsoft.com/office/drawing/2014/main" id="{8C16829D-16F6-82BC-E5C8-94EE647C594B}"/>
              </a:ext>
            </a:extLst>
          </p:cNvPr>
          <p:cNvPicPr>
            <a:picLocks noChangeAspect="1"/>
          </p:cNvPicPr>
          <p:nvPr/>
        </p:nvPicPr>
        <p:blipFill>
          <a:blip r:embed="rId2"/>
          <a:stretch>
            <a:fillRect/>
          </a:stretch>
        </p:blipFill>
        <p:spPr>
          <a:xfrm>
            <a:off x="12787745" y="862492"/>
            <a:ext cx="3325091" cy="1925985"/>
          </a:xfrm>
          <a:prstGeom prst="rect">
            <a:avLst/>
          </a:prstGeom>
        </p:spPr>
      </p:pic>
      <p:pic>
        <p:nvPicPr>
          <p:cNvPr id="3" name="Picture 2">
            <a:extLst>
              <a:ext uri="{FF2B5EF4-FFF2-40B4-BE49-F238E27FC236}">
                <a16:creationId xmlns:a16="http://schemas.microsoft.com/office/drawing/2014/main" id="{EA2F2410-6B77-3BFE-52B9-6E208EA18106}"/>
              </a:ext>
            </a:extLst>
          </p:cNvPr>
          <p:cNvPicPr>
            <a:picLocks noChangeAspect="1"/>
          </p:cNvPicPr>
          <p:nvPr/>
        </p:nvPicPr>
        <p:blipFill>
          <a:blip r:embed="rId3"/>
          <a:stretch>
            <a:fillRect/>
          </a:stretch>
        </p:blipFill>
        <p:spPr>
          <a:xfrm>
            <a:off x="12787746" y="3075113"/>
            <a:ext cx="3325091" cy="1903235"/>
          </a:xfrm>
          <a:prstGeom prst="rect">
            <a:avLst/>
          </a:prstGeom>
        </p:spPr>
      </p:pic>
      <p:pic>
        <p:nvPicPr>
          <p:cNvPr id="4" name="Picture 3">
            <a:extLst>
              <a:ext uri="{FF2B5EF4-FFF2-40B4-BE49-F238E27FC236}">
                <a16:creationId xmlns:a16="http://schemas.microsoft.com/office/drawing/2014/main" id="{064FC896-D899-BBDF-6F46-636E037105FA}"/>
              </a:ext>
            </a:extLst>
          </p:cNvPr>
          <p:cNvPicPr>
            <a:picLocks noChangeAspect="1"/>
          </p:cNvPicPr>
          <p:nvPr/>
        </p:nvPicPr>
        <p:blipFill>
          <a:blip r:embed="rId4"/>
          <a:stretch>
            <a:fillRect/>
          </a:stretch>
        </p:blipFill>
        <p:spPr>
          <a:xfrm>
            <a:off x="12787746" y="5250181"/>
            <a:ext cx="3325092" cy="1886973"/>
          </a:xfrm>
          <a:prstGeom prst="rect">
            <a:avLst/>
          </a:prstGeom>
        </p:spPr>
      </p:pic>
      <p:pic>
        <p:nvPicPr>
          <p:cNvPr id="5" name="Picture 4">
            <a:extLst>
              <a:ext uri="{FF2B5EF4-FFF2-40B4-BE49-F238E27FC236}">
                <a16:creationId xmlns:a16="http://schemas.microsoft.com/office/drawing/2014/main" id="{6F3EC2C1-9CE2-6B10-2F65-E0A9145330A6}"/>
              </a:ext>
            </a:extLst>
          </p:cNvPr>
          <p:cNvPicPr>
            <a:picLocks noChangeAspect="1"/>
          </p:cNvPicPr>
          <p:nvPr/>
        </p:nvPicPr>
        <p:blipFill>
          <a:blip r:embed="rId5"/>
          <a:stretch>
            <a:fillRect/>
          </a:stretch>
        </p:blipFill>
        <p:spPr>
          <a:xfrm>
            <a:off x="12787746" y="7369216"/>
            <a:ext cx="3325092" cy="1949792"/>
          </a:xfrm>
          <a:prstGeom prst="rect">
            <a:avLst/>
          </a:prstGeom>
        </p:spPr>
      </p:pic>
    </p:spTree>
    <p:extLst>
      <p:ext uri="{BB962C8B-B14F-4D97-AF65-F5344CB8AC3E}">
        <p14:creationId xmlns:p14="http://schemas.microsoft.com/office/powerpoint/2010/main" val="1284796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pPr marL="0" indent="0">
              <a:lnSpc>
                <a:spcPct val="120000"/>
              </a:lnSpc>
              <a:spcBef>
                <a:spcPts val="0"/>
              </a:spcBef>
              <a:buNone/>
            </a:pPr>
            <a:r>
              <a:rPr lang="en-US" sz="4000" dirty="0"/>
              <a:t>Pros of Diffusion Models</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8" y="2197373"/>
            <a:ext cx="8265394" cy="6729412"/>
          </a:xfrm>
        </p:spPr>
        <p:txBody>
          <a:bodyPr>
            <a:noAutofit/>
          </a:bodyPr>
          <a:lstStyle/>
          <a:p>
            <a:pPr marL="0" indent="0">
              <a:lnSpc>
                <a:spcPct val="120000"/>
              </a:lnSpc>
              <a:spcBef>
                <a:spcPts val="0"/>
              </a:spcBef>
              <a:buNone/>
            </a:pPr>
            <a:r>
              <a:rPr lang="en-US" sz="2800" b="1" u="sng" dirty="0">
                <a:solidFill>
                  <a:schemeClr val="accent1"/>
                </a:solidFill>
              </a:rPr>
              <a:t>Stable Training</a:t>
            </a:r>
          </a:p>
          <a:p>
            <a:pPr marL="0" indent="0">
              <a:lnSpc>
                <a:spcPct val="120000"/>
              </a:lnSpc>
              <a:spcBef>
                <a:spcPts val="0"/>
              </a:spcBef>
              <a:buNone/>
            </a:pPr>
            <a:r>
              <a:rPr lang="en-US" sz="2800" dirty="0"/>
              <a:t>Diffusion models are generally more stable to train compared to GANs, which often suffer from issues like mode collapse and unstable training dynamics.</a:t>
            </a:r>
          </a:p>
          <a:p>
            <a:pPr marL="0" indent="0">
              <a:lnSpc>
                <a:spcPct val="120000"/>
              </a:lnSpc>
              <a:spcBef>
                <a:spcPts val="0"/>
              </a:spcBef>
              <a:buNone/>
            </a:pPr>
            <a:endParaRPr lang="en-US" sz="2800" dirty="0"/>
          </a:p>
          <a:p>
            <a:pPr marL="0" indent="0">
              <a:lnSpc>
                <a:spcPct val="120000"/>
              </a:lnSpc>
              <a:spcBef>
                <a:spcPts val="0"/>
              </a:spcBef>
              <a:buNone/>
            </a:pPr>
            <a:endParaRPr lang="en-US" sz="2800" dirty="0"/>
          </a:p>
          <a:p>
            <a:pPr marL="0" indent="0">
              <a:lnSpc>
                <a:spcPct val="120000"/>
              </a:lnSpc>
              <a:spcBef>
                <a:spcPts val="0"/>
              </a:spcBef>
              <a:buNone/>
            </a:pPr>
            <a:endParaRPr lang="en-US" sz="2800" dirty="0"/>
          </a:p>
          <a:p>
            <a:pPr marL="0" indent="0">
              <a:lnSpc>
                <a:spcPct val="120000"/>
              </a:lnSpc>
              <a:spcBef>
                <a:spcPts val="0"/>
              </a:spcBef>
              <a:buNone/>
            </a:pPr>
            <a:r>
              <a:rPr lang="en-US" sz="2800" b="1" u="sng" dirty="0">
                <a:solidFill>
                  <a:schemeClr val="accent1"/>
                </a:solidFill>
              </a:rPr>
              <a:t>Theoretical Soundness</a:t>
            </a:r>
          </a:p>
          <a:p>
            <a:pPr marL="0" indent="0">
              <a:lnSpc>
                <a:spcPct val="120000"/>
              </a:lnSpc>
              <a:spcBef>
                <a:spcPts val="0"/>
              </a:spcBef>
              <a:buNone/>
            </a:pPr>
            <a:r>
              <a:rPr lang="en-US" sz="2800" dirty="0"/>
              <a:t>The probabilistic framework of diffusion models is well-understood, providing a solid theoretical foundation. This framework allows for explicit control over the generation process.</a:t>
            </a:r>
          </a:p>
        </p:txBody>
      </p:sp>
      <p:pic>
        <p:nvPicPr>
          <p:cNvPr id="1026" name="Picture 2">
            <a:extLst>
              <a:ext uri="{FF2B5EF4-FFF2-40B4-BE49-F238E27FC236}">
                <a16:creationId xmlns:a16="http://schemas.microsoft.com/office/drawing/2014/main" id="{269BC4BE-D16F-B07D-343E-869649DC5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617" y="5958635"/>
            <a:ext cx="7692736" cy="2710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881243-2D66-84ED-78DE-D86B18DEB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9617" y="2554601"/>
            <a:ext cx="7652878" cy="271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50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sz="4000" dirty="0"/>
              <a:t>Cons of Diffusion Models</a:t>
            </a:r>
            <a:endParaRPr lang="en-US" dirty="0"/>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197372"/>
            <a:ext cx="9318339" cy="7099027"/>
          </a:xfrm>
        </p:spPr>
        <p:txBody>
          <a:bodyPr>
            <a:noAutofit/>
          </a:bodyPr>
          <a:lstStyle/>
          <a:p>
            <a:pPr marL="0" indent="0">
              <a:lnSpc>
                <a:spcPct val="120000"/>
              </a:lnSpc>
              <a:spcBef>
                <a:spcPts val="0"/>
              </a:spcBef>
              <a:buNone/>
            </a:pPr>
            <a:r>
              <a:rPr lang="en-US" sz="2800" b="1" u="sng" dirty="0">
                <a:solidFill>
                  <a:schemeClr val="accent2"/>
                </a:solidFill>
              </a:rPr>
              <a:t>Computationally Intensive</a:t>
            </a:r>
          </a:p>
          <a:p>
            <a:pPr marL="0" indent="0">
              <a:lnSpc>
                <a:spcPct val="120000"/>
              </a:lnSpc>
              <a:spcBef>
                <a:spcPts val="0"/>
              </a:spcBef>
              <a:buNone/>
            </a:pPr>
            <a:r>
              <a:rPr lang="en-US" sz="2800" dirty="0"/>
              <a:t>The iterative denoising process requires a large number of forward passes through the network, making it computationally expensive and time-consuming compared to models like GANs that generate images in a single forward pass.</a:t>
            </a:r>
          </a:p>
          <a:p>
            <a:pPr marL="0" indent="0">
              <a:lnSpc>
                <a:spcPct val="120000"/>
              </a:lnSpc>
              <a:spcBef>
                <a:spcPts val="0"/>
              </a:spcBef>
              <a:buNone/>
            </a:pPr>
            <a:endParaRPr lang="en-US" sz="2800" dirty="0"/>
          </a:p>
          <a:p>
            <a:pPr marL="0" indent="0">
              <a:lnSpc>
                <a:spcPct val="120000"/>
              </a:lnSpc>
              <a:spcBef>
                <a:spcPts val="0"/>
              </a:spcBef>
              <a:buNone/>
            </a:pPr>
            <a:endParaRPr lang="en-US" sz="2800" dirty="0"/>
          </a:p>
          <a:p>
            <a:pPr marL="0" indent="0">
              <a:lnSpc>
                <a:spcPct val="120000"/>
              </a:lnSpc>
              <a:spcBef>
                <a:spcPts val="0"/>
              </a:spcBef>
              <a:buNone/>
            </a:pPr>
            <a:r>
              <a:rPr lang="en-US" sz="2800" b="1" u="sng" dirty="0">
                <a:solidFill>
                  <a:schemeClr val="accent2"/>
                </a:solidFill>
              </a:rPr>
              <a:t>Complex Training Process</a:t>
            </a:r>
          </a:p>
          <a:p>
            <a:pPr marL="0" indent="0">
              <a:lnSpc>
                <a:spcPct val="120000"/>
              </a:lnSpc>
              <a:spcBef>
                <a:spcPts val="0"/>
              </a:spcBef>
              <a:buNone/>
            </a:pPr>
            <a:r>
              <a:rPr lang="en-US" sz="2800" dirty="0"/>
              <a:t>The training process can be complex and requires careful tuning of hyperparameters, such as the noise schedule and the loss function, to achieve optimal performance.</a:t>
            </a:r>
          </a:p>
        </p:txBody>
      </p:sp>
      <p:pic>
        <p:nvPicPr>
          <p:cNvPr id="2" name="Picture 1">
            <a:extLst>
              <a:ext uri="{FF2B5EF4-FFF2-40B4-BE49-F238E27FC236}">
                <a16:creationId xmlns:a16="http://schemas.microsoft.com/office/drawing/2014/main" id="{D452CD62-10A7-50F0-AA57-225960486564}"/>
              </a:ext>
            </a:extLst>
          </p:cNvPr>
          <p:cNvPicPr>
            <a:picLocks noChangeAspect="1"/>
          </p:cNvPicPr>
          <p:nvPr/>
        </p:nvPicPr>
        <p:blipFill rotWithShape="1">
          <a:blip r:embed="rId2"/>
          <a:srcRect l="12798" t="2293" r="9349" b="-941"/>
          <a:stretch/>
        </p:blipFill>
        <p:spPr>
          <a:xfrm>
            <a:off x="10907815" y="3740727"/>
            <a:ext cx="6636657" cy="3262745"/>
          </a:xfrm>
          <a:prstGeom prst="rect">
            <a:avLst/>
          </a:prstGeom>
        </p:spPr>
      </p:pic>
    </p:spTree>
    <p:extLst>
      <p:ext uri="{BB962C8B-B14F-4D97-AF65-F5344CB8AC3E}">
        <p14:creationId xmlns:p14="http://schemas.microsoft.com/office/powerpoint/2010/main" val="2209163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sz="4000" dirty="0"/>
              <a:t>Cons of Diffusion Models</a:t>
            </a:r>
            <a:endParaRPr lang="en-US" dirty="0"/>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197373"/>
            <a:ext cx="8694885" cy="6729412"/>
          </a:xfrm>
        </p:spPr>
        <p:txBody>
          <a:bodyPr>
            <a:noAutofit/>
          </a:bodyPr>
          <a:lstStyle/>
          <a:p>
            <a:pPr marL="0" indent="0">
              <a:lnSpc>
                <a:spcPct val="120000"/>
              </a:lnSpc>
              <a:spcBef>
                <a:spcPts val="0"/>
              </a:spcBef>
              <a:buNone/>
            </a:pPr>
            <a:r>
              <a:rPr lang="en-US" sz="2800" b="1" u="sng" dirty="0">
                <a:solidFill>
                  <a:schemeClr val="accent2"/>
                </a:solidFill>
              </a:rPr>
              <a:t>Slow Inference</a:t>
            </a:r>
          </a:p>
          <a:p>
            <a:pPr marL="0" indent="0">
              <a:lnSpc>
                <a:spcPct val="120000"/>
              </a:lnSpc>
              <a:spcBef>
                <a:spcPts val="0"/>
              </a:spcBef>
              <a:buNone/>
            </a:pPr>
            <a:r>
              <a:rPr lang="en-US" sz="2800" dirty="0"/>
              <a:t>Due to the iterative nature, generating a single image can take significantly longer compared to other generative models. </a:t>
            </a:r>
          </a:p>
          <a:p>
            <a:pPr marL="0" indent="0">
              <a:lnSpc>
                <a:spcPct val="120000"/>
              </a:lnSpc>
              <a:spcBef>
                <a:spcPts val="0"/>
              </a:spcBef>
              <a:buNone/>
            </a:pPr>
            <a:endParaRPr lang="en-US" sz="2800" dirty="0"/>
          </a:p>
          <a:p>
            <a:pPr marL="0" indent="0">
              <a:lnSpc>
                <a:spcPct val="120000"/>
              </a:lnSpc>
              <a:spcBef>
                <a:spcPts val="0"/>
              </a:spcBef>
              <a:buNone/>
            </a:pPr>
            <a:r>
              <a:rPr lang="en-US" sz="2800" b="1" u="sng" dirty="0">
                <a:solidFill>
                  <a:schemeClr val="accent2"/>
                </a:solidFill>
              </a:rPr>
              <a:t>Difficulty in Direct Manipulation</a:t>
            </a:r>
          </a:p>
          <a:p>
            <a:pPr marL="0" indent="0">
              <a:lnSpc>
                <a:spcPct val="120000"/>
              </a:lnSpc>
              <a:spcBef>
                <a:spcPts val="0"/>
              </a:spcBef>
              <a:buNone/>
            </a:pPr>
            <a:r>
              <a:rPr lang="en-US" sz="2800" dirty="0"/>
              <a:t>Traditional diffusion models do not offer straightforward ways to manipulate specific attributes of the generated data.</a:t>
            </a:r>
          </a:p>
        </p:txBody>
      </p:sp>
      <p:pic>
        <p:nvPicPr>
          <p:cNvPr id="2050" name="Picture 2" descr="Introduction to Diffusion Models for Image Generation - A Comprehensive  Guide">
            <a:extLst>
              <a:ext uri="{FF2B5EF4-FFF2-40B4-BE49-F238E27FC236}">
                <a16:creationId xmlns:a16="http://schemas.microsoft.com/office/drawing/2014/main" id="{406CFEDD-1657-1421-8655-D50CF26E9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7941" y="3823854"/>
            <a:ext cx="6214362" cy="225020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A2BF37B-04C0-888B-9245-50AF015426DF}"/>
              </a:ext>
            </a:extLst>
          </p:cNvPr>
          <p:cNvCxnSpPr/>
          <p:nvPr/>
        </p:nvCxnSpPr>
        <p:spPr>
          <a:xfrm flipV="1">
            <a:off x="11457709" y="5562079"/>
            <a:ext cx="443346" cy="2071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16383EA-6168-C4EA-0055-AB5EDAC26010}"/>
              </a:ext>
            </a:extLst>
          </p:cNvPr>
          <p:cNvSpPr txBox="1"/>
          <p:nvPr/>
        </p:nvSpPr>
        <p:spPr>
          <a:xfrm>
            <a:off x="9376286" y="7945378"/>
            <a:ext cx="3608681"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Only input is a noise field</a:t>
            </a:r>
          </a:p>
        </p:txBody>
      </p:sp>
    </p:spTree>
    <p:extLst>
      <p:ext uri="{BB962C8B-B14F-4D97-AF65-F5344CB8AC3E}">
        <p14:creationId xmlns:p14="http://schemas.microsoft.com/office/powerpoint/2010/main" val="4209426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Potential Improvements</a:t>
            </a:r>
          </a:p>
        </p:txBody>
      </p:sp>
    </p:spTree>
    <p:extLst>
      <p:ext uri="{BB962C8B-B14F-4D97-AF65-F5344CB8AC3E}">
        <p14:creationId xmlns:p14="http://schemas.microsoft.com/office/powerpoint/2010/main" val="145016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90E6F-5970-4E53-6CA8-EBCC5B227F0B}"/>
              </a:ext>
            </a:extLst>
          </p:cNvPr>
          <p:cNvSpPr>
            <a:spLocks noGrp="1"/>
          </p:cNvSpPr>
          <p:nvPr>
            <p:ph type="title"/>
          </p:nvPr>
        </p:nvSpPr>
        <p:spPr/>
        <p:txBody>
          <a:bodyPr anchor="ctr"/>
          <a:lstStyle/>
          <a:p>
            <a:r>
              <a:rPr lang="en-US" dirty="0"/>
              <a:t>Improvements to traditional Diffusion Methods</a:t>
            </a:r>
          </a:p>
        </p:txBody>
      </p:sp>
      <p:sp>
        <p:nvSpPr>
          <p:cNvPr id="4" name="Text Placeholder 3">
            <a:extLst>
              <a:ext uri="{FF2B5EF4-FFF2-40B4-BE49-F238E27FC236}">
                <a16:creationId xmlns:a16="http://schemas.microsoft.com/office/drawing/2014/main" id="{C7298FF2-C9DD-7DF2-8F3F-B7FEE18C23F7}"/>
              </a:ext>
            </a:extLst>
          </p:cNvPr>
          <p:cNvSpPr>
            <a:spLocks noGrp="1"/>
          </p:cNvSpPr>
          <p:nvPr>
            <p:ph type="body" sz="quarter" idx="10"/>
          </p:nvPr>
        </p:nvSpPr>
        <p:spPr/>
        <p:txBody>
          <a:bodyPr>
            <a:normAutofit/>
          </a:bodyPr>
          <a:lstStyle/>
          <a:p>
            <a:r>
              <a:rPr lang="en-US" sz="2800" dirty="0"/>
              <a:t>In the next lesson, we’ll look at Latent Diffusion Models, like Stable Diffusion</a:t>
            </a:r>
          </a:p>
          <a:p>
            <a:endParaRPr lang="en-US" sz="2800" dirty="0"/>
          </a:p>
          <a:p>
            <a:r>
              <a:rPr lang="en-US" sz="2800" dirty="0"/>
              <a:t>These models:</a:t>
            </a:r>
          </a:p>
          <a:p>
            <a:pPr lvl="1"/>
            <a:r>
              <a:rPr lang="en-US" sz="2400" dirty="0"/>
              <a:t>Incorporate other information to guide the creation of images</a:t>
            </a:r>
          </a:p>
          <a:p>
            <a:pPr lvl="1"/>
            <a:r>
              <a:rPr lang="en-US" sz="2400" dirty="0"/>
              <a:t>Utilize diffusion on the latent space to improve speed and performance</a:t>
            </a:r>
          </a:p>
          <a:p>
            <a:endParaRPr lang="en-US" sz="3200" dirty="0"/>
          </a:p>
          <a:p>
            <a:endParaRPr lang="en-US" sz="3200" dirty="0"/>
          </a:p>
          <a:p>
            <a:endParaRPr lang="en-US" sz="3200" dirty="0"/>
          </a:p>
          <a:p>
            <a:endParaRPr lang="en-US" sz="3200" dirty="0"/>
          </a:p>
        </p:txBody>
      </p:sp>
      <p:pic>
        <p:nvPicPr>
          <p:cNvPr id="3074" name="Picture 2">
            <a:extLst>
              <a:ext uri="{FF2B5EF4-FFF2-40B4-BE49-F238E27FC236}">
                <a16:creationId xmlns:a16="http://schemas.microsoft.com/office/drawing/2014/main" id="{A291EB3A-8AD6-D17A-9EDA-15AD49A3F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9" t="3003" r="15155" b="9473"/>
          <a:stretch/>
        </p:blipFill>
        <p:spPr bwMode="auto">
          <a:xfrm>
            <a:off x="3103418" y="5487089"/>
            <a:ext cx="4017818" cy="3968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57904F8-5C11-63F6-B84C-775841F81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514"/>
          <a:stretch/>
        </p:blipFill>
        <p:spPr bwMode="auto">
          <a:xfrm>
            <a:off x="7121236" y="6775561"/>
            <a:ext cx="8010212" cy="4703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E6DBD5-84B9-3FCE-77D2-E95BFBCBB554}"/>
              </a:ext>
            </a:extLst>
          </p:cNvPr>
          <p:cNvSpPr txBox="1"/>
          <p:nvPr/>
        </p:nvSpPr>
        <p:spPr>
          <a:xfrm>
            <a:off x="7291799" y="8391307"/>
            <a:ext cx="1792478"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Next time…</a:t>
            </a:r>
          </a:p>
        </p:txBody>
      </p:sp>
    </p:spTree>
    <p:extLst>
      <p:ext uri="{BB962C8B-B14F-4D97-AF65-F5344CB8AC3E}">
        <p14:creationId xmlns:p14="http://schemas.microsoft.com/office/powerpoint/2010/main" val="3749514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UNets and Diffusion Models</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p:txBody>
          <a:bodyPr>
            <a:normAutofit/>
          </a:bodyPr>
          <a:lstStyle/>
          <a:p>
            <a:r>
              <a:rPr lang="en-US" dirty="0"/>
              <a:t>Today we covered new topics in generative image AI</a:t>
            </a:r>
          </a:p>
          <a:p>
            <a:r>
              <a:rPr lang="en-US" dirty="0"/>
              <a:t>We introduced the UNet architecture</a:t>
            </a:r>
          </a:p>
          <a:p>
            <a:r>
              <a:rPr lang="en-US" dirty="0"/>
              <a:t>Discussed the problem of denoising images</a:t>
            </a:r>
          </a:p>
          <a:p>
            <a:r>
              <a:rPr lang="en-US" dirty="0"/>
              <a:t>Discovered the diffusion process to reverse the denoising process to create new images</a:t>
            </a:r>
          </a:p>
          <a:p>
            <a:pPr marL="0" indent="0">
              <a:buNone/>
            </a:pPr>
            <a:r>
              <a:rPr lang="en-US" dirty="0"/>
              <a:t>----------------------------------------------------------------------------- </a:t>
            </a:r>
          </a:p>
          <a:p>
            <a:pPr marL="0" indent="0">
              <a:buNone/>
            </a:pPr>
            <a:endParaRPr lang="en-US" dirty="0"/>
          </a:p>
          <a:p>
            <a:pPr marL="0" indent="0">
              <a:buNone/>
            </a:pPr>
            <a:r>
              <a:rPr lang="en-US" dirty="0"/>
              <a:t>In the next lesson we will start our discussion on latent diffusion models and how they can overcome some of the traditional diffusion model limitations. </a:t>
            </a:r>
          </a:p>
        </p:txBody>
      </p:sp>
      <p:pic>
        <p:nvPicPr>
          <p:cNvPr id="2" name="Picture 2">
            <a:extLst>
              <a:ext uri="{FF2B5EF4-FFF2-40B4-BE49-F238E27FC236}">
                <a16:creationId xmlns:a16="http://schemas.microsoft.com/office/drawing/2014/main" id="{44CF70D8-C639-26F1-B8AB-FF13DF183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5871" y="2830629"/>
            <a:ext cx="7692736" cy="271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3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prstGeom prst="rect">
            <a:avLst/>
          </a:prstGeom>
          <a:noFill/>
          <a:ln>
            <a:noFill/>
          </a:ln>
        </p:spPr>
        <p:txBody>
          <a:bodyPr spcFirstLastPara="1" vert="horz" wrap="square" lIns="137138" tIns="68550" rIns="137138" bIns="68550" rtlCol="0" anchor="t" anchorCtr="0">
            <a:noAutofit/>
          </a:bodyPr>
          <a:lstStyle/>
          <a:p>
            <a:pPr fontAlgn="base">
              <a:lnSpc>
                <a:spcPct val="200000"/>
              </a:lnSpc>
              <a:spcBef>
                <a:spcPts val="0"/>
              </a:spcBef>
            </a:pPr>
            <a:r>
              <a:rPr lang="en-US" sz="2800" b="0" i="0" u="none" strike="noStrike" dirty="0">
                <a:solidFill>
                  <a:srgbClr val="000000"/>
                </a:solidFill>
                <a:effectLst/>
                <a:latin typeface="Arial" panose="020B0604020202020204" pitchFamily="34" charset="0"/>
              </a:rPr>
              <a:t>Recap of issues </a:t>
            </a:r>
            <a:r>
              <a:rPr lang="en-US" sz="2800" dirty="0">
                <a:solidFill>
                  <a:srgbClr val="000000"/>
                </a:solidFill>
              </a:rPr>
              <a:t>with GANs</a:t>
            </a:r>
            <a:endParaRPr lang="en-US" sz="2800" b="0" i="0" u="none" strike="noStrike" dirty="0">
              <a:solidFill>
                <a:srgbClr val="000000"/>
              </a:solidFill>
              <a:effectLst/>
              <a:latin typeface="Arial" panose="020B0604020202020204" pitchFamily="34" charset="0"/>
            </a:endParaRP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UNet and Autoencoders</a:t>
            </a:r>
          </a:p>
          <a:p>
            <a:pPr fontAlgn="base">
              <a:lnSpc>
                <a:spcPct val="200000"/>
              </a:lnSpc>
              <a:spcBef>
                <a:spcPts val="0"/>
              </a:spcBef>
            </a:pPr>
            <a:r>
              <a:rPr lang="en-US" sz="2800" b="0" i="0" u="none" strike="noStrike" dirty="0">
                <a:solidFill>
                  <a:srgbClr val="000000"/>
                </a:solidFill>
                <a:effectLst/>
              </a:rPr>
              <a:t>Denoising Images</a:t>
            </a:r>
            <a:endParaRPr lang="en-US" sz="2800" b="0" i="0" u="none" strike="noStrike" dirty="0">
              <a:solidFill>
                <a:srgbClr val="000000"/>
              </a:solidFill>
              <a:effectLst/>
              <a:latin typeface="Arial" panose="020B0604020202020204" pitchFamily="34" charset="0"/>
            </a:endParaRP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Diffusion Models</a:t>
            </a: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Pros and con</a:t>
            </a:r>
            <a:r>
              <a:rPr lang="en-US" sz="2800" dirty="0">
                <a:solidFill>
                  <a:srgbClr val="000000"/>
                </a:solidFill>
              </a:rPr>
              <a:t>s of diffusion models</a:t>
            </a:r>
          </a:p>
          <a:p>
            <a:pPr fontAlgn="base">
              <a:lnSpc>
                <a:spcPct val="200000"/>
              </a:lnSpc>
              <a:spcBef>
                <a:spcPts val="0"/>
              </a:spcBef>
            </a:pPr>
            <a:r>
              <a:rPr lang="en-US" sz="2800" dirty="0">
                <a:solidFill>
                  <a:srgbClr val="000000"/>
                </a:solidFill>
              </a:rPr>
              <a:t>Potential improvements</a:t>
            </a:r>
            <a:endParaRPr lang="en-US" sz="2800" b="0" i="0" u="none" strike="noStrike" dirty="0">
              <a:solidFill>
                <a:srgbClr val="000000"/>
              </a:solidFill>
              <a:effectLst/>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Recap on GANs and Image GenAI</a:t>
            </a:r>
          </a:p>
        </p:txBody>
      </p:sp>
    </p:spTree>
    <p:extLst>
      <p:ext uri="{BB962C8B-B14F-4D97-AF65-F5344CB8AC3E}">
        <p14:creationId xmlns:p14="http://schemas.microsoft.com/office/powerpoint/2010/main" val="1470594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GAN Recap</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197373"/>
            <a:ext cx="15773400" cy="6729412"/>
          </a:xfrm>
        </p:spPr>
        <p:txBody>
          <a:bodyPr/>
          <a:lstStyle/>
          <a:p>
            <a:pPr marL="0" indent="0">
              <a:buNone/>
            </a:pPr>
            <a:r>
              <a:rPr lang="en-US" dirty="0"/>
              <a:t>Last time, we looked at how GANs can be used to generate new data</a:t>
            </a:r>
          </a:p>
        </p:txBody>
      </p:sp>
      <p:pic>
        <p:nvPicPr>
          <p:cNvPr id="3" name="Google Shape;322;p38">
            <a:extLst>
              <a:ext uri="{FF2B5EF4-FFF2-40B4-BE49-F238E27FC236}">
                <a16:creationId xmlns:a16="http://schemas.microsoft.com/office/drawing/2014/main" id="{CB03393A-C78F-B153-6107-448C8AC10FAA}"/>
              </a:ext>
            </a:extLst>
          </p:cNvPr>
          <p:cNvPicPr preferRelativeResize="0"/>
          <p:nvPr/>
        </p:nvPicPr>
        <p:blipFill rotWithShape="1">
          <a:blip r:embed="rId3">
            <a:alphaModFix/>
          </a:blip>
          <a:srcRect l="12664" t="4507" r="9491"/>
          <a:stretch/>
        </p:blipFill>
        <p:spPr>
          <a:xfrm>
            <a:off x="10999304" y="3127514"/>
            <a:ext cx="6535462" cy="5180960"/>
          </a:xfrm>
          <a:prstGeom prst="rect">
            <a:avLst/>
          </a:prstGeom>
          <a:noFill/>
          <a:ln>
            <a:noFill/>
          </a:ln>
        </p:spPr>
      </p:pic>
      <p:pic>
        <p:nvPicPr>
          <p:cNvPr id="4" name="Google Shape;323;p38">
            <a:extLst>
              <a:ext uri="{FF2B5EF4-FFF2-40B4-BE49-F238E27FC236}">
                <a16:creationId xmlns:a16="http://schemas.microsoft.com/office/drawing/2014/main" id="{F94E074C-2E49-5022-D23F-CC89B2ECE235}"/>
              </a:ext>
            </a:extLst>
          </p:cNvPr>
          <p:cNvPicPr preferRelativeResize="0"/>
          <p:nvPr/>
        </p:nvPicPr>
        <p:blipFill>
          <a:blip r:embed="rId4">
            <a:alphaModFix/>
          </a:blip>
          <a:stretch>
            <a:fillRect/>
          </a:stretch>
        </p:blipFill>
        <p:spPr>
          <a:xfrm>
            <a:off x="1499127" y="3127514"/>
            <a:ext cx="8342946" cy="5438999"/>
          </a:xfrm>
          <a:prstGeom prst="rect">
            <a:avLst/>
          </a:prstGeom>
          <a:noFill/>
          <a:ln>
            <a:noFill/>
          </a:ln>
        </p:spPr>
      </p:pic>
    </p:spTree>
    <p:extLst>
      <p:ext uri="{BB962C8B-B14F-4D97-AF65-F5344CB8AC3E}">
        <p14:creationId xmlns:p14="http://schemas.microsoft.com/office/powerpoint/2010/main" val="38482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GAN Problems – Mode Collapse and Instability</a:t>
            </a:r>
            <a:endParaRPr dirty="0"/>
          </a:p>
        </p:txBody>
      </p:sp>
      <p:sp>
        <p:nvSpPr>
          <p:cNvPr id="107" name="Google Shape;107;p15"/>
          <p:cNvSpPr txBox="1">
            <a:spLocks noGrp="1"/>
          </p:cNvSpPr>
          <p:nvPr>
            <p:ph type="body" sz="quarter" idx="10"/>
          </p:nvPr>
        </p:nvSpPr>
        <p:spPr>
          <a:xfrm>
            <a:off x="1354369" y="2987899"/>
            <a:ext cx="9154494" cy="5191911"/>
          </a:xfrm>
          <a:prstGeom prst="rect">
            <a:avLst/>
          </a:prstGeom>
          <a:noFill/>
          <a:ln>
            <a:noFill/>
          </a:ln>
        </p:spPr>
        <p:txBody>
          <a:bodyPr spcFirstLastPara="1" vert="horz" wrap="square" lIns="137138" tIns="68550" rIns="137138" bIns="68550" rtlCol="0" anchor="t" anchorCtr="0">
            <a:noAutofit/>
          </a:bodyPr>
          <a:lstStyle/>
          <a:p>
            <a:pPr marL="0" indent="0">
              <a:buNone/>
            </a:pPr>
            <a:r>
              <a:rPr lang="en-US" sz="2800" b="0" i="0" u="none" strike="noStrike" dirty="0">
                <a:solidFill>
                  <a:srgbClr val="000000"/>
                </a:solidFill>
                <a:effectLst/>
                <a:latin typeface="Arial" panose="020B0604020202020204" pitchFamily="34" charset="0"/>
              </a:rPr>
              <a:t>During training a Generator can find a local minima which produces strong feedback from the discriminator. This is known as </a:t>
            </a:r>
            <a:r>
              <a:rPr lang="en-US" sz="2800" b="1" i="0" u="none" strike="noStrike" dirty="0">
                <a:solidFill>
                  <a:srgbClr val="000000"/>
                </a:solidFill>
                <a:effectLst/>
                <a:latin typeface="Arial" panose="020B0604020202020204" pitchFamily="34" charset="0"/>
              </a:rPr>
              <a:t>Mode Collapse.</a:t>
            </a:r>
          </a:p>
          <a:p>
            <a:pPr marL="0" indent="0">
              <a:buNone/>
            </a:pPr>
            <a:endParaRPr lang="en-US" sz="2800" dirty="0">
              <a:solidFill>
                <a:srgbClr val="0E0E0E"/>
              </a:solidFill>
              <a:effectLst/>
            </a:endParaRPr>
          </a:p>
          <a:p>
            <a:pPr marL="0" indent="0">
              <a:buNone/>
            </a:pPr>
            <a:r>
              <a:rPr lang="en-US" sz="2800" dirty="0">
                <a:solidFill>
                  <a:srgbClr val="0E0E0E"/>
                </a:solidFill>
                <a:effectLst/>
              </a:rPr>
              <a:t>Another challenge of GAN training is </a:t>
            </a:r>
            <a:r>
              <a:rPr lang="en-US" sz="2800" b="1" dirty="0">
                <a:solidFill>
                  <a:srgbClr val="0E0E0E"/>
                </a:solidFill>
                <a:effectLst/>
              </a:rPr>
              <a:t>instability</a:t>
            </a:r>
            <a:endParaRPr lang="en-US" sz="2800" dirty="0">
              <a:solidFill>
                <a:srgbClr val="0E0E0E"/>
              </a:solidFill>
              <a:effectLst/>
            </a:endParaRPr>
          </a:p>
        </p:txBody>
      </p:sp>
      <p:pic>
        <p:nvPicPr>
          <p:cNvPr id="11268" name="Picture 4" descr="Gan training loss, Understanding GANs — Deriving the Adversarial loss from  scratch">
            <a:extLst>
              <a:ext uri="{FF2B5EF4-FFF2-40B4-BE49-F238E27FC236}">
                <a16:creationId xmlns:a16="http://schemas.microsoft.com/office/drawing/2014/main" id="{3E6FE741-CD9C-FC4F-ACA2-7F966D1FF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379" y="6003888"/>
            <a:ext cx="5526233" cy="3652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93DD5-2944-E2D5-AAB4-1E1DA34F5ECA}"/>
              </a:ext>
            </a:extLst>
          </p:cNvPr>
          <p:cNvSpPr txBox="1"/>
          <p:nvPr/>
        </p:nvSpPr>
        <p:spPr>
          <a:xfrm>
            <a:off x="8154566" y="7998616"/>
            <a:ext cx="2354298" cy="1089529"/>
          </a:xfrm>
          <a:prstGeom prst="rect">
            <a:avLst/>
          </a:prstGeom>
          <a:noFill/>
        </p:spPr>
        <p:txBody>
          <a:bodyPr wrap="square" rtlCol="0" anchor="ctr">
            <a:spAutoFit/>
          </a:bodyPr>
          <a:lstStyle/>
          <a:p>
            <a:pPr>
              <a:lnSpc>
                <a:spcPct val="90000"/>
              </a:lnSpc>
            </a:pPr>
            <a:r>
              <a:rPr lang="en-US" dirty="0">
                <a:latin typeface="Arial" panose="020B0604020202020204" pitchFamily="34" charset="0"/>
                <a:cs typeface="Arial" panose="020B0604020202020204" pitchFamily="34" charset="0"/>
              </a:rPr>
              <a:t>If the Discriminator is too strong, then the Generator struggles to train.</a:t>
            </a:r>
          </a:p>
        </p:txBody>
      </p:sp>
      <p:pic>
        <p:nvPicPr>
          <p:cNvPr id="2" name="Picture 1">
            <a:extLst>
              <a:ext uri="{FF2B5EF4-FFF2-40B4-BE49-F238E27FC236}">
                <a16:creationId xmlns:a16="http://schemas.microsoft.com/office/drawing/2014/main" id="{0BFEC429-6523-8131-4C38-35B79180B347}"/>
              </a:ext>
            </a:extLst>
          </p:cNvPr>
          <p:cNvPicPr>
            <a:picLocks noChangeAspect="1"/>
          </p:cNvPicPr>
          <p:nvPr/>
        </p:nvPicPr>
        <p:blipFill>
          <a:blip r:embed="rId4"/>
          <a:stretch>
            <a:fillRect/>
          </a:stretch>
        </p:blipFill>
        <p:spPr>
          <a:xfrm>
            <a:off x="10508863" y="2853915"/>
            <a:ext cx="7535810" cy="4042934"/>
          </a:xfrm>
          <a:prstGeom prst="rect">
            <a:avLst/>
          </a:prstGeom>
        </p:spPr>
      </p:pic>
    </p:spTree>
    <p:extLst>
      <p:ext uri="{BB962C8B-B14F-4D97-AF65-F5344CB8AC3E}">
        <p14:creationId xmlns:p14="http://schemas.microsoft.com/office/powerpoint/2010/main" val="242855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r>
              <a:rPr lang="en-US" dirty="0"/>
              <a:t>UNet Architecture</a:t>
            </a:r>
          </a:p>
        </p:txBody>
      </p:sp>
    </p:spTree>
    <p:extLst>
      <p:ext uri="{BB962C8B-B14F-4D97-AF65-F5344CB8AC3E}">
        <p14:creationId xmlns:p14="http://schemas.microsoft.com/office/powerpoint/2010/main" val="523321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UNet - A New Architecture for Image Models</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6" y="2726267"/>
            <a:ext cx="8632247" cy="6200518"/>
          </a:xfrm>
        </p:spPr>
        <p:txBody>
          <a:bodyPr>
            <a:noAutofit/>
          </a:bodyPr>
          <a:lstStyle/>
          <a:p>
            <a:pPr marL="0" indent="0">
              <a:buNone/>
            </a:pPr>
            <a:r>
              <a:rPr lang="en-US" sz="2800" b="0" dirty="0">
                <a:effectLst/>
              </a:rPr>
              <a:t>The UNet architecture was introduced in 2015 by Ronneberger </a:t>
            </a:r>
            <a:r>
              <a:rPr lang="en-US" sz="2800" b="0" dirty="0" err="1">
                <a:effectLst/>
              </a:rPr>
              <a:t>et.al</a:t>
            </a:r>
            <a:r>
              <a:rPr lang="en-US" sz="2800" b="0" dirty="0">
                <a:effectLst/>
              </a:rPr>
              <a:t> for Biomedical Image Segmentation</a:t>
            </a:r>
            <a:br>
              <a:rPr lang="en-US" sz="2800" b="0" dirty="0">
                <a:effectLst/>
              </a:rPr>
            </a:br>
            <a:endParaRPr lang="en-US" sz="2800" b="0" dirty="0">
              <a:effectLst/>
            </a:endParaRPr>
          </a:p>
          <a:p>
            <a:pPr marL="0" indent="0">
              <a:buNone/>
            </a:pPr>
            <a:br>
              <a:rPr lang="en-US" sz="2800" b="0" dirty="0">
                <a:effectLst/>
              </a:rPr>
            </a:br>
            <a:r>
              <a:rPr lang="en-US" sz="2800" b="0" dirty="0">
                <a:effectLst/>
              </a:rPr>
              <a:t>Prior to UNet, many segmentation methods required large amounts of training data and were not well-suited for tasks with limited annotated datasets, which is common in medical imaging.</a:t>
            </a:r>
          </a:p>
          <a:p>
            <a:pPr marL="0" indent="0">
              <a:buNone/>
            </a:pPr>
            <a:endParaRPr lang="en-US" sz="2800" b="0" dirty="0">
              <a:effectLst/>
            </a:endParaRPr>
          </a:p>
          <a:p>
            <a:pPr marL="0" indent="0">
              <a:buNone/>
            </a:pPr>
            <a:r>
              <a:rPr lang="en-US" sz="2800" b="0" dirty="0">
                <a:effectLst/>
              </a:rPr>
              <a:t>Existing methods often failed to provide high-resolution segmentation maps and struggled with capturing fine details</a:t>
            </a:r>
            <a:br>
              <a:rPr lang="en-US" sz="2800" b="0" dirty="0">
                <a:effectLst/>
              </a:rPr>
            </a:br>
            <a:br>
              <a:rPr lang="en-US" sz="2800" b="0" dirty="0">
                <a:effectLst/>
              </a:rPr>
            </a:br>
            <a:endParaRPr lang="en-US" sz="2800" b="0" dirty="0">
              <a:effectLst/>
            </a:endParaRPr>
          </a:p>
        </p:txBody>
      </p:sp>
      <p:pic>
        <p:nvPicPr>
          <p:cNvPr id="4" name="Picture 3">
            <a:extLst>
              <a:ext uri="{FF2B5EF4-FFF2-40B4-BE49-F238E27FC236}">
                <a16:creationId xmlns:a16="http://schemas.microsoft.com/office/drawing/2014/main" id="{9B786446-3138-1EDB-2A95-AEE3A5F73205}"/>
              </a:ext>
            </a:extLst>
          </p:cNvPr>
          <p:cNvPicPr>
            <a:picLocks noChangeAspect="1"/>
          </p:cNvPicPr>
          <p:nvPr/>
        </p:nvPicPr>
        <p:blipFill rotWithShape="1">
          <a:blip r:embed="rId3"/>
          <a:srcRect l="7135" t="4015" r="9404" b="1959"/>
          <a:stretch/>
        </p:blipFill>
        <p:spPr>
          <a:xfrm>
            <a:off x="10164287" y="2348575"/>
            <a:ext cx="6764810" cy="4544957"/>
          </a:xfrm>
          <a:prstGeom prst="rect">
            <a:avLst/>
          </a:prstGeom>
        </p:spPr>
      </p:pic>
      <p:pic>
        <p:nvPicPr>
          <p:cNvPr id="5" name="Picture 4">
            <a:extLst>
              <a:ext uri="{FF2B5EF4-FFF2-40B4-BE49-F238E27FC236}">
                <a16:creationId xmlns:a16="http://schemas.microsoft.com/office/drawing/2014/main" id="{63323D1D-6F18-D8AE-858F-85164AAA02B8}"/>
              </a:ext>
            </a:extLst>
          </p:cNvPr>
          <p:cNvPicPr>
            <a:picLocks noChangeAspect="1"/>
          </p:cNvPicPr>
          <p:nvPr/>
        </p:nvPicPr>
        <p:blipFill rotWithShape="1">
          <a:blip r:embed="rId4"/>
          <a:srcRect t="5651"/>
          <a:stretch/>
        </p:blipFill>
        <p:spPr>
          <a:xfrm>
            <a:off x="10566934" y="7044736"/>
            <a:ext cx="6362163" cy="2595609"/>
          </a:xfrm>
          <a:prstGeom prst="rect">
            <a:avLst/>
          </a:prstGeom>
        </p:spPr>
      </p:pic>
    </p:spTree>
    <p:extLst>
      <p:ext uri="{BB962C8B-B14F-4D97-AF65-F5344CB8AC3E}">
        <p14:creationId xmlns:p14="http://schemas.microsoft.com/office/powerpoint/2010/main" val="1190801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nchor="ctr"/>
          <a:lstStyle/>
          <a:p>
            <a:r>
              <a:rPr lang="en-US" dirty="0"/>
              <a:t>UNet - Features and Utility</a:t>
            </a:r>
          </a:p>
        </p:txBody>
      </p:sp>
      <p:sp>
        <p:nvSpPr>
          <p:cNvPr id="17" name="Text Placeholder 16">
            <a:extLst>
              <a:ext uri="{FF2B5EF4-FFF2-40B4-BE49-F238E27FC236}">
                <a16:creationId xmlns:a16="http://schemas.microsoft.com/office/drawing/2014/main" id="{262F3E7F-0908-82BC-1537-DDEBA759D978}"/>
              </a:ext>
            </a:extLst>
          </p:cNvPr>
          <p:cNvSpPr>
            <a:spLocks noGrp="1"/>
          </p:cNvSpPr>
          <p:nvPr>
            <p:ph type="body" sz="quarter" idx="10"/>
          </p:nvPr>
        </p:nvSpPr>
        <p:spPr>
          <a:xfrm>
            <a:off x="1155697" y="2726267"/>
            <a:ext cx="8408943" cy="5255416"/>
          </a:xfrm>
        </p:spPr>
        <p:txBody>
          <a:bodyPr>
            <a:noAutofit/>
          </a:bodyPr>
          <a:lstStyle/>
          <a:p>
            <a:pPr marL="0" indent="0">
              <a:buNone/>
            </a:pPr>
            <a:r>
              <a:rPr lang="en-US" sz="2800" b="0" dirty="0">
                <a:effectLst/>
              </a:rPr>
              <a:t>The U-Net is a novel </a:t>
            </a:r>
            <a:r>
              <a:rPr lang="en-US" sz="2800" b="1" dirty="0">
                <a:effectLst/>
              </a:rPr>
              <a:t>encoder-decoder</a:t>
            </a:r>
            <a:r>
              <a:rPr lang="en-US" sz="2800" b="0" dirty="0">
                <a:effectLst/>
              </a:rPr>
              <a:t> architecture. </a:t>
            </a:r>
          </a:p>
          <a:p>
            <a:r>
              <a:rPr lang="en-US" sz="2800" b="0" dirty="0">
                <a:effectLst/>
              </a:rPr>
              <a:t>The encoder captures context by down-sampling the input image </a:t>
            </a:r>
          </a:p>
          <a:p>
            <a:r>
              <a:rPr lang="en-US" sz="2800" b="0" dirty="0">
                <a:effectLst/>
              </a:rPr>
              <a:t>The decoder enables precise localization by up-sampling.</a:t>
            </a:r>
          </a:p>
          <a:p>
            <a:r>
              <a:rPr lang="en-US" sz="2800" dirty="0">
                <a:effectLst/>
              </a:rPr>
              <a:t>Skip connections </a:t>
            </a:r>
            <a:r>
              <a:rPr lang="en-US" sz="2800" b="0" dirty="0">
                <a:effectLst/>
              </a:rPr>
              <a:t>are used to directly transfer high-resolution features from the encoder to the corresponding layers in the decoder</a:t>
            </a:r>
          </a:p>
        </p:txBody>
      </p:sp>
      <p:pic>
        <p:nvPicPr>
          <p:cNvPr id="1026" name="Picture 2">
            <a:extLst>
              <a:ext uri="{FF2B5EF4-FFF2-40B4-BE49-F238E27FC236}">
                <a16:creationId xmlns:a16="http://schemas.microsoft.com/office/drawing/2014/main" id="{58062786-53D0-8972-AC1F-474A802FC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 t="2399"/>
          <a:stretch/>
        </p:blipFill>
        <p:spPr bwMode="auto">
          <a:xfrm>
            <a:off x="9564640" y="2305317"/>
            <a:ext cx="8550122" cy="4653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9AD55A-0543-80EE-40F1-B74A46BDE1A0}"/>
              </a:ext>
            </a:extLst>
          </p:cNvPr>
          <p:cNvSpPr txBox="1"/>
          <p:nvPr/>
        </p:nvSpPr>
        <p:spPr>
          <a:xfrm>
            <a:off x="1155697" y="8418196"/>
            <a:ext cx="16072834" cy="954107"/>
          </a:xfrm>
          <a:prstGeom prst="rect">
            <a:avLst/>
          </a:prstGeom>
          <a:noFill/>
        </p:spPr>
        <p:txBody>
          <a:bodyPr wrap="square">
            <a:spAutoFit/>
          </a:bodyPr>
          <a:lstStyle/>
          <a:p>
            <a:pPr marL="0" indent="0">
              <a:buNone/>
            </a:pPr>
            <a:r>
              <a:rPr lang="en-US" sz="2800" b="0" dirty="0">
                <a:effectLst/>
              </a:rPr>
              <a:t>It has been widely adopted and extended for various applications, including medical image analysis, satellite image segmentation, </a:t>
            </a:r>
            <a:r>
              <a:rPr lang="en-US" sz="2800" b="1" dirty="0">
                <a:effectLst/>
              </a:rPr>
              <a:t>denoising</a:t>
            </a:r>
            <a:r>
              <a:rPr lang="en-US" sz="2800" b="0" dirty="0">
                <a:effectLst/>
              </a:rPr>
              <a:t>, and more.</a:t>
            </a:r>
          </a:p>
        </p:txBody>
      </p:sp>
    </p:spTree>
    <p:extLst>
      <p:ext uri="{BB962C8B-B14F-4D97-AF65-F5344CB8AC3E}">
        <p14:creationId xmlns:p14="http://schemas.microsoft.com/office/powerpoint/2010/main" val="1513651620"/>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84A9F9-61C4-4D49-80AA-F85DCF6F8500}"/>
</file>

<file path=customXml/itemProps2.xml><?xml version="1.0" encoding="utf-8"?>
<ds:datastoreItem xmlns:ds="http://schemas.openxmlformats.org/officeDocument/2006/customXml" ds:itemID="{1029BBAB-F197-472B-944D-825550AEB11D}"/>
</file>

<file path=docProps/app.xml><?xml version="1.0" encoding="utf-8"?>
<Properties xmlns="http://schemas.openxmlformats.org/officeDocument/2006/extended-properties" xmlns:vt="http://schemas.openxmlformats.org/officeDocument/2006/docPropsVTypes">
  <Template>Office Theme</Template>
  <TotalTime>16749</TotalTime>
  <Words>1492</Words>
  <Application>Microsoft Macintosh PowerPoint</Application>
  <PresentationFormat>Custom</PresentationFormat>
  <Paragraphs>193</Paragraphs>
  <Slides>29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Times New Roman</vt:lpstr>
      <vt:lpstr>Wingdings</vt:lpstr>
      <vt:lpstr>Main</vt:lpstr>
      <vt:lpstr>Lecture 6.2 – UNets and Diffusion Models</vt:lpstr>
      <vt:lpstr>PowerPoint Presentation</vt:lpstr>
      <vt:lpstr>This lecture</vt:lpstr>
      <vt:lpstr>Recap on GANs and Image GenAI</vt:lpstr>
      <vt:lpstr>GAN Recap</vt:lpstr>
      <vt:lpstr>GAN Problems – Mode Collapse and Instability</vt:lpstr>
      <vt:lpstr>UNet Architecture</vt:lpstr>
      <vt:lpstr>UNet - A New Architecture for Image Models</vt:lpstr>
      <vt:lpstr>UNet - Features and Utility</vt:lpstr>
      <vt:lpstr>UNets and AutoEncoders</vt:lpstr>
      <vt:lpstr>Denoising Images</vt:lpstr>
      <vt:lpstr>Image Denoising</vt:lpstr>
      <vt:lpstr>Training a Denoising Model</vt:lpstr>
      <vt:lpstr>Adding noise to images</vt:lpstr>
      <vt:lpstr>What if there was only noise?</vt:lpstr>
      <vt:lpstr>Diffusion Models</vt:lpstr>
      <vt:lpstr>The Forward Diffusion Process – Adding noise to an image</vt:lpstr>
      <vt:lpstr>The Reverse Diffusion Process – Removing Noise</vt:lpstr>
      <vt:lpstr>The Reverse Diffusion Process – Learned Gaussian Transitions</vt:lpstr>
      <vt:lpstr>The Denoising Diffusion Probabilistic Model</vt:lpstr>
      <vt:lpstr>Pros and Cons of Diffusion Models</vt:lpstr>
      <vt:lpstr>Pros of Diffusion Models</vt:lpstr>
      <vt:lpstr>Pros of Diffusion Models</vt:lpstr>
      <vt:lpstr>Cons of Diffusion Models</vt:lpstr>
      <vt:lpstr>Cons of Diffusion Models</vt:lpstr>
      <vt:lpstr>Potential Improvements</vt:lpstr>
      <vt:lpstr>Improvements to traditional Diffusion Methods</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90</cp:revision>
  <dcterms:created xsi:type="dcterms:W3CDTF">2023-02-16T22:53:10Z</dcterms:created>
  <dcterms:modified xsi:type="dcterms:W3CDTF">2024-08-27T21:57:46Z</dcterms:modified>
</cp:coreProperties>
</file>