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changesInfos/changesInfo1.xml" ContentType="application/vnd.ms-powerpoint.changes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handoutMasterIdLst>
    <p:handoutMasterId r:id="rId28"/>
  </p:handoutMasterIdLst>
  <p:sldIdLst>
    <p:sldId id="276" r:id="rId2"/>
    <p:sldId id="277" r:id="rId3"/>
    <p:sldId id="263" r:id="rId4"/>
    <p:sldId id="302" r:id="rId5"/>
    <p:sldId id="301" r:id="rId6"/>
    <p:sldId id="315" r:id="rId7"/>
    <p:sldId id="303" r:id="rId8"/>
    <p:sldId id="304" r:id="rId9"/>
    <p:sldId id="312" r:id="rId10"/>
    <p:sldId id="313" r:id="rId11"/>
    <p:sldId id="316" r:id="rId12"/>
    <p:sldId id="321" r:id="rId13"/>
    <p:sldId id="305" r:id="rId14"/>
    <p:sldId id="306" r:id="rId15"/>
    <p:sldId id="311" r:id="rId16"/>
    <p:sldId id="317" r:id="rId17"/>
    <p:sldId id="318" r:id="rId18"/>
    <p:sldId id="319" r:id="rId19"/>
    <p:sldId id="267" r:id="rId20"/>
    <p:sldId id="322" r:id="rId21"/>
    <p:sldId id="323" r:id="rId22"/>
    <p:sldId id="309" r:id="rId23"/>
    <p:sldId id="320" r:id="rId24"/>
    <p:sldId id="324" r:id="rId25"/>
    <p:sldId id="259" r:id="rId26"/>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a:srgbClr val="5E5E5E"/>
    <a:srgbClr val="2E2E2E"/>
    <a:srgbClr val="76B900"/>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82695" autoAdjust="0"/>
  </p:normalViewPr>
  <p:slideViewPr>
    <p:cSldViewPr snapToGrid="0">
      <p:cViewPr varScale="1">
        <p:scale>
          <a:sx n="77" d="100"/>
          <a:sy n="77" d="100"/>
        </p:scale>
        <p:origin x="1344" y="200"/>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68c73667-b054-4751-86c2-2fef667112d9" providerId="ADAL" clId="{101C97E0-BDB0-4DA1-9C8D-4096A7A7294B}"/>
    <pc:docChg chg="custSel delSld modSld">
      <pc:chgData name="Joe Bungo" userId="68c73667-b054-4751-86c2-2fef667112d9" providerId="ADAL" clId="{101C97E0-BDB0-4DA1-9C8D-4096A7A7294B}" dt="2024-07-10T21:02:54.815" v="88" actId="20577"/>
      <pc:docMkLst>
        <pc:docMk/>
      </pc:docMkLst>
      <pc:sldChg chg="delSp modSp mod">
        <pc:chgData name="Joe Bungo" userId="68c73667-b054-4751-86c2-2fef667112d9" providerId="ADAL" clId="{101C97E0-BDB0-4DA1-9C8D-4096A7A7294B}" dt="2024-07-10T21:02:27.432" v="58" actId="20577"/>
        <pc:sldMkLst>
          <pc:docMk/>
          <pc:sldMk cId="3060841502" sldId="263"/>
        </pc:sldMkLst>
        <pc:spChg chg="mod">
          <ac:chgData name="Joe Bungo" userId="68c73667-b054-4751-86c2-2fef667112d9" providerId="ADAL" clId="{101C97E0-BDB0-4DA1-9C8D-4096A7A7294B}" dt="2024-07-10T21:02:27.432" v="58" actId="20577"/>
          <ac:spMkLst>
            <pc:docMk/>
            <pc:sldMk cId="3060841502" sldId="263"/>
            <ac:spMk id="2" creationId="{9A27CA3A-0360-E591-A282-F769734FEFAC}"/>
          </ac:spMkLst>
        </pc:spChg>
        <pc:spChg chg="del mod">
          <ac:chgData name="Joe Bungo" userId="68c73667-b054-4751-86c2-2fef667112d9" providerId="ADAL" clId="{101C97E0-BDB0-4DA1-9C8D-4096A7A7294B}" dt="2024-07-10T21:01:32.028" v="7" actId="478"/>
          <ac:spMkLst>
            <pc:docMk/>
            <pc:sldMk cId="3060841502" sldId="263"/>
            <ac:spMk id="6" creationId="{499CE408-F1C8-4DE3-631B-371FD3987BEA}"/>
          </ac:spMkLst>
        </pc:spChg>
      </pc:sldChg>
      <pc:sldChg chg="del">
        <pc:chgData name="Joe Bungo" userId="68c73667-b054-4751-86c2-2fef667112d9" providerId="ADAL" clId="{101C97E0-BDB0-4DA1-9C8D-4096A7A7294B}" dt="2024-07-10T21:01:08.588" v="0" actId="47"/>
        <pc:sldMkLst>
          <pc:docMk/>
          <pc:sldMk cId="730397046" sldId="270"/>
        </pc:sldMkLst>
      </pc:sldChg>
      <pc:sldChg chg="del">
        <pc:chgData name="Joe Bungo" userId="68c73667-b054-4751-86c2-2fef667112d9" providerId="ADAL" clId="{101C97E0-BDB0-4DA1-9C8D-4096A7A7294B}" dt="2024-07-10T21:01:11.771" v="2" actId="47"/>
        <pc:sldMkLst>
          <pc:docMk/>
          <pc:sldMk cId="4288610200" sldId="271"/>
        </pc:sldMkLst>
      </pc:sldChg>
      <pc:sldChg chg="del">
        <pc:chgData name="Joe Bungo" userId="68c73667-b054-4751-86c2-2fef667112d9" providerId="ADAL" clId="{101C97E0-BDB0-4DA1-9C8D-4096A7A7294B}" dt="2024-07-10T21:01:10.447" v="1" actId="47"/>
        <pc:sldMkLst>
          <pc:docMk/>
          <pc:sldMk cId="3568226246" sldId="272"/>
        </pc:sldMkLst>
      </pc:sldChg>
      <pc:sldChg chg="del">
        <pc:chgData name="Joe Bungo" userId="68c73667-b054-4751-86c2-2fef667112d9" providerId="ADAL" clId="{101C97E0-BDB0-4DA1-9C8D-4096A7A7294B}" dt="2024-07-10T21:01:14.150" v="3" actId="47"/>
        <pc:sldMkLst>
          <pc:docMk/>
          <pc:sldMk cId="794823834" sldId="273"/>
        </pc:sldMkLst>
      </pc:sldChg>
      <pc:sldChg chg="del">
        <pc:chgData name="Joe Bungo" userId="68c73667-b054-4751-86c2-2fef667112d9" providerId="ADAL" clId="{101C97E0-BDB0-4DA1-9C8D-4096A7A7294B}" dt="2024-07-10T21:01:15.434" v="4" actId="47"/>
        <pc:sldMkLst>
          <pc:docMk/>
          <pc:sldMk cId="3854755421" sldId="274"/>
        </pc:sldMkLst>
      </pc:sldChg>
      <pc:sldChg chg="del">
        <pc:chgData name="Joe Bungo" userId="68c73667-b054-4751-86c2-2fef667112d9" providerId="ADAL" clId="{101C97E0-BDB0-4DA1-9C8D-4096A7A7294B}" dt="2024-07-10T21:01:16.833" v="5" actId="47"/>
        <pc:sldMkLst>
          <pc:docMk/>
          <pc:sldMk cId="3748428278" sldId="275"/>
        </pc:sldMkLst>
      </pc:sldChg>
      <pc:sldChg chg="modSp mod">
        <pc:chgData name="Joe Bungo" userId="68c73667-b054-4751-86c2-2fef667112d9" providerId="ADAL" clId="{101C97E0-BDB0-4DA1-9C8D-4096A7A7294B}" dt="2024-07-10T21:02:54.815" v="88" actId="20577"/>
        <pc:sldMkLst>
          <pc:docMk/>
          <pc:sldMk cId="809099762" sldId="276"/>
        </pc:sldMkLst>
        <pc:spChg chg="mod">
          <ac:chgData name="Joe Bungo" userId="68c73667-b054-4751-86c2-2fef667112d9" providerId="ADAL" clId="{101C97E0-BDB0-4DA1-9C8D-4096A7A7294B}" dt="2024-07-10T21:02:54.815" v="88" actId="20577"/>
          <ac:spMkLst>
            <pc:docMk/>
            <pc:sldMk cId="809099762" sldId="276"/>
            <ac:spMk id="44" creationId="{4EBA068B-2FF1-FB89-2F1F-2626FDA6AC2D}"/>
          </ac:spMkLst>
        </pc:spChg>
        <pc:spChg chg="mod">
          <ac:chgData name="Joe Bungo" userId="68c73667-b054-4751-86c2-2fef667112d9" providerId="ADAL" clId="{101C97E0-BDB0-4DA1-9C8D-4096A7A7294B}" dt="2024-07-10T21:02:39.718" v="71" actId="20577"/>
          <ac:spMkLst>
            <pc:docMk/>
            <pc:sldMk cId="809099762" sldId="276"/>
            <ac:spMk id="45" creationId="{9162B3C6-DC4F-9333-7495-3ADDADB4E85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8/27/24</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8/27/24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/pdf/2103.00020</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15</a:t>
            </a:fld>
            <a:endParaRPr lang="en-US"/>
          </a:p>
        </p:txBody>
      </p:sp>
    </p:spTree>
    <p:extLst>
      <p:ext uri="{BB962C8B-B14F-4D97-AF65-F5344CB8AC3E}">
        <p14:creationId xmlns:p14="http://schemas.microsoft.com/office/powerpoint/2010/main" val="234213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/pdf/2103.00020</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16</a:t>
            </a:fld>
            <a:endParaRPr lang="en-US"/>
          </a:p>
        </p:txBody>
      </p:sp>
    </p:spTree>
    <p:extLst>
      <p:ext uri="{BB962C8B-B14F-4D97-AF65-F5344CB8AC3E}">
        <p14:creationId xmlns:p14="http://schemas.microsoft.com/office/powerpoint/2010/main" val="390084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/pdf/2103.00020</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17</a:t>
            </a:fld>
            <a:endParaRPr lang="en-US"/>
          </a:p>
        </p:txBody>
      </p:sp>
    </p:spTree>
    <p:extLst>
      <p:ext uri="{BB962C8B-B14F-4D97-AF65-F5344CB8AC3E}">
        <p14:creationId xmlns:p14="http://schemas.microsoft.com/office/powerpoint/2010/main" val="3310747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stability.ai</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openai.com</a:t>
            </a:r>
            <a:r>
              <a:rPr lang="en-US" dirty="0"/>
              <a:t>/index/dall-e-3/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imagen.research.google</a:t>
            </a:r>
            <a:r>
              <a:rPr lang="en-US" dirty="0"/>
              <a:t>/</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19</a:t>
            </a:fld>
            <a:endParaRPr lang="en-US"/>
          </a:p>
        </p:txBody>
      </p:sp>
    </p:spTree>
    <p:extLst>
      <p:ext uri="{BB962C8B-B14F-4D97-AF65-F5344CB8AC3E}">
        <p14:creationId xmlns:p14="http://schemas.microsoft.com/office/powerpoint/2010/main" val="133423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openai.com</a:t>
            </a:r>
            <a:r>
              <a:rPr lang="en-US" dirty="0"/>
              <a:t>/index/video-generation-models-as-world-simulators/</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20</a:t>
            </a:fld>
            <a:endParaRPr lang="en-US"/>
          </a:p>
        </p:txBody>
      </p:sp>
    </p:spTree>
    <p:extLst>
      <p:ext uri="{BB962C8B-B14F-4D97-AF65-F5344CB8AC3E}">
        <p14:creationId xmlns:p14="http://schemas.microsoft.com/office/powerpoint/2010/main" val="4243583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hpc-ai.com</a:t>
            </a:r>
            <a:r>
              <a:rPr lang="en-US" dirty="0"/>
              <a:t>/blog/open-sora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openai.com</a:t>
            </a:r>
            <a:r>
              <a:rPr lang="en-US" dirty="0"/>
              <a:t>/index/video-generation-models-as-world-simulators/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/pdf/2212.09748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21</a:t>
            </a:fld>
            <a:endParaRPr lang="en-US"/>
          </a:p>
        </p:txBody>
      </p:sp>
    </p:spTree>
    <p:extLst>
      <p:ext uri="{BB962C8B-B14F-4D97-AF65-F5344CB8AC3E}">
        <p14:creationId xmlns:p14="http://schemas.microsoft.com/office/powerpoint/2010/main" val="217113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https://yang-</a:t>
            </a:r>
            <a:r>
              <a:rPr lang="en-US" dirty="0" err="1"/>
              <a:t>song.net</a:t>
            </a:r>
            <a:r>
              <a:rPr lang="en-US" dirty="0"/>
              <a:t>/blog/2021/score/</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5</a:t>
            </a:fld>
            <a:endParaRPr lang="en-US"/>
          </a:p>
        </p:txBody>
      </p:sp>
    </p:spTree>
    <p:extLst>
      <p:ext uri="{BB962C8B-B14F-4D97-AF65-F5344CB8AC3E}">
        <p14:creationId xmlns:p14="http://schemas.microsoft.com/office/powerpoint/2010/main" val="209145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https://cvpr2022-tutorial-diffusion-models.github.io/</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6</a:t>
            </a:fld>
            <a:endParaRPr lang="en-US"/>
          </a:p>
        </p:txBody>
      </p:sp>
    </p:spTree>
    <p:extLst>
      <p:ext uri="{BB962C8B-B14F-4D97-AF65-F5344CB8AC3E}">
        <p14:creationId xmlns:p14="http://schemas.microsoft.com/office/powerpoint/2010/main" val="289814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/pdf/2112.10752</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8</a:t>
            </a:fld>
            <a:endParaRPr lang="en-US"/>
          </a:p>
        </p:txBody>
      </p:sp>
    </p:spTree>
    <p:extLst>
      <p:ext uri="{BB962C8B-B14F-4D97-AF65-F5344CB8AC3E}">
        <p14:creationId xmlns:p14="http://schemas.microsoft.com/office/powerpoint/2010/main" val="152310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/pdf/2112.10752</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9</a:t>
            </a:fld>
            <a:endParaRPr lang="en-US"/>
          </a:p>
        </p:txBody>
      </p:sp>
    </p:spTree>
    <p:extLst>
      <p:ext uri="{BB962C8B-B14F-4D97-AF65-F5344CB8AC3E}">
        <p14:creationId xmlns:p14="http://schemas.microsoft.com/office/powerpoint/2010/main" val="40286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eugeneyan.com</a:t>
            </a:r>
            <a:r>
              <a:rPr lang="en-US" dirty="0"/>
              <a:t>/writing/text-to-image/</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10</a:t>
            </a:fld>
            <a:endParaRPr lang="en-US"/>
          </a:p>
        </p:txBody>
      </p:sp>
    </p:spTree>
    <p:extLst>
      <p:ext uri="{BB962C8B-B14F-4D97-AF65-F5344CB8AC3E}">
        <p14:creationId xmlns:p14="http://schemas.microsoft.com/office/powerpoint/2010/main" val="284773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/pdf/2210.04885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vaclavkosar.com</a:t>
            </a:r>
            <a:r>
              <a:rPr lang="en-US" dirty="0"/>
              <a:t>/ml/cross-attention-in-transformer-architecture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/pdf/2308.06027</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11</a:t>
            </a:fld>
            <a:endParaRPr lang="en-US"/>
          </a:p>
        </p:txBody>
      </p:sp>
    </p:spTree>
    <p:extLst>
      <p:ext uri="{BB962C8B-B14F-4D97-AF65-F5344CB8AC3E}">
        <p14:creationId xmlns:p14="http://schemas.microsoft.com/office/powerpoint/2010/main" val="115838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github.com</a:t>
            </a:r>
            <a:r>
              <a:rPr lang="en-US" dirty="0"/>
              <a:t>/</a:t>
            </a:r>
            <a:r>
              <a:rPr lang="en-US" dirty="0" err="1"/>
              <a:t>CompVis</a:t>
            </a:r>
            <a:r>
              <a:rPr lang="en-US" dirty="0"/>
              <a:t>/</a:t>
            </a:r>
            <a:r>
              <a:rPr lang="en-US" dirty="0" err="1"/>
              <a:t>stable-diffusion?tab</a:t>
            </a:r>
            <a:r>
              <a:rPr lang="en-US" dirty="0"/>
              <a:t>=readme-ov-file#stable-diffusion-v1</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12</a:t>
            </a:fld>
            <a:endParaRPr lang="en-US"/>
          </a:p>
        </p:txBody>
      </p:sp>
    </p:spTree>
    <p:extLst>
      <p:ext uri="{BB962C8B-B14F-4D97-AF65-F5344CB8AC3E}">
        <p14:creationId xmlns:p14="http://schemas.microsoft.com/office/powerpoint/2010/main" val="876648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/pdf/2010.11929</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14</a:t>
            </a:fld>
            <a:endParaRPr lang="en-US"/>
          </a:p>
        </p:txBody>
      </p:sp>
    </p:spTree>
    <p:extLst>
      <p:ext uri="{BB962C8B-B14F-4D97-AF65-F5344CB8AC3E}">
        <p14:creationId xmlns:p14="http://schemas.microsoft.com/office/powerpoint/2010/main" val="1206697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github.com/CompVis/stable-diffusion?tab=readme-ov-file#stable-diffusion-v1" TargetMode="External"/><Relationship Id="rId7" Type="http://schemas.openxmlformats.org/officeDocument/2006/relationships/hyperlink" Target="https://arxiv.org/abs/2205.11487"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laion.ai/blog/laion-5b/" TargetMode="External"/><Relationship Id="rId5" Type="http://schemas.openxmlformats.org/officeDocument/2006/relationships/hyperlink" Target="https://laion.ai/" TargetMode="External"/><Relationship Id="rId4" Type="http://schemas.openxmlformats.org/officeDocument/2006/relationships/hyperlink" Target="https://stability.ai/" TargetMode="Externa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https://player.vimeo.com/video/913132493?h=efc0bcf645&amp;amp;app_id=122963" TargetMode="Externa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8.gif"/><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p:txBody>
          <a:bodyPr/>
          <a:lstStyle/>
          <a:p>
            <a:r>
              <a:rPr lang="en-US" dirty="0"/>
              <a:t>Lecture 6.3 – CLIP and Latent Diffusion</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2">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9200-5469-00FA-BC43-E42AB13C89B1}"/>
              </a:ext>
            </a:extLst>
          </p:cNvPr>
          <p:cNvSpPr>
            <a:spLocks noGrp="1"/>
          </p:cNvSpPr>
          <p:nvPr>
            <p:ph type="title"/>
          </p:nvPr>
        </p:nvSpPr>
        <p:spPr/>
        <p:txBody>
          <a:bodyPr anchor="ctr"/>
          <a:lstStyle/>
          <a:p>
            <a:r>
              <a:rPr lang="en-US" sz="4000" b="0" dirty="0">
                <a:effectLst/>
              </a:rPr>
              <a:t>Text Conditioning in Latent Diffusion Models</a:t>
            </a:r>
            <a:endParaRPr lang="en-US" dirty="0"/>
          </a:p>
        </p:txBody>
      </p:sp>
      <p:sp>
        <p:nvSpPr>
          <p:cNvPr id="3" name="Text Placeholder 2">
            <a:extLst>
              <a:ext uri="{FF2B5EF4-FFF2-40B4-BE49-F238E27FC236}">
                <a16:creationId xmlns:a16="http://schemas.microsoft.com/office/drawing/2014/main" id="{648832FB-A31A-4B35-1FB4-41EBF85D8744}"/>
              </a:ext>
            </a:extLst>
          </p:cNvPr>
          <p:cNvSpPr>
            <a:spLocks noGrp="1"/>
          </p:cNvSpPr>
          <p:nvPr>
            <p:ph type="body" sz="quarter" idx="10"/>
          </p:nvPr>
        </p:nvSpPr>
        <p:spPr>
          <a:xfrm>
            <a:off x="658156" y="2245659"/>
            <a:ext cx="9615397" cy="6629400"/>
          </a:xfrm>
        </p:spPr>
        <p:txBody>
          <a:bodyPr>
            <a:noAutofit/>
          </a:bodyPr>
          <a:lstStyle/>
          <a:p>
            <a:pPr marL="0" indent="0">
              <a:lnSpc>
                <a:spcPct val="100000"/>
              </a:lnSpc>
              <a:spcBef>
                <a:spcPts val="0"/>
              </a:spcBef>
              <a:spcAft>
                <a:spcPts val="200"/>
              </a:spcAft>
              <a:buNone/>
            </a:pPr>
            <a:r>
              <a:rPr lang="en-US" sz="2000" u="sng" dirty="0">
                <a:effectLst/>
              </a:rPr>
              <a:t>1. Image Preparation</a:t>
            </a:r>
            <a:endParaRPr lang="en-US" sz="2000" b="1" dirty="0"/>
          </a:p>
          <a:p>
            <a:pPr marL="0" indent="0">
              <a:lnSpc>
                <a:spcPct val="100000"/>
              </a:lnSpc>
              <a:spcBef>
                <a:spcPts val="0"/>
              </a:spcBef>
              <a:spcAft>
                <a:spcPts val="200"/>
              </a:spcAft>
              <a:buNone/>
            </a:pPr>
            <a:r>
              <a:rPr lang="en-US" sz="2000" b="1" i="1" dirty="0">
                <a:effectLst/>
              </a:rPr>
              <a:t>Image Feature Extraction</a:t>
            </a:r>
            <a:r>
              <a:rPr lang="en-US" sz="2000" dirty="0">
                <a:effectLst/>
              </a:rPr>
              <a:t>:</a:t>
            </a:r>
            <a:r>
              <a:rPr lang="en-US" sz="1800" dirty="0"/>
              <a:t> </a:t>
            </a:r>
            <a:r>
              <a:rPr lang="en-US" sz="2000" b="0" dirty="0">
                <a:effectLst/>
              </a:rPr>
              <a:t>The U-Net processes the input image and extracts feature maps. </a:t>
            </a:r>
          </a:p>
          <a:p>
            <a:pPr marL="0" indent="0">
              <a:lnSpc>
                <a:spcPct val="100000"/>
              </a:lnSpc>
              <a:spcBef>
                <a:spcPts val="0"/>
              </a:spcBef>
              <a:spcAft>
                <a:spcPts val="200"/>
              </a:spcAft>
              <a:buNone/>
            </a:pPr>
            <a:r>
              <a:rPr lang="en-US" sz="2000" b="1" i="1" dirty="0">
                <a:effectLst/>
              </a:rPr>
              <a:t>Reshaping for Attention</a:t>
            </a:r>
            <a:r>
              <a:rPr lang="en-US" sz="2000" dirty="0">
                <a:effectLst/>
              </a:rPr>
              <a:t>:</a:t>
            </a:r>
            <a:r>
              <a:rPr lang="en-US" sz="1800" dirty="0"/>
              <a:t> </a:t>
            </a:r>
            <a:r>
              <a:rPr lang="en-US" sz="2000" b="0" dirty="0">
                <a:effectLst/>
              </a:rPr>
              <a:t>The 3D feature maps can be flattened into a 2D format. </a:t>
            </a:r>
          </a:p>
          <a:p>
            <a:pPr marL="0" indent="0">
              <a:lnSpc>
                <a:spcPct val="100000"/>
              </a:lnSpc>
              <a:spcBef>
                <a:spcPts val="0"/>
              </a:spcBef>
              <a:spcAft>
                <a:spcPts val="200"/>
              </a:spcAft>
              <a:buNone/>
            </a:pPr>
            <a:endParaRPr lang="en-US" sz="2000" u="sng" dirty="0"/>
          </a:p>
          <a:p>
            <a:pPr marL="0" indent="0">
              <a:lnSpc>
                <a:spcPct val="100000"/>
              </a:lnSpc>
              <a:spcBef>
                <a:spcPts val="0"/>
              </a:spcBef>
              <a:spcAft>
                <a:spcPts val="200"/>
              </a:spcAft>
              <a:buNone/>
            </a:pPr>
            <a:r>
              <a:rPr lang="en-US" sz="2000" u="sng" dirty="0"/>
              <a:t>2. Text Preparation</a:t>
            </a:r>
            <a:endParaRPr lang="en-US" sz="2000" b="0" u="sng" dirty="0">
              <a:effectLst/>
            </a:endParaRPr>
          </a:p>
          <a:p>
            <a:pPr marL="0" indent="0">
              <a:lnSpc>
                <a:spcPct val="100000"/>
              </a:lnSpc>
              <a:spcBef>
                <a:spcPts val="0"/>
              </a:spcBef>
              <a:spcAft>
                <a:spcPts val="200"/>
              </a:spcAft>
              <a:buNone/>
            </a:pPr>
            <a:r>
              <a:rPr lang="en-US" sz="2000" b="1" i="1" dirty="0">
                <a:effectLst/>
              </a:rPr>
              <a:t>Text Embedding Generation</a:t>
            </a:r>
            <a:r>
              <a:rPr lang="en-US" sz="2000" dirty="0">
                <a:effectLst/>
              </a:rPr>
              <a:t>:</a:t>
            </a:r>
            <a:r>
              <a:rPr lang="en-US" sz="1800" dirty="0"/>
              <a:t> </a:t>
            </a:r>
            <a:r>
              <a:rPr lang="en-US" sz="2000" b="0" dirty="0">
                <a:effectLst/>
              </a:rPr>
              <a:t>Use a pretrained text encoder to convert the text input into a fixed-length embedding vector.</a:t>
            </a:r>
          </a:p>
          <a:p>
            <a:pPr>
              <a:lnSpc>
                <a:spcPct val="100000"/>
              </a:lnSpc>
              <a:spcBef>
                <a:spcPts val="0"/>
              </a:spcBef>
              <a:spcAft>
                <a:spcPts val="200"/>
              </a:spcAft>
            </a:pPr>
            <a:endParaRPr lang="en-US" sz="2000" b="0" dirty="0">
              <a:effectLst/>
            </a:endParaRPr>
          </a:p>
          <a:p>
            <a:pPr marL="0" indent="0">
              <a:lnSpc>
                <a:spcPct val="100000"/>
              </a:lnSpc>
              <a:spcBef>
                <a:spcPts val="0"/>
              </a:spcBef>
              <a:spcAft>
                <a:spcPts val="200"/>
              </a:spcAft>
              <a:buNone/>
            </a:pPr>
            <a:r>
              <a:rPr lang="en-US" sz="2000" u="sng" dirty="0">
                <a:effectLst/>
              </a:rPr>
              <a:t>3. Compute Attention Mechanism between Text and Image Features</a:t>
            </a:r>
          </a:p>
          <a:p>
            <a:pPr marL="0" indent="0">
              <a:lnSpc>
                <a:spcPct val="100000"/>
              </a:lnSpc>
              <a:spcBef>
                <a:spcPts val="0"/>
              </a:spcBef>
              <a:spcAft>
                <a:spcPts val="200"/>
              </a:spcAft>
              <a:buNone/>
            </a:pPr>
            <a:r>
              <a:rPr lang="en-US" sz="2000" b="1" i="1" dirty="0">
                <a:effectLst/>
              </a:rPr>
              <a:t>Compute Cross-Attention</a:t>
            </a:r>
            <a:r>
              <a:rPr lang="en-US" sz="2000" dirty="0">
                <a:effectLst/>
              </a:rPr>
              <a:t>: </a:t>
            </a:r>
            <a:r>
              <a:rPr lang="en-US" sz="2000" b="0" dirty="0">
                <a:effectLst/>
              </a:rPr>
              <a:t>The cross-attention mechanism computes the relationships between the image features (queries) and the text embeddings (keys and values). For each of the tokens in the image features, attention weights are computed based on the similarity to the text embedding.</a:t>
            </a:r>
          </a:p>
        </p:txBody>
      </p:sp>
      <p:pic>
        <p:nvPicPr>
          <p:cNvPr id="1026" name="Picture 2" descr="Encoding text via the T5 transformer in Imagen">
            <a:extLst>
              <a:ext uri="{FF2B5EF4-FFF2-40B4-BE49-F238E27FC236}">
                <a16:creationId xmlns:a16="http://schemas.microsoft.com/office/drawing/2014/main" id="{916E15BA-6D3E-18C4-19EE-2E8427426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706" y="2197373"/>
            <a:ext cx="7620000" cy="43751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73A5F47-185B-C2DC-F003-7F2DBB77A634}"/>
              </a:ext>
            </a:extLst>
          </p:cNvPr>
          <p:cNvSpPr txBox="1"/>
          <p:nvPr/>
        </p:nvSpPr>
        <p:spPr>
          <a:xfrm>
            <a:off x="658156" y="7620202"/>
            <a:ext cx="17253326" cy="1041311"/>
          </a:xfrm>
          <a:prstGeom prst="rect">
            <a:avLst/>
          </a:prstGeom>
          <a:noFill/>
        </p:spPr>
        <p:txBody>
          <a:bodyPr wrap="square">
            <a:spAutoFit/>
          </a:bodyPr>
          <a:lstStyle/>
          <a:p>
            <a:pPr marL="0" indent="0">
              <a:lnSpc>
                <a:spcPct val="100000"/>
              </a:lnSpc>
              <a:spcBef>
                <a:spcPts val="0"/>
              </a:spcBef>
              <a:spcAft>
                <a:spcPts val="200"/>
              </a:spcAft>
              <a:buNone/>
            </a:pPr>
            <a:r>
              <a:rPr lang="en-US" sz="2000" u="sng" dirty="0">
                <a:effectLst/>
              </a:rPr>
              <a:t>Integration of Conditioned Features</a:t>
            </a:r>
            <a:endParaRPr lang="en-US" sz="2000" u="sng" dirty="0"/>
          </a:p>
          <a:p>
            <a:pPr marL="0" indent="0">
              <a:lnSpc>
                <a:spcPct val="100000"/>
              </a:lnSpc>
              <a:spcBef>
                <a:spcPts val="0"/>
              </a:spcBef>
              <a:spcAft>
                <a:spcPts val="200"/>
              </a:spcAft>
              <a:buNone/>
            </a:pPr>
            <a:r>
              <a:rPr lang="en-US" sz="2000" b="0" dirty="0">
                <a:effectLst/>
              </a:rPr>
              <a:t>The attention output, now containing text-conditioned information, is reshaped back to the original spatial dimensions of the U-Net feature maps. The U-Net processes the conditioned feature maps through its remaining layers to generate the final output image, which is conditioned on the text input.</a:t>
            </a:r>
          </a:p>
        </p:txBody>
      </p:sp>
    </p:spTree>
    <p:extLst>
      <p:ext uri="{BB962C8B-B14F-4D97-AF65-F5344CB8AC3E}">
        <p14:creationId xmlns:p14="http://schemas.microsoft.com/office/powerpoint/2010/main" val="1203449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9200-5469-00FA-BC43-E42AB13C89B1}"/>
              </a:ext>
            </a:extLst>
          </p:cNvPr>
          <p:cNvSpPr>
            <a:spLocks noGrp="1"/>
          </p:cNvSpPr>
          <p:nvPr>
            <p:ph type="title"/>
          </p:nvPr>
        </p:nvSpPr>
        <p:spPr/>
        <p:txBody>
          <a:bodyPr anchor="ctr"/>
          <a:lstStyle/>
          <a:p>
            <a:r>
              <a:rPr lang="en-US" sz="4000" b="0" dirty="0">
                <a:effectLst/>
              </a:rPr>
              <a:t>Cross-Attention Mapping – Understanding prompts</a:t>
            </a:r>
            <a:endParaRPr lang="en-US" dirty="0"/>
          </a:p>
        </p:txBody>
      </p:sp>
      <p:sp>
        <p:nvSpPr>
          <p:cNvPr id="3" name="Text Placeholder 2">
            <a:extLst>
              <a:ext uri="{FF2B5EF4-FFF2-40B4-BE49-F238E27FC236}">
                <a16:creationId xmlns:a16="http://schemas.microsoft.com/office/drawing/2014/main" id="{648832FB-A31A-4B35-1FB4-41EBF85D8744}"/>
              </a:ext>
            </a:extLst>
          </p:cNvPr>
          <p:cNvSpPr>
            <a:spLocks noGrp="1"/>
          </p:cNvSpPr>
          <p:nvPr>
            <p:ph type="body" sz="quarter" idx="10"/>
          </p:nvPr>
        </p:nvSpPr>
        <p:spPr>
          <a:xfrm>
            <a:off x="658156" y="2675901"/>
            <a:ext cx="10090530" cy="2658304"/>
          </a:xfrm>
        </p:spPr>
        <p:txBody>
          <a:bodyPr>
            <a:noAutofit/>
          </a:bodyPr>
          <a:lstStyle/>
          <a:p>
            <a:pPr marL="0" indent="0">
              <a:spcBef>
                <a:spcPts val="0"/>
              </a:spcBef>
              <a:buNone/>
            </a:pPr>
            <a:r>
              <a:rPr lang="en-US" sz="2800" b="0" dirty="0">
                <a:effectLst/>
              </a:rPr>
              <a:t>We can use the cro</a:t>
            </a:r>
            <a:r>
              <a:rPr lang="en-US" sz="2800" dirty="0"/>
              <a:t>ss-attention mechanism in these latent diffusion models to trace the highest attention for each word in the generated image</a:t>
            </a:r>
            <a:endParaRPr lang="en-US" sz="2800" b="0" dirty="0">
              <a:effectLst/>
            </a:endParaRPr>
          </a:p>
        </p:txBody>
      </p:sp>
      <p:pic>
        <p:nvPicPr>
          <p:cNvPr id="3074" name="Picture 2" descr="cross-attention perceiver io detail">
            <a:extLst>
              <a:ext uri="{FF2B5EF4-FFF2-40B4-BE49-F238E27FC236}">
                <a16:creationId xmlns:a16="http://schemas.microsoft.com/office/drawing/2014/main" id="{1D65AE9D-2847-2887-36BC-47DFB57D9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908" y="4233095"/>
            <a:ext cx="6790142" cy="3395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8199003-60A4-D2F7-1CD3-F4E34740A2EE}"/>
              </a:ext>
            </a:extLst>
          </p:cNvPr>
          <p:cNvPicPr>
            <a:picLocks noChangeAspect="1"/>
          </p:cNvPicPr>
          <p:nvPr/>
        </p:nvPicPr>
        <p:blipFill rotWithShape="1">
          <a:blip r:embed="rId4"/>
          <a:srcRect l="3610" t="4676" r="7116" b="5127"/>
          <a:stretch/>
        </p:blipFill>
        <p:spPr>
          <a:xfrm>
            <a:off x="11147612" y="1586752"/>
            <a:ext cx="6938683" cy="4545106"/>
          </a:xfrm>
          <a:prstGeom prst="rect">
            <a:avLst/>
          </a:prstGeom>
        </p:spPr>
      </p:pic>
      <p:pic>
        <p:nvPicPr>
          <p:cNvPr id="11" name="Picture 10">
            <a:extLst>
              <a:ext uri="{FF2B5EF4-FFF2-40B4-BE49-F238E27FC236}">
                <a16:creationId xmlns:a16="http://schemas.microsoft.com/office/drawing/2014/main" id="{D02F30C2-D387-454D-8CCC-71B436D84A80}"/>
              </a:ext>
            </a:extLst>
          </p:cNvPr>
          <p:cNvPicPr>
            <a:picLocks noChangeAspect="1"/>
          </p:cNvPicPr>
          <p:nvPr/>
        </p:nvPicPr>
        <p:blipFill rotWithShape="1">
          <a:blip r:embed="rId5"/>
          <a:srcRect l="3143" t="2921" r="6102" b="10291"/>
          <a:stretch/>
        </p:blipFill>
        <p:spPr>
          <a:xfrm>
            <a:off x="11658600" y="6158752"/>
            <a:ext cx="5728447" cy="3196411"/>
          </a:xfrm>
          <a:prstGeom prst="rect">
            <a:avLst/>
          </a:prstGeom>
        </p:spPr>
      </p:pic>
      <p:sp>
        <p:nvSpPr>
          <p:cNvPr id="14" name="TextBox 13">
            <a:extLst>
              <a:ext uri="{FF2B5EF4-FFF2-40B4-BE49-F238E27FC236}">
                <a16:creationId xmlns:a16="http://schemas.microsoft.com/office/drawing/2014/main" id="{D3E09D65-B3C9-F654-2369-3B333824AD5B}"/>
              </a:ext>
            </a:extLst>
          </p:cNvPr>
          <p:cNvSpPr txBox="1"/>
          <p:nvPr/>
        </p:nvSpPr>
        <p:spPr>
          <a:xfrm>
            <a:off x="414148" y="4931134"/>
            <a:ext cx="1483098"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From text</a:t>
            </a:r>
          </a:p>
        </p:txBody>
      </p:sp>
      <p:sp>
        <p:nvSpPr>
          <p:cNvPr id="15" name="TextBox 14">
            <a:extLst>
              <a:ext uri="{FF2B5EF4-FFF2-40B4-BE49-F238E27FC236}">
                <a16:creationId xmlns:a16="http://schemas.microsoft.com/office/drawing/2014/main" id="{3C6FB5A4-ED10-3999-4AB2-501B867397E0}"/>
              </a:ext>
            </a:extLst>
          </p:cNvPr>
          <p:cNvSpPr txBox="1"/>
          <p:nvPr/>
        </p:nvSpPr>
        <p:spPr>
          <a:xfrm>
            <a:off x="241826" y="6268819"/>
            <a:ext cx="1827744"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From image</a:t>
            </a:r>
          </a:p>
        </p:txBody>
      </p:sp>
    </p:spTree>
    <p:extLst>
      <p:ext uri="{BB962C8B-B14F-4D97-AF65-F5344CB8AC3E}">
        <p14:creationId xmlns:p14="http://schemas.microsoft.com/office/powerpoint/2010/main" val="48956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4B4C-F52A-87DC-A506-38A50D06E7F3}"/>
              </a:ext>
            </a:extLst>
          </p:cNvPr>
          <p:cNvSpPr>
            <a:spLocks noGrp="1"/>
          </p:cNvSpPr>
          <p:nvPr>
            <p:ph type="title"/>
          </p:nvPr>
        </p:nvSpPr>
        <p:spPr/>
        <p:txBody>
          <a:bodyPr anchor="ctr"/>
          <a:lstStyle/>
          <a:p>
            <a:r>
              <a:rPr lang="en-US" dirty="0"/>
              <a:t>Stable Diffusion</a:t>
            </a:r>
          </a:p>
        </p:txBody>
      </p:sp>
      <p:sp>
        <p:nvSpPr>
          <p:cNvPr id="3" name="Text Placeholder 2">
            <a:extLst>
              <a:ext uri="{FF2B5EF4-FFF2-40B4-BE49-F238E27FC236}">
                <a16:creationId xmlns:a16="http://schemas.microsoft.com/office/drawing/2014/main" id="{4E578FF5-5303-BB6D-BF58-0BC2BDDC7738}"/>
              </a:ext>
            </a:extLst>
          </p:cNvPr>
          <p:cNvSpPr>
            <a:spLocks noGrp="1"/>
          </p:cNvSpPr>
          <p:nvPr>
            <p:ph type="body" sz="quarter" idx="10"/>
          </p:nvPr>
        </p:nvSpPr>
        <p:spPr>
          <a:xfrm>
            <a:off x="1061568" y="1865655"/>
            <a:ext cx="10879420" cy="6200518"/>
          </a:xfrm>
        </p:spPr>
        <p:txBody>
          <a:bodyPr>
            <a:noAutofit/>
          </a:bodyPr>
          <a:lstStyle/>
          <a:p>
            <a:pPr marL="0" indent="0">
              <a:buNone/>
            </a:pPr>
            <a:r>
              <a:rPr lang="en-US" sz="2800" dirty="0"/>
              <a:t>From the developer’s GitHub</a:t>
            </a:r>
          </a:p>
          <a:p>
            <a:pPr marL="0" indent="0">
              <a:buNone/>
            </a:pPr>
            <a:endParaRPr lang="en-US" sz="2800" dirty="0"/>
          </a:p>
          <a:p>
            <a:pPr marL="0" indent="0">
              <a:buNone/>
            </a:pPr>
            <a:r>
              <a:rPr lang="en-US" sz="2800" b="0" i="1" u="sng" dirty="0">
                <a:effectLst/>
                <a:hlinkClick r:id="rId3">
                  <a:extLst>
                    <a:ext uri="{A12FA001-AC4F-418D-AE19-62706E023703}">
                      <ahyp:hlinkClr xmlns:ahyp="http://schemas.microsoft.com/office/drawing/2018/hyperlinkcolor" val="tx"/>
                    </a:ext>
                  </a:extLst>
                </a:hlinkClick>
              </a:rPr>
              <a:t>Stable Diffusion</a:t>
            </a:r>
            <a:r>
              <a:rPr lang="en-US" sz="2800" b="0" i="1" dirty="0">
                <a:effectLst/>
              </a:rPr>
              <a:t> is a </a:t>
            </a:r>
            <a:r>
              <a:rPr lang="en-US" sz="2800" b="1" i="1" dirty="0">
                <a:effectLst/>
              </a:rPr>
              <a:t>latent text-to-image diffusion </a:t>
            </a:r>
            <a:r>
              <a:rPr lang="en-US" sz="2800" b="0" i="1" dirty="0">
                <a:effectLst/>
              </a:rPr>
              <a:t>model. Thanks to a generous compute donation from </a:t>
            </a:r>
            <a:r>
              <a:rPr lang="en-US" sz="2800" b="0" i="1" u="sng" dirty="0">
                <a:effectLst/>
                <a:hlinkClick r:id="rId4">
                  <a:extLst>
                    <a:ext uri="{A12FA001-AC4F-418D-AE19-62706E023703}">
                      <ahyp:hlinkClr xmlns:ahyp="http://schemas.microsoft.com/office/drawing/2018/hyperlinkcolor" val="tx"/>
                    </a:ext>
                  </a:extLst>
                </a:hlinkClick>
              </a:rPr>
              <a:t>Stability AI</a:t>
            </a:r>
            <a:r>
              <a:rPr lang="en-US" sz="2800" b="0" i="1" dirty="0">
                <a:effectLst/>
              </a:rPr>
              <a:t> and support from </a:t>
            </a:r>
            <a:r>
              <a:rPr lang="en-US" sz="2800" b="0" i="1" u="sng" dirty="0">
                <a:effectLst/>
                <a:hlinkClick r:id="rId5">
                  <a:extLst>
                    <a:ext uri="{A12FA001-AC4F-418D-AE19-62706E023703}">
                      <ahyp:hlinkClr xmlns:ahyp="http://schemas.microsoft.com/office/drawing/2018/hyperlinkcolor" val="tx"/>
                    </a:ext>
                  </a:extLst>
                </a:hlinkClick>
              </a:rPr>
              <a:t>LAION</a:t>
            </a:r>
            <a:r>
              <a:rPr lang="en-US" sz="2800" b="0" i="1" dirty="0">
                <a:effectLst/>
              </a:rPr>
              <a:t>, we were able to train a Latent Diffusion Model on 512x512 images from a subset of the </a:t>
            </a:r>
            <a:r>
              <a:rPr lang="en-US" sz="2800" b="0" i="1" u="sng" dirty="0">
                <a:effectLst/>
                <a:hlinkClick r:id="rId6">
                  <a:extLst>
                    <a:ext uri="{A12FA001-AC4F-418D-AE19-62706E023703}">
                      <ahyp:hlinkClr xmlns:ahyp="http://schemas.microsoft.com/office/drawing/2018/hyperlinkcolor" val="tx"/>
                    </a:ext>
                  </a:extLst>
                </a:hlinkClick>
              </a:rPr>
              <a:t>LAION-5B</a:t>
            </a:r>
            <a:r>
              <a:rPr lang="en-US" sz="2800" b="0" i="1" dirty="0">
                <a:effectLst/>
              </a:rPr>
              <a:t> database. Similar to Google's </a:t>
            </a:r>
            <a:r>
              <a:rPr lang="en-US" sz="2800" b="0" i="1" u="sng" dirty="0">
                <a:effectLst/>
                <a:hlinkClick r:id="rId7">
                  <a:extLst>
                    <a:ext uri="{A12FA001-AC4F-418D-AE19-62706E023703}">
                      <ahyp:hlinkClr xmlns:ahyp="http://schemas.microsoft.com/office/drawing/2018/hyperlinkcolor" val="tx"/>
                    </a:ext>
                  </a:extLst>
                </a:hlinkClick>
              </a:rPr>
              <a:t>Imagen</a:t>
            </a:r>
            <a:r>
              <a:rPr lang="en-US" sz="2800" b="0" i="1" dirty="0">
                <a:effectLst/>
              </a:rPr>
              <a:t>, this model uses a frozen </a:t>
            </a:r>
            <a:r>
              <a:rPr lang="en-US" sz="2800" b="1" i="1" dirty="0">
                <a:effectLst/>
              </a:rPr>
              <a:t>CLIP </a:t>
            </a:r>
            <a:r>
              <a:rPr lang="en-US" sz="2800" b="1" i="1" dirty="0" err="1">
                <a:effectLst/>
              </a:rPr>
              <a:t>ViT</a:t>
            </a:r>
            <a:r>
              <a:rPr lang="en-US" sz="2800" b="1" i="1" dirty="0">
                <a:effectLst/>
              </a:rPr>
              <a:t>-L/14 text encoder</a:t>
            </a:r>
            <a:r>
              <a:rPr lang="en-US" sz="2800" b="0" i="1" dirty="0">
                <a:effectLst/>
              </a:rPr>
              <a:t> to condition the model on text prompts. With its </a:t>
            </a:r>
            <a:r>
              <a:rPr lang="en-US" sz="2800" b="1" i="1" dirty="0">
                <a:effectLst/>
              </a:rPr>
              <a:t>860M UNet and 123M text encoder</a:t>
            </a:r>
            <a:r>
              <a:rPr lang="en-US" sz="2800" b="0" i="1" dirty="0">
                <a:effectLst/>
              </a:rPr>
              <a:t>, the model is relatively lightweight and runs on a GPU with at least 10GB VRAM. </a:t>
            </a:r>
          </a:p>
          <a:p>
            <a:pPr marL="0" indent="0">
              <a:buNone/>
            </a:pPr>
            <a:endParaRPr lang="en-US" sz="2800" dirty="0"/>
          </a:p>
        </p:txBody>
      </p:sp>
      <p:pic>
        <p:nvPicPr>
          <p:cNvPr id="4" name="Picture 3">
            <a:extLst>
              <a:ext uri="{FF2B5EF4-FFF2-40B4-BE49-F238E27FC236}">
                <a16:creationId xmlns:a16="http://schemas.microsoft.com/office/drawing/2014/main" id="{52D98A13-A228-8DD9-A994-6719377EB486}"/>
              </a:ext>
            </a:extLst>
          </p:cNvPr>
          <p:cNvPicPr>
            <a:picLocks noChangeAspect="1"/>
          </p:cNvPicPr>
          <p:nvPr/>
        </p:nvPicPr>
        <p:blipFill>
          <a:blip r:embed="rId8"/>
          <a:stretch>
            <a:fillRect/>
          </a:stretch>
        </p:blipFill>
        <p:spPr>
          <a:xfrm>
            <a:off x="12175066" y="2959630"/>
            <a:ext cx="5947353" cy="2938809"/>
          </a:xfrm>
          <a:prstGeom prst="rect">
            <a:avLst/>
          </a:prstGeom>
        </p:spPr>
      </p:pic>
      <p:pic>
        <p:nvPicPr>
          <p:cNvPr id="6146" name="Picture 2" descr="txt2img-stable2">
            <a:extLst>
              <a:ext uri="{FF2B5EF4-FFF2-40B4-BE49-F238E27FC236}">
                <a16:creationId xmlns:a16="http://schemas.microsoft.com/office/drawing/2014/main" id="{2249CA38-47A7-BB9C-B6D0-6FF5F10EDA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5374" y="6494929"/>
            <a:ext cx="14694045" cy="293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030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Text-Image Embeddings: CLIP</a:t>
            </a:r>
          </a:p>
        </p:txBody>
      </p:sp>
    </p:spTree>
    <p:extLst>
      <p:ext uri="{BB962C8B-B14F-4D97-AF65-F5344CB8AC3E}">
        <p14:creationId xmlns:p14="http://schemas.microsoft.com/office/powerpoint/2010/main" val="137190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99673-0A74-1453-ECAB-7EEC7620C5C3}"/>
              </a:ext>
            </a:extLst>
          </p:cNvPr>
          <p:cNvSpPr>
            <a:spLocks noGrp="1"/>
          </p:cNvSpPr>
          <p:nvPr>
            <p:ph type="title"/>
          </p:nvPr>
        </p:nvSpPr>
        <p:spPr/>
        <p:txBody>
          <a:bodyPr anchor="ctr"/>
          <a:lstStyle/>
          <a:p>
            <a:r>
              <a:rPr lang="en-US" dirty="0"/>
              <a:t>Dual Encodings Text and Images – Why?</a:t>
            </a:r>
          </a:p>
        </p:txBody>
      </p:sp>
      <p:sp>
        <p:nvSpPr>
          <p:cNvPr id="4" name="Text Placeholder 3">
            <a:extLst>
              <a:ext uri="{FF2B5EF4-FFF2-40B4-BE49-F238E27FC236}">
                <a16:creationId xmlns:a16="http://schemas.microsoft.com/office/drawing/2014/main" id="{837A5198-C39E-F6CB-F2F1-D53A3D3E53F4}"/>
              </a:ext>
            </a:extLst>
          </p:cNvPr>
          <p:cNvSpPr>
            <a:spLocks noGrp="1"/>
          </p:cNvSpPr>
          <p:nvPr>
            <p:ph type="body" sz="quarter" idx="10"/>
          </p:nvPr>
        </p:nvSpPr>
        <p:spPr>
          <a:xfrm>
            <a:off x="833719" y="4383741"/>
            <a:ext cx="8855528" cy="5082988"/>
          </a:xfrm>
        </p:spPr>
        <p:txBody>
          <a:bodyPr>
            <a:normAutofit/>
          </a:bodyPr>
          <a:lstStyle/>
          <a:p>
            <a:pPr marL="0" indent="0">
              <a:buNone/>
            </a:pPr>
            <a:r>
              <a:rPr lang="en-US" sz="2800" b="1" dirty="0"/>
              <a:t>Text Encodings</a:t>
            </a:r>
          </a:p>
          <a:p>
            <a:pPr marL="0" indent="0">
              <a:buNone/>
            </a:pPr>
            <a:r>
              <a:rPr lang="en-US" sz="2800" dirty="0"/>
              <a:t>Models like BERT and GPT can generate text embeddings</a:t>
            </a:r>
          </a:p>
          <a:p>
            <a:endParaRPr lang="en-US" sz="2800" dirty="0"/>
          </a:p>
          <a:p>
            <a:pPr marL="0" indent="0">
              <a:buNone/>
            </a:pPr>
            <a:r>
              <a:rPr lang="en-US" sz="2800" b="1" dirty="0"/>
              <a:t>Image Encodings</a:t>
            </a:r>
          </a:p>
          <a:p>
            <a:r>
              <a:rPr lang="en-US" sz="2800" dirty="0"/>
              <a:t>Convolutional Neural Networks like </a:t>
            </a:r>
            <a:r>
              <a:rPr lang="en-US" sz="2800" dirty="0" err="1"/>
              <a:t>ResNet</a:t>
            </a:r>
            <a:r>
              <a:rPr lang="en-US" sz="2800" dirty="0"/>
              <a:t> can generate a low dimensional representation</a:t>
            </a:r>
          </a:p>
          <a:p>
            <a:r>
              <a:rPr lang="en-US" sz="2800" dirty="0"/>
              <a:t>Vision Transformers can generate image patch encodings with attention layers</a:t>
            </a:r>
          </a:p>
        </p:txBody>
      </p:sp>
      <p:pic>
        <p:nvPicPr>
          <p:cNvPr id="4098" name="Picture 2">
            <a:extLst>
              <a:ext uri="{FF2B5EF4-FFF2-40B4-BE49-F238E27FC236}">
                <a16:creationId xmlns:a16="http://schemas.microsoft.com/office/drawing/2014/main" id="{7621C842-97F0-76E3-5758-53902E06E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317" y="4182036"/>
            <a:ext cx="9316480" cy="4744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3FEEB-B37D-B88E-5674-C47DDB7AAE79}"/>
              </a:ext>
            </a:extLst>
          </p:cNvPr>
          <p:cNvSpPr txBox="1"/>
          <p:nvPr/>
        </p:nvSpPr>
        <p:spPr>
          <a:xfrm>
            <a:off x="833718" y="1903114"/>
            <a:ext cx="16095379" cy="2677656"/>
          </a:xfrm>
          <a:prstGeom prst="rect">
            <a:avLst/>
          </a:prstGeom>
          <a:noFill/>
        </p:spPr>
        <p:txBody>
          <a:bodyPr wrap="square">
            <a:spAutoFit/>
          </a:bodyPr>
          <a:lstStyle/>
          <a:p>
            <a:r>
              <a:rPr lang="en-US" sz="2800" dirty="0"/>
              <a:t>In many scenarios, a multi modal interaction is very powerful</a:t>
            </a:r>
          </a:p>
          <a:p>
            <a:endParaRPr lang="en-US" sz="2800" dirty="0"/>
          </a:p>
          <a:p>
            <a:r>
              <a:rPr lang="en-US" sz="2800" dirty="0"/>
              <a:t>This is true not just for the conditional diffusion in LDM but in general Computer Vision tasks.</a:t>
            </a:r>
          </a:p>
          <a:p>
            <a:endParaRPr lang="en-US" sz="2800" dirty="0"/>
          </a:p>
          <a:p>
            <a:r>
              <a:rPr lang="en-US" sz="2800" i="1" u="sng" dirty="0"/>
              <a:t>But how do we combine them?</a:t>
            </a:r>
          </a:p>
          <a:p>
            <a:endParaRPr lang="en-US" sz="2800" dirty="0"/>
          </a:p>
        </p:txBody>
      </p:sp>
    </p:spTree>
    <p:extLst>
      <p:ext uri="{BB962C8B-B14F-4D97-AF65-F5344CB8AC3E}">
        <p14:creationId xmlns:p14="http://schemas.microsoft.com/office/powerpoint/2010/main" val="3230540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59C7-A57E-25F8-4A37-2DF50A663014}"/>
              </a:ext>
            </a:extLst>
          </p:cNvPr>
          <p:cNvSpPr>
            <a:spLocks noGrp="1"/>
          </p:cNvSpPr>
          <p:nvPr>
            <p:ph type="title"/>
          </p:nvPr>
        </p:nvSpPr>
        <p:spPr/>
        <p:txBody>
          <a:bodyPr anchor="ctr"/>
          <a:lstStyle/>
          <a:p>
            <a:r>
              <a:rPr lang="en-US" dirty="0"/>
              <a:t>Contrastive Language-Image Pretrained (CLIP)</a:t>
            </a:r>
          </a:p>
        </p:txBody>
      </p:sp>
      <p:sp>
        <p:nvSpPr>
          <p:cNvPr id="3" name="Text Placeholder 2">
            <a:extLst>
              <a:ext uri="{FF2B5EF4-FFF2-40B4-BE49-F238E27FC236}">
                <a16:creationId xmlns:a16="http://schemas.microsoft.com/office/drawing/2014/main" id="{B6EB1493-7A84-A031-6FA5-63BEBDF23406}"/>
              </a:ext>
            </a:extLst>
          </p:cNvPr>
          <p:cNvSpPr>
            <a:spLocks noGrp="1"/>
          </p:cNvSpPr>
          <p:nvPr>
            <p:ph type="body" sz="quarter" idx="10"/>
          </p:nvPr>
        </p:nvSpPr>
        <p:spPr/>
        <p:txBody>
          <a:bodyPr/>
          <a:lstStyle/>
          <a:p>
            <a:r>
              <a:rPr lang="en-US" dirty="0"/>
              <a:t>The Contrastive Language-Image Pretrained (CLIP) Model was developed in 2021 by OpenAI</a:t>
            </a:r>
          </a:p>
          <a:p>
            <a:r>
              <a:rPr lang="en-US" dirty="0"/>
              <a:t>This model utilizes a text LLM such as GPT and BERT to generate text caption embeddings</a:t>
            </a:r>
          </a:p>
          <a:p>
            <a:r>
              <a:rPr lang="en-US" dirty="0"/>
              <a:t>These text captions are paired with images that are sent through a Vision Transformer for a shared embedding space</a:t>
            </a:r>
          </a:p>
        </p:txBody>
      </p:sp>
      <p:pic>
        <p:nvPicPr>
          <p:cNvPr id="4" name="Picture 3">
            <a:extLst>
              <a:ext uri="{FF2B5EF4-FFF2-40B4-BE49-F238E27FC236}">
                <a16:creationId xmlns:a16="http://schemas.microsoft.com/office/drawing/2014/main" id="{3FD2BF13-898A-79A3-FFBF-9CED104FF6CC}"/>
              </a:ext>
            </a:extLst>
          </p:cNvPr>
          <p:cNvPicPr>
            <a:picLocks noChangeAspect="1"/>
          </p:cNvPicPr>
          <p:nvPr/>
        </p:nvPicPr>
        <p:blipFill>
          <a:blip r:embed="rId3"/>
          <a:stretch>
            <a:fillRect/>
          </a:stretch>
        </p:blipFill>
        <p:spPr>
          <a:xfrm>
            <a:off x="2050780" y="4773706"/>
            <a:ext cx="13924178" cy="5009232"/>
          </a:xfrm>
          <a:prstGeom prst="rect">
            <a:avLst/>
          </a:prstGeom>
        </p:spPr>
      </p:pic>
    </p:spTree>
    <p:extLst>
      <p:ext uri="{BB962C8B-B14F-4D97-AF65-F5344CB8AC3E}">
        <p14:creationId xmlns:p14="http://schemas.microsoft.com/office/powerpoint/2010/main" val="315376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59C7-A57E-25F8-4A37-2DF50A663014}"/>
              </a:ext>
            </a:extLst>
          </p:cNvPr>
          <p:cNvSpPr>
            <a:spLocks noGrp="1"/>
          </p:cNvSpPr>
          <p:nvPr>
            <p:ph type="title"/>
          </p:nvPr>
        </p:nvSpPr>
        <p:spPr/>
        <p:txBody>
          <a:bodyPr anchor="ctr"/>
          <a:lstStyle/>
          <a:p>
            <a:r>
              <a:rPr lang="en-US" dirty="0"/>
              <a:t>Contrastive Language-Image Pretrained (CLIP) - Training</a:t>
            </a:r>
          </a:p>
        </p:txBody>
      </p:sp>
      <p:sp>
        <p:nvSpPr>
          <p:cNvPr id="3" name="Text Placeholder 2">
            <a:extLst>
              <a:ext uri="{FF2B5EF4-FFF2-40B4-BE49-F238E27FC236}">
                <a16:creationId xmlns:a16="http://schemas.microsoft.com/office/drawing/2014/main" id="{B6EB1493-7A84-A031-6FA5-63BEBDF23406}"/>
              </a:ext>
            </a:extLst>
          </p:cNvPr>
          <p:cNvSpPr>
            <a:spLocks noGrp="1"/>
          </p:cNvSpPr>
          <p:nvPr>
            <p:ph type="body" sz="quarter" idx="10"/>
          </p:nvPr>
        </p:nvSpPr>
        <p:spPr>
          <a:xfrm>
            <a:off x="1155697" y="2197373"/>
            <a:ext cx="9857444" cy="6729412"/>
          </a:xfrm>
        </p:spPr>
        <p:txBody>
          <a:bodyPr/>
          <a:lstStyle/>
          <a:p>
            <a:pPr marL="0" indent="0">
              <a:buNone/>
            </a:pPr>
            <a:r>
              <a:rPr lang="en-US" b="1" dirty="0">
                <a:effectLst/>
              </a:rPr>
              <a:t>Contrastive Learning</a:t>
            </a:r>
          </a:p>
          <a:p>
            <a:r>
              <a:rPr lang="en-US" dirty="0"/>
              <a:t>T</a:t>
            </a:r>
            <a:r>
              <a:rPr lang="en-US" b="0" dirty="0">
                <a:effectLst/>
              </a:rPr>
              <a:t>he primary objective is to learn embeddings where matching text-image pairs are close together, and non-matching pairs are far apart.</a:t>
            </a:r>
          </a:p>
          <a:p>
            <a:pPr marL="0" indent="0">
              <a:buNone/>
            </a:pPr>
            <a:r>
              <a:rPr lang="en-US" b="1" dirty="0">
                <a:effectLst/>
              </a:rPr>
              <a:t>Positive and Negative Pairs:</a:t>
            </a:r>
          </a:p>
          <a:p>
            <a:r>
              <a:rPr lang="en-US" b="0" dirty="0">
                <a:effectLst/>
              </a:rPr>
              <a:t>Positive Pairs: Corresponding text and image pairs (e.g., an image of a cat and the caption "a cat").</a:t>
            </a:r>
          </a:p>
          <a:p>
            <a:r>
              <a:rPr lang="en-US" b="0" dirty="0">
                <a:effectLst/>
              </a:rPr>
              <a:t>Negative Pairs: Randomly selected non-matching text and image pairs (e.g., an image of a cat and the caption "a dog").</a:t>
            </a:r>
          </a:p>
          <a:p>
            <a:pPr marL="0" indent="0">
              <a:buNone/>
            </a:pPr>
            <a:r>
              <a:rPr lang="en-US" b="1" dirty="0">
                <a:effectLst/>
              </a:rPr>
              <a:t>Contrastive Loss Function:</a:t>
            </a:r>
          </a:p>
          <a:p>
            <a:r>
              <a:rPr lang="en-US" b="0" dirty="0">
                <a:effectLst/>
              </a:rPr>
              <a:t>The model uses a contrastive loss function, such as </a:t>
            </a:r>
            <a:r>
              <a:rPr lang="en-US" b="0" dirty="0" err="1">
                <a:effectLst/>
              </a:rPr>
              <a:t>InfoNCE</a:t>
            </a:r>
            <a:r>
              <a:rPr lang="en-US" b="0" dirty="0">
                <a:effectLst/>
              </a:rPr>
              <a:t> (Information Noise-Contrastive Estimation), to optimize the alignment of embeddings.</a:t>
            </a:r>
          </a:p>
          <a:p>
            <a:r>
              <a:rPr lang="en-US" b="0" dirty="0">
                <a:effectLst/>
              </a:rPr>
              <a:t>The loss function encourages the embeddings of positive pairs to be close and those of negative pairs to be distant.</a:t>
            </a:r>
          </a:p>
        </p:txBody>
      </p:sp>
      <p:pic>
        <p:nvPicPr>
          <p:cNvPr id="4" name="Picture 3">
            <a:extLst>
              <a:ext uri="{FF2B5EF4-FFF2-40B4-BE49-F238E27FC236}">
                <a16:creationId xmlns:a16="http://schemas.microsoft.com/office/drawing/2014/main" id="{3FD2BF13-898A-79A3-FFBF-9CED104FF6CC}"/>
              </a:ext>
            </a:extLst>
          </p:cNvPr>
          <p:cNvPicPr>
            <a:picLocks noChangeAspect="1"/>
          </p:cNvPicPr>
          <p:nvPr/>
        </p:nvPicPr>
        <p:blipFill rotWithShape="1">
          <a:blip r:embed="rId3"/>
          <a:srcRect l="2153" t="11275" r="51974" b="5239"/>
          <a:stretch/>
        </p:blipFill>
        <p:spPr>
          <a:xfrm>
            <a:off x="11510682" y="3052482"/>
            <a:ext cx="6387353" cy="4182036"/>
          </a:xfrm>
          <a:prstGeom prst="rect">
            <a:avLst/>
          </a:prstGeom>
        </p:spPr>
      </p:pic>
    </p:spTree>
    <p:extLst>
      <p:ext uri="{BB962C8B-B14F-4D97-AF65-F5344CB8AC3E}">
        <p14:creationId xmlns:p14="http://schemas.microsoft.com/office/powerpoint/2010/main" val="75177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59C7-A57E-25F8-4A37-2DF50A663014}"/>
              </a:ext>
            </a:extLst>
          </p:cNvPr>
          <p:cNvSpPr>
            <a:spLocks noGrp="1"/>
          </p:cNvSpPr>
          <p:nvPr>
            <p:ph type="title"/>
          </p:nvPr>
        </p:nvSpPr>
        <p:spPr/>
        <p:txBody>
          <a:bodyPr anchor="ctr"/>
          <a:lstStyle/>
          <a:p>
            <a:r>
              <a:rPr lang="en-US" dirty="0"/>
              <a:t>Contrastive Language-Image Pretrained (CLIP) - Inference</a:t>
            </a:r>
          </a:p>
        </p:txBody>
      </p:sp>
      <p:sp>
        <p:nvSpPr>
          <p:cNvPr id="3" name="Text Placeholder 2">
            <a:extLst>
              <a:ext uri="{FF2B5EF4-FFF2-40B4-BE49-F238E27FC236}">
                <a16:creationId xmlns:a16="http://schemas.microsoft.com/office/drawing/2014/main" id="{B6EB1493-7A84-A031-6FA5-63BEBDF23406}"/>
              </a:ext>
            </a:extLst>
          </p:cNvPr>
          <p:cNvSpPr>
            <a:spLocks noGrp="1"/>
          </p:cNvSpPr>
          <p:nvPr>
            <p:ph type="body" sz="quarter" idx="10"/>
          </p:nvPr>
        </p:nvSpPr>
        <p:spPr>
          <a:xfrm>
            <a:off x="1155697" y="2197373"/>
            <a:ext cx="9857444" cy="6729412"/>
          </a:xfrm>
        </p:spPr>
        <p:txBody>
          <a:bodyPr/>
          <a:lstStyle/>
          <a:p>
            <a:pPr marL="0" indent="0">
              <a:buNone/>
            </a:pPr>
            <a:r>
              <a:rPr lang="en-US" b="1" dirty="0">
                <a:effectLst/>
              </a:rPr>
              <a:t>Zero-Shot Inference</a:t>
            </a:r>
          </a:p>
          <a:p>
            <a:pPr marL="0" indent="0">
              <a:buNone/>
            </a:pPr>
            <a:endParaRPr lang="en-US" b="1" dirty="0"/>
          </a:p>
          <a:p>
            <a:pPr marL="0" indent="0">
              <a:buNone/>
            </a:pPr>
            <a:r>
              <a:rPr lang="en-US" dirty="0"/>
              <a:t>Primarily, CLIP models are used for zero shot predictions of image descriptions</a:t>
            </a:r>
          </a:p>
          <a:p>
            <a:pPr marL="0" indent="0">
              <a:buNone/>
            </a:pPr>
            <a:endParaRPr lang="en-US" dirty="0">
              <a:effectLst/>
            </a:endParaRPr>
          </a:p>
          <a:p>
            <a:pPr marL="0" indent="0">
              <a:buNone/>
            </a:pPr>
            <a:r>
              <a:rPr lang="en-US" dirty="0"/>
              <a:t>CLIP models do have some limitations, notably, they do not perform well on out of sample images, even struggling with the MNIST handwritten dataset. </a:t>
            </a:r>
          </a:p>
          <a:p>
            <a:pPr marL="0" indent="0">
              <a:buNone/>
            </a:pPr>
            <a:r>
              <a:rPr lang="en-US" dirty="0"/>
              <a:t>Nonetheless, CLIP models, and variants are used extensively in diffusion models as a means to introduce text conditional embedded information to control image generation.</a:t>
            </a:r>
          </a:p>
        </p:txBody>
      </p:sp>
      <p:pic>
        <p:nvPicPr>
          <p:cNvPr id="4" name="Picture 3">
            <a:extLst>
              <a:ext uri="{FF2B5EF4-FFF2-40B4-BE49-F238E27FC236}">
                <a16:creationId xmlns:a16="http://schemas.microsoft.com/office/drawing/2014/main" id="{3FD2BF13-898A-79A3-FFBF-9CED104FF6CC}"/>
              </a:ext>
            </a:extLst>
          </p:cNvPr>
          <p:cNvPicPr>
            <a:picLocks noChangeAspect="1"/>
          </p:cNvPicPr>
          <p:nvPr/>
        </p:nvPicPr>
        <p:blipFill rotWithShape="1">
          <a:blip r:embed="rId3"/>
          <a:srcRect l="48894" t="8258" r="5233" b="5036"/>
          <a:stretch/>
        </p:blipFill>
        <p:spPr>
          <a:xfrm>
            <a:off x="11510682" y="3052482"/>
            <a:ext cx="6387353" cy="4343400"/>
          </a:xfrm>
          <a:prstGeom prst="rect">
            <a:avLst/>
          </a:prstGeom>
        </p:spPr>
      </p:pic>
    </p:spTree>
    <p:extLst>
      <p:ext uri="{BB962C8B-B14F-4D97-AF65-F5344CB8AC3E}">
        <p14:creationId xmlns:p14="http://schemas.microsoft.com/office/powerpoint/2010/main" val="170959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Current State of the Art and the Future</a:t>
            </a:r>
          </a:p>
        </p:txBody>
      </p:sp>
    </p:spTree>
    <p:extLst>
      <p:ext uri="{BB962C8B-B14F-4D97-AF65-F5344CB8AC3E}">
        <p14:creationId xmlns:p14="http://schemas.microsoft.com/office/powerpoint/2010/main" val="30006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Comparing Diffusion Models</a:t>
            </a:r>
          </a:p>
        </p:txBody>
      </p:sp>
      <p:graphicFrame>
        <p:nvGraphicFramePr>
          <p:cNvPr id="3" name="Table 2">
            <a:extLst>
              <a:ext uri="{FF2B5EF4-FFF2-40B4-BE49-F238E27FC236}">
                <a16:creationId xmlns:a16="http://schemas.microsoft.com/office/drawing/2014/main" id="{A6991BED-4AE8-9A6F-65E8-685C680C8A5E}"/>
              </a:ext>
            </a:extLst>
          </p:cNvPr>
          <p:cNvGraphicFramePr>
            <a:graphicFrameLocks noGrp="1"/>
          </p:cNvGraphicFramePr>
          <p:nvPr>
            <p:extLst>
              <p:ext uri="{D42A27DB-BD31-4B8C-83A1-F6EECF244321}">
                <p14:modId xmlns:p14="http://schemas.microsoft.com/office/powerpoint/2010/main" val="3914813611"/>
              </p:ext>
            </p:extLst>
          </p:nvPr>
        </p:nvGraphicFramePr>
        <p:xfrm>
          <a:off x="538526" y="1617244"/>
          <a:ext cx="16552684" cy="6065888"/>
        </p:xfrm>
        <a:graphic>
          <a:graphicData uri="http://schemas.openxmlformats.org/drawingml/2006/table">
            <a:tbl>
              <a:tblPr firstRow="1" bandRow="1">
                <a:tableStyleId>{5C22544A-7EE6-4342-B048-85BDC9FD1C3A}</a:tableStyleId>
              </a:tblPr>
              <a:tblGrid>
                <a:gridCol w="3147362">
                  <a:extLst>
                    <a:ext uri="{9D8B030D-6E8A-4147-A177-3AD203B41FA5}">
                      <a16:colId xmlns:a16="http://schemas.microsoft.com/office/drawing/2014/main" val="20000"/>
                    </a:ext>
                  </a:extLst>
                </a:gridCol>
                <a:gridCol w="5128980">
                  <a:extLst>
                    <a:ext uri="{9D8B030D-6E8A-4147-A177-3AD203B41FA5}">
                      <a16:colId xmlns:a16="http://schemas.microsoft.com/office/drawing/2014/main" val="20001"/>
                    </a:ext>
                  </a:extLst>
                </a:gridCol>
                <a:gridCol w="4138171">
                  <a:extLst>
                    <a:ext uri="{9D8B030D-6E8A-4147-A177-3AD203B41FA5}">
                      <a16:colId xmlns:a16="http://schemas.microsoft.com/office/drawing/2014/main" val="20002"/>
                    </a:ext>
                  </a:extLst>
                </a:gridCol>
                <a:gridCol w="4138171">
                  <a:extLst>
                    <a:ext uri="{9D8B030D-6E8A-4147-A177-3AD203B41FA5}">
                      <a16:colId xmlns:a16="http://schemas.microsoft.com/office/drawing/2014/main" val="20003"/>
                    </a:ext>
                  </a:extLst>
                </a:gridCol>
              </a:tblGrid>
              <a:tr h="982900">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Feature/Aspect</a:t>
                      </a:r>
                    </a:p>
                  </a:txBody>
                  <a:tcPr marL="9525" marR="9525" marT="9525" marB="0" anchor="ctr">
                    <a:lnL w="12700" cmpd="sng">
                      <a:noFill/>
                    </a:lnL>
                    <a:lnR w="3175" cap="flat" cmpd="sng" algn="ctr">
                      <a:solidFill>
                        <a:schemeClr val="accent3"/>
                      </a:solidFill>
                      <a:prstDash val="solid"/>
                      <a:round/>
                      <a:headEnd type="none" w="med" len="med"/>
                      <a:tailEnd type="none" w="med" len="med"/>
                    </a:lnR>
                    <a:lnT w="12700" cmpd="sng">
                      <a:noFill/>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US" sz="3200" b="0" i="0" u="none" strike="noStrike" dirty="0">
                          <a:solidFill>
                            <a:schemeClr val="bg1"/>
                          </a:solidFill>
                          <a:effectLst/>
                          <a:latin typeface="Arial" panose="020B0604020202020204" pitchFamily="34" charset="0"/>
                          <a:cs typeface="Arial" panose="020B0604020202020204" pitchFamily="34" charset="0"/>
                        </a:rPr>
                        <a:t>Stable Diffusion</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mpd="sng">
                      <a:noFill/>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US" sz="3200" b="0" i="0" u="none" strike="noStrike" dirty="0">
                          <a:solidFill>
                            <a:schemeClr val="bg1"/>
                          </a:solidFill>
                          <a:effectLst/>
                          <a:latin typeface="Arial" panose="020B0604020202020204" pitchFamily="34" charset="0"/>
                          <a:cs typeface="Arial" panose="020B0604020202020204" pitchFamily="34" charset="0"/>
                        </a:rPr>
                        <a:t>DALL-E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mpd="sng">
                      <a:noFill/>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US" sz="3200" b="0" i="0" u="none" strike="noStrike" dirty="0">
                          <a:solidFill>
                            <a:schemeClr val="bg1"/>
                          </a:solidFill>
                          <a:effectLst/>
                          <a:latin typeface="Arial" panose="020B0604020202020204" pitchFamily="34" charset="0"/>
                          <a:cs typeface="Arial" panose="020B0604020202020204" pitchFamily="34" charset="0"/>
                        </a:rPr>
                        <a:t>Imagen</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mpd="sng">
                      <a:noFill/>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09282">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Architecture</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Latent Diffusion Model (LDM)</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Transformer-based</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VQ-VAE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6518">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Parameters</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Approximately 1.3 billion</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Approximately 3.5 billion</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Not publicly disclosed (likely 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334021"/>
                  </a:ext>
                </a:extLst>
              </a:tr>
              <a:tr h="376517">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Image Quality</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Very 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Very 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894760"/>
                  </a:ext>
                </a:extLst>
              </a:tr>
              <a:tr h="349624">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Realism</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Very 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985693"/>
                  </a:ext>
                </a:extLst>
              </a:tr>
              <a:tr h="376518">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Text-Image Alignment</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Strong</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Very Strong</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Very Strong</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416048"/>
                  </a:ext>
                </a:extLst>
              </a:tr>
              <a:tr h="349623">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Training Dataset</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400 million image-text pairs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Not publicly disclosed</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JFT-300M (300 million images)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4236196"/>
                  </a:ext>
                </a:extLst>
              </a:tr>
              <a:tr h="349624">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Training Techniques</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Advanced noise scheduling</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optimized sampling</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Sparse attention</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118263"/>
                  </a:ext>
                </a:extLst>
              </a:tr>
              <a:tr h="336176">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Computational Efficiency</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Moderate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Moderate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7244793"/>
                  </a:ext>
                </a:extLst>
              </a:tr>
              <a:tr h="363071">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Flexibility</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Moderate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035233"/>
                  </a:ext>
                </a:extLst>
              </a:tr>
              <a:tr h="336176">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Scalability</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High</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Moderate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Moderate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984567"/>
                  </a:ext>
                </a:extLst>
              </a:tr>
              <a:tr h="336177">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Zero-Shot Learning</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Strong generalization to new prompts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Excellent zero-shot capabilities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Strong zero-shot capabilities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6789870"/>
                  </a:ext>
                </a:extLst>
              </a:tr>
              <a:tr h="389964">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Use Cases</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Text-to-image synthesis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image inpainting</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super-resolution</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223553"/>
                  </a:ext>
                </a:extLst>
              </a:tr>
              <a:tr h="389965">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Notable Strengths</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Efficient and scalable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high-quality outputs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versatile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3753">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Availability</a:t>
                      </a:r>
                    </a:p>
                  </a:txBody>
                  <a:tcPr marL="9525" marR="9525" marT="9525" marB="0" anchor="ctr">
                    <a:lnL w="12700" cmpd="sng">
                      <a:noFill/>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Open-source (various implementations)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Limited access</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not fully open-source</a:t>
                      </a:r>
                    </a:p>
                  </a:txBody>
                  <a:tcPr marL="9525" marR="9525" marT="9525"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3816951"/>
                  </a:ext>
                </a:extLst>
              </a:tr>
            </a:tbl>
          </a:graphicData>
        </a:graphic>
      </p:graphicFrame>
      <p:pic>
        <p:nvPicPr>
          <p:cNvPr id="8196" name="Picture 4" descr="Digital Media Company Stability AI Raises Funds at $1 Billion Value -  Bloomberg">
            <a:extLst>
              <a:ext uri="{FF2B5EF4-FFF2-40B4-BE49-F238E27FC236}">
                <a16:creationId xmlns:a16="http://schemas.microsoft.com/office/drawing/2014/main" id="{467B02AD-5985-00F4-3394-A50B378A7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52" t="43225" r="37271" b="42065"/>
          <a:stretch/>
        </p:blipFill>
        <p:spPr bwMode="auto">
          <a:xfrm>
            <a:off x="4689238" y="8095129"/>
            <a:ext cx="2962138" cy="95833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hat Is OpenAI? Here's Everything a Marketer Needs to Know">
            <a:extLst>
              <a:ext uri="{FF2B5EF4-FFF2-40B4-BE49-F238E27FC236}">
                <a16:creationId xmlns:a16="http://schemas.microsoft.com/office/drawing/2014/main" id="{729AC58D-023C-AA61-31B4-DFA5EB81D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91" t="33553" r="17874" b="36100"/>
          <a:stretch/>
        </p:blipFill>
        <p:spPr bwMode="auto">
          <a:xfrm>
            <a:off x="9297357" y="8095129"/>
            <a:ext cx="2949904" cy="85928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Google Brain Team — Looking Back on 2017 (Part 1 of 2) – Google Research  Blog">
            <a:extLst>
              <a:ext uri="{FF2B5EF4-FFF2-40B4-BE49-F238E27FC236}">
                <a16:creationId xmlns:a16="http://schemas.microsoft.com/office/drawing/2014/main" id="{04404A8C-C654-D52E-5152-7985114F86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33434" r="15780" b="35194"/>
          <a:stretch/>
        </p:blipFill>
        <p:spPr bwMode="auto">
          <a:xfrm>
            <a:off x="13131909" y="8045601"/>
            <a:ext cx="3797188" cy="95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51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sz="quarter" idx="10"/>
          </p:nvPr>
        </p:nvSpPr>
        <p:spPr>
          <a:prstGeom prst="rect">
            <a:avLst/>
          </a:prstGeom>
          <a:noFill/>
          <a:ln>
            <a:noFill/>
          </a:ln>
        </p:spPr>
        <p:txBody>
          <a:bodyPr spcFirstLastPara="1" vert="horz" wrap="square" lIns="137138" tIns="68550" rIns="137138" bIns="68550" rtlCol="0" anchor="t" anchorCtr="0">
            <a:noAutofit/>
          </a:bodyPr>
          <a:lstStyle/>
          <a:p>
            <a:pPr fontAlgn="base">
              <a:lnSpc>
                <a:spcPct val="150000"/>
              </a:lnSpc>
              <a:spcBef>
                <a:spcPts val="0"/>
              </a:spcBef>
              <a:buFont typeface="Wingdings" pitchFamily="2" charset="2"/>
              <a:buChar char="§"/>
            </a:pPr>
            <a:r>
              <a:rPr lang="en-US" b="0" i="0" u="none" strike="noStrike" dirty="0">
                <a:solidFill>
                  <a:srgbClr val="000000"/>
                </a:solidFill>
                <a:effectLst/>
                <a:latin typeface="Arial" panose="020B0604020202020204" pitchFamily="34" charset="0"/>
              </a:rPr>
              <a:t>Recap on Diffusion Models</a:t>
            </a:r>
          </a:p>
          <a:p>
            <a:pPr fontAlgn="base">
              <a:lnSpc>
                <a:spcPct val="150000"/>
              </a:lnSpc>
              <a:spcBef>
                <a:spcPts val="0"/>
              </a:spcBef>
              <a:buFont typeface="Wingdings" pitchFamily="2" charset="2"/>
              <a:buChar char="§"/>
            </a:pPr>
            <a:r>
              <a:rPr lang="en-US" dirty="0">
                <a:solidFill>
                  <a:srgbClr val="000000"/>
                </a:solidFill>
                <a:latin typeface="Arial" panose="020B0604020202020204" pitchFamily="34" charset="0"/>
              </a:rPr>
              <a:t>Latent Diffusion Models</a:t>
            </a:r>
          </a:p>
          <a:p>
            <a:pPr fontAlgn="base">
              <a:lnSpc>
                <a:spcPct val="150000"/>
              </a:lnSpc>
              <a:spcBef>
                <a:spcPts val="0"/>
              </a:spcBef>
              <a:buFont typeface="Wingdings" pitchFamily="2" charset="2"/>
              <a:buChar char="§"/>
            </a:pPr>
            <a:r>
              <a:rPr lang="en-US" dirty="0">
                <a:solidFill>
                  <a:srgbClr val="000000"/>
                </a:solidFill>
                <a:latin typeface="Arial" panose="020B0604020202020204" pitchFamily="34" charset="0"/>
              </a:rPr>
              <a:t>Text-Image Embeddings: CLIP</a:t>
            </a:r>
          </a:p>
          <a:p>
            <a:pPr fontAlgn="base">
              <a:lnSpc>
                <a:spcPct val="150000"/>
              </a:lnSpc>
              <a:spcBef>
                <a:spcPts val="0"/>
              </a:spcBef>
              <a:buFont typeface="Wingdings" pitchFamily="2" charset="2"/>
              <a:buChar char="§"/>
            </a:pPr>
            <a:r>
              <a:rPr lang="en-US" b="0" i="0" u="none" strike="noStrike" dirty="0">
                <a:solidFill>
                  <a:srgbClr val="000000"/>
                </a:solidFill>
                <a:effectLst/>
                <a:latin typeface="Arial" panose="020B0604020202020204" pitchFamily="34" charset="0"/>
              </a:rPr>
              <a:t>Stable Diffusion and SOTA</a:t>
            </a:r>
          </a:p>
          <a:p>
            <a:pPr fontAlgn="base">
              <a:lnSpc>
                <a:spcPct val="150000"/>
              </a:lnSpc>
              <a:spcBef>
                <a:spcPts val="0"/>
              </a:spcBef>
              <a:buFont typeface="Wingdings" pitchFamily="2" charset="2"/>
              <a:buChar char="§"/>
            </a:pPr>
            <a:r>
              <a:rPr lang="en-US" dirty="0">
                <a:solidFill>
                  <a:srgbClr val="000000"/>
                </a:solidFill>
              </a:rPr>
              <a:t>Future: Video Generation</a:t>
            </a:r>
          </a:p>
          <a:p>
            <a:pPr fontAlgn="base">
              <a:lnSpc>
                <a:spcPct val="150000"/>
              </a:lnSpc>
              <a:spcBef>
                <a:spcPts val="0"/>
              </a:spcBef>
              <a:buFont typeface="Wingdings" pitchFamily="2" charset="2"/>
              <a:buChar char="§"/>
            </a:pPr>
            <a:r>
              <a:rPr lang="en-US" b="0" i="0" u="none" strike="noStrike" dirty="0">
                <a:solidFill>
                  <a:srgbClr val="000000"/>
                </a:solidFill>
                <a:effectLst/>
                <a:latin typeface="Arial" panose="020B0604020202020204" pitchFamily="34" charset="0"/>
              </a:rPr>
              <a:t>Wrap 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99673-0A74-1453-ECAB-7EEC7620C5C3}"/>
              </a:ext>
            </a:extLst>
          </p:cNvPr>
          <p:cNvSpPr>
            <a:spLocks noGrp="1"/>
          </p:cNvSpPr>
          <p:nvPr>
            <p:ph type="title"/>
          </p:nvPr>
        </p:nvSpPr>
        <p:spPr/>
        <p:txBody>
          <a:bodyPr anchor="ctr"/>
          <a:lstStyle/>
          <a:p>
            <a:r>
              <a:rPr lang="en-US" dirty="0"/>
              <a:t>Video Diffusion Models</a:t>
            </a:r>
          </a:p>
        </p:txBody>
      </p:sp>
      <p:sp>
        <p:nvSpPr>
          <p:cNvPr id="4" name="Text Placeholder 3">
            <a:extLst>
              <a:ext uri="{FF2B5EF4-FFF2-40B4-BE49-F238E27FC236}">
                <a16:creationId xmlns:a16="http://schemas.microsoft.com/office/drawing/2014/main" id="{837A5198-C39E-F6CB-F2F1-D53A3D3E53F4}"/>
              </a:ext>
            </a:extLst>
          </p:cNvPr>
          <p:cNvSpPr>
            <a:spLocks noGrp="1"/>
          </p:cNvSpPr>
          <p:nvPr>
            <p:ph type="body" sz="quarter" idx="10"/>
          </p:nvPr>
        </p:nvSpPr>
        <p:spPr>
          <a:xfrm>
            <a:off x="1180109" y="1771526"/>
            <a:ext cx="15063938" cy="6200518"/>
          </a:xfrm>
        </p:spPr>
        <p:txBody>
          <a:bodyPr/>
          <a:lstStyle/>
          <a:p>
            <a:pPr marL="0" indent="0">
              <a:buNone/>
            </a:pPr>
            <a:r>
              <a:rPr lang="en-US" dirty="0"/>
              <a:t>Open AI announced Sora, a video generation model, signaling the next stage of diffusion generative AI…</a:t>
            </a:r>
          </a:p>
        </p:txBody>
      </p:sp>
      <p:pic>
        <p:nvPicPr>
          <p:cNvPr id="12" name="Online Media 11" descr="SUV in dust">
            <a:hlinkClick r:id="" action="ppaction://media"/>
            <a:extLst>
              <a:ext uri="{FF2B5EF4-FFF2-40B4-BE49-F238E27FC236}">
                <a16:creationId xmlns:a16="http://schemas.microsoft.com/office/drawing/2014/main" id="{22AF6169-F285-8949-ECBD-620FDA570BC3}"/>
              </a:ext>
            </a:extLst>
          </p:cNvPr>
          <p:cNvPicPr>
            <a:picLocks noRot="1" noChangeAspect="1"/>
          </p:cNvPicPr>
          <p:nvPr>
            <a:videoFile r:link="rId1"/>
          </p:nvPr>
        </p:nvPicPr>
        <p:blipFill>
          <a:blip r:embed="rId4"/>
          <a:stretch>
            <a:fillRect/>
          </a:stretch>
        </p:blipFill>
        <p:spPr>
          <a:xfrm>
            <a:off x="4543515" y="2314956"/>
            <a:ext cx="8997763" cy="5069163"/>
          </a:xfrm>
          <a:prstGeom prst="rect">
            <a:avLst/>
          </a:prstGeom>
        </p:spPr>
      </p:pic>
      <p:sp>
        <p:nvSpPr>
          <p:cNvPr id="14" name="TextBox 13">
            <a:extLst>
              <a:ext uri="{FF2B5EF4-FFF2-40B4-BE49-F238E27FC236}">
                <a16:creationId xmlns:a16="http://schemas.microsoft.com/office/drawing/2014/main" id="{99C5DC69-FF15-67A5-66D6-ECF5E87442B2}"/>
              </a:ext>
            </a:extLst>
          </p:cNvPr>
          <p:cNvSpPr txBox="1"/>
          <p:nvPr/>
        </p:nvSpPr>
        <p:spPr>
          <a:xfrm>
            <a:off x="1155697" y="7334795"/>
            <a:ext cx="16459950" cy="2031325"/>
          </a:xfrm>
          <a:prstGeom prst="rect">
            <a:avLst/>
          </a:prstGeom>
          <a:noFill/>
        </p:spPr>
        <p:txBody>
          <a:bodyPr wrap="square">
            <a:spAutoFit/>
          </a:bodyPr>
          <a:lstStyle/>
          <a:p>
            <a:pPr algn="l"/>
            <a:r>
              <a:rPr lang="en-US" b="0" i="0" dirty="0">
                <a:effectLst/>
                <a:latin typeface="Arial" panose="020B0604020202020204" pitchFamily="34" charset="0"/>
                <a:cs typeface="Arial" panose="020B0604020202020204" pitchFamily="34" charset="0"/>
              </a:rPr>
              <a:t>Prompt</a:t>
            </a:r>
            <a:r>
              <a:rPr lang="en-US" b="0" i="1" dirty="0">
                <a:effectLst/>
                <a:latin typeface="Arial" panose="020B0604020202020204" pitchFamily="34" charset="0"/>
                <a:cs typeface="Arial" panose="020B0604020202020204" pitchFamily="34" charset="0"/>
              </a:rPr>
              <a:t>: The camera follows behind a white vintage SUV with a black roof rack as it speeds up a steep dirt road surrounded by pine trees on a steep mountain slope, dust kicks up from it’s tires, the sunlight shines on the SUV as it speeds along the dirt road, casting a warm glow over the scene. The dirt road curves gently into the distance, with no other cars or vehicles in sight. The trees on either side of the road are redwoods, with patches of greenery scattered throughout. The car is seen from the rear following the curve with ease, making it seem as if it is on a rugged drive through the rugged terrain. The dirt road itself is surrounded by steep hills and mountains, with a clear blue sky above with wispy clouds.</a:t>
            </a:r>
          </a:p>
          <a:p>
            <a:pPr algn="l"/>
            <a:br>
              <a:rPr lang="en-US" b="0" i="0" dirty="0">
                <a:effectLst/>
                <a:latin typeface="Arial" panose="020B0604020202020204" pitchFamily="34" charset="0"/>
                <a:cs typeface="Arial" panose="020B0604020202020204" pitchFamily="34" charset="0"/>
              </a:rPr>
            </a:b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17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99673-0A74-1453-ECAB-7EEC7620C5C3}"/>
              </a:ext>
            </a:extLst>
          </p:cNvPr>
          <p:cNvSpPr>
            <a:spLocks noGrp="1"/>
          </p:cNvSpPr>
          <p:nvPr>
            <p:ph type="title"/>
          </p:nvPr>
        </p:nvSpPr>
        <p:spPr/>
        <p:txBody>
          <a:bodyPr anchor="ctr"/>
          <a:lstStyle/>
          <a:p>
            <a:r>
              <a:rPr lang="en-US" dirty="0"/>
              <a:t>Video Diffusion Models </a:t>
            </a:r>
          </a:p>
        </p:txBody>
      </p:sp>
      <p:sp>
        <p:nvSpPr>
          <p:cNvPr id="4" name="Text Placeholder 3">
            <a:extLst>
              <a:ext uri="{FF2B5EF4-FFF2-40B4-BE49-F238E27FC236}">
                <a16:creationId xmlns:a16="http://schemas.microsoft.com/office/drawing/2014/main" id="{837A5198-C39E-F6CB-F2F1-D53A3D3E53F4}"/>
              </a:ext>
            </a:extLst>
          </p:cNvPr>
          <p:cNvSpPr>
            <a:spLocks noGrp="1"/>
          </p:cNvSpPr>
          <p:nvPr>
            <p:ph type="body" sz="quarter" idx="10"/>
          </p:nvPr>
        </p:nvSpPr>
        <p:spPr>
          <a:xfrm>
            <a:off x="712694" y="2363197"/>
            <a:ext cx="4976162" cy="6200518"/>
          </a:xfrm>
        </p:spPr>
        <p:txBody>
          <a:bodyPr/>
          <a:lstStyle/>
          <a:p>
            <a:pPr marL="0" indent="0">
              <a:buNone/>
            </a:pPr>
            <a:r>
              <a:rPr lang="en-US" dirty="0"/>
              <a:t>Current Models (mid 2024)</a:t>
            </a:r>
          </a:p>
          <a:p>
            <a:r>
              <a:rPr lang="en-US" dirty="0"/>
              <a:t>Sora</a:t>
            </a:r>
          </a:p>
          <a:p>
            <a:r>
              <a:rPr lang="en-US" dirty="0" err="1"/>
              <a:t>OpenSora</a:t>
            </a:r>
            <a:endParaRPr lang="en-US" dirty="0"/>
          </a:p>
          <a:p>
            <a:r>
              <a:rPr lang="en-US" dirty="0"/>
              <a:t>Runway Gen-2</a:t>
            </a:r>
          </a:p>
          <a:p>
            <a:r>
              <a:rPr lang="en-US" dirty="0"/>
              <a:t>Pika </a:t>
            </a:r>
          </a:p>
          <a:p>
            <a:endParaRPr lang="en-US" dirty="0"/>
          </a:p>
        </p:txBody>
      </p:sp>
      <p:pic>
        <p:nvPicPr>
          <p:cNvPr id="5" name="Picture 4">
            <a:extLst>
              <a:ext uri="{FF2B5EF4-FFF2-40B4-BE49-F238E27FC236}">
                <a16:creationId xmlns:a16="http://schemas.microsoft.com/office/drawing/2014/main" id="{776C354F-1C5D-D4AE-A902-4FC578C93691}"/>
              </a:ext>
            </a:extLst>
          </p:cNvPr>
          <p:cNvPicPr>
            <a:picLocks noChangeAspect="1"/>
          </p:cNvPicPr>
          <p:nvPr/>
        </p:nvPicPr>
        <p:blipFill>
          <a:blip r:embed="rId3"/>
          <a:stretch>
            <a:fillRect/>
          </a:stretch>
        </p:blipFill>
        <p:spPr>
          <a:xfrm>
            <a:off x="11288806" y="1497651"/>
            <a:ext cx="6225988" cy="5452239"/>
          </a:xfrm>
          <a:prstGeom prst="rect">
            <a:avLst/>
          </a:prstGeom>
        </p:spPr>
      </p:pic>
      <p:pic>
        <p:nvPicPr>
          <p:cNvPr id="7170" name="Picture 2" descr="Figure Patches">
            <a:extLst>
              <a:ext uri="{FF2B5EF4-FFF2-40B4-BE49-F238E27FC236}">
                <a16:creationId xmlns:a16="http://schemas.microsoft.com/office/drawing/2014/main" id="{E102E35C-478B-8C96-8B4F-C6D469AA6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432" y="4569780"/>
            <a:ext cx="6597525" cy="12278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1">
            <a:extLst>
              <a:ext uri="{FF2B5EF4-FFF2-40B4-BE49-F238E27FC236}">
                <a16:creationId xmlns:a16="http://schemas.microsoft.com/office/drawing/2014/main" id="{8C32CDD3-86B3-A49E-B331-2CA6DA729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8143" y="6135692"/>
            <a:ext cx="7600708" cy="255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8701B6-15B9-99E2-C0BF-D985D7D7B30A}"/>
              </a:ext>
            </a:extLst>
          </p:cNvPr>
          <p:cNvSpPr txBox="1"/>
          <p:nvPr/>
        </p:nvSpPr>
        <p:spPr>
          <a:xfrm>
            <a:off x="12807399" y="1497651"/>
            <a:ext cx="3399329" cy="424732"/>
          </a:xfrm>
          <a:prstGeom prst="rect">
            <a:avLst/>
          </a:prstGeom>
          <a:noFill/>
        </p:spPr>
        <p:txBody>
          <a:bodyPr wrap="none" rtlCol="0" anchor="ctr">
            <a:spAutoFit/>
          </a:bodyPr>
          <a:lstStyle/>
          <a:p>
            <a:pPr algn="ctr">
              <a:lnSpc>
                <a:spcPct val="90000"/>
              </a:lnSpc>
            </a:pPr>
            <a:r>
              <a:rPr lang="en-US" sz="2400" b="1" dirty="0">
                <a:latin typeface="Arial" panose="020B0604020202020204" pitchFamily="34" charset="0"/>
                <a:cs typeface="Arial" panose="020B0604020202020204" pitchFamily="34" charset="0"/>
              </a:rPr>
              <a:t>Diffusion Transformer</a:t>
            </a:r>
          </a:p>
        </p:txBody>
      </p:sp>
      <p:sp>
        <p:nvSpPr>
          <p:cNvPr id="6" name="TextBox 5">
            <a:extLst>
              <a:ext uri="{FF2B5EF4-FFF2-40B4-BE49-F238E27FC236}">
                <a16:creationId xmlns:a16="http://schemas.microsoft.com/office/drawing/2014/main" id="{576E21D2-059D-5256-F2E3-5F4C4F32BEAA}"/>
              </a:ext>
            </a:extLst>
          </p:cNvPr>
          <p:cNvSpPr txBox="1"/>
          <p:nvPr/>
        </p:nvSpPr>
        <p:spPr>
          <a:xfrm>
            <a:off x="5433722" y="5757502"/>
            <a:ext cx="2324675"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Sora/</a:t>
            </a:r>
            <a:r>
              <a:rPr lang="en-US" sz="2400" dirty="0" err="1">
                <a:latin typeface="Arial" panose="020B0604020202020204" pitchFamily="34" charset="0"/>
                <a:cs typeface="Arial" panose="020B0604020202020204" pitchFamily="34" charset="0"/>
              </a:rPr>
              <a:t>OpenSora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732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Working with Diffusion Models</a:t>
            </a:r>
          </a:p>
        </p:txBody>
      </p:sp>
    </p:spTree>
    <p:extLst>
      <p:ext uri="{BB962C8B-B14F-4D97-AF65-F5344CB8AC3E}">
        <p14:creationId xmlns:p14="http://schemas.microsoft.com/office/powerpoint/2010/main" val="322898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8D129-58FA-B8A9-EA98-9E02E4AB4699}"/>
              </a:ext>
            </a:extLst>
          </p:cNvPr>
          <p:cNvSpPr>
            <a:spLocks noGrp="1"/>
          </p:cNvSpPr>
          <p:nvPr>
            <p:ph type="title"/>
          </p:nvPr>
        </p:nvSpPr>
        <p:spPr/>
        <p:txBody>
          <a:bodyPr/>
          <a:lstStyle/>
          <a:p>
            <a:r>
              <a:rPr lang="en-US" dirty="0"/>
              <a:t>Hugging Face Diffusers</a:t>
            </a:r>
          </a:p>
        </p:txBody>
      </p:sp>
      <p:sp>
        <p:nvSpPr>
          <p:cNvPr id="4" name="Text Placeholder 3">
            <a:extLst>
              <a:ext uri="{FF2B5EF4-FFF2-40B4-BE49-F238E27FC236}">
                <a16:creationId xmlns:a16="http://schemas.microsoft.com/office/drawing/2014/main" id="{26032E5B-580F-D819-98D6-D1D25F1EDA5D}"/>
              </a:ext>
            </a:extLst>
          </p:cNvPr>
          <p:cNvSpPr>
            <a:spLocks noGrp="1"/>
          </p:cNvSpPr>
          <p:nvPr>
            <p:ph type="body" sz="quarter" idx="10"/>
          </p:nvPr>
        </p:nvSpPr>
        <p:spPr>
          <a:xfrm>
            <a:off x="1155697" y="2726267"/>
            <a:ext cx="13878115" cy="6200518"/>
          </a:xfrm>
        </p:spPr>
        <p:txBody>
          <a:bodyPr/>
          <a:lstStyle/>
          <a:p>
            <a:pPr marL="0" indent="0">
              <a:buNone/>
            </a:pPr>
            <a:r>
              <a:rPr lang="en-US" dirty="0"/>
              <a:t>Similar to LLMs, Hugging Face provides an API to interact with open-source diffusion model. </a:t>
            </a:r>
          </a:p>
          <a:p>
            <a:pPr marL="0" indent="0">
              <a:buNone/>
            </a:pPr>
            <a:r>
              <a:rPr lang="en-US" b="1" dirty="0"/>
              <a:t>Image generation from text:</a:t>
            </a:r>
          </a:p>
          <a:p>
            <a:pPr marL="0" indent="0">
              <a:buNone/>
            </a:pPr>
            <a:endParaRPr lang="en-US" dirty="0"/>
          </a:p>
          <a:p>
            <a:pPr marL="0" indent="0">
              <a:buNone/>
            </a:pPr>
            <a:endParaRPr lang="en-US" dirty="0"/>
          </a:p>
          <a:p>
            <a:pPr marL="0" indent="0">
              <a:buNone/>
            </a:pPr>
            <a:r>
              <a:rPr lang="en-US" b="1" dirty="0"/>
              <a:t>Image generation from another image:</a:t>
            </a:r>
          </a:p>
        </p:txBody>
      </p:sp>
      <p:pic>
        <p:nvPicPr>
          <p:cNvPr id="5122" name="Picture 2">
            <a:extLst>
              <a:ext uri="{FF2B5EF4-FFF2-40B4-BE49-F238E27FC236}">
                <a16:creationId xmlns:a16="http://schemas.microsoft.com/office/drawing/2014/main" id="{3A5A54DB-A034-DBCA-33FF-41D98076B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8357" y="881751"/>
            <a:ext cx="6708958" cy="1580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4605DE-FD03-10CF-20FC-B88840C81804}"/>
              </a:ext>
            </a:extLst>
          </p:cNvPr>
          <p:cNvPicPr>
            <a:picLocks noChangeAspect="1"/>
          </p:cNvPicPr>
          <p:nvPr/>
        </p:nvPicPr>
        <p:blipFill>
          <a:blip r:embed="rId3"/>
          <a:stretch>
            <a:fillRect/>
          </a:stretch>
        </p:blipFill>
        <p:spPr>
          <a:xfrm>
            <a:off x="1365582" y="3686925"/>
            <a:ext cx="8122775" cy="856482"/>
          </a:xfrm>
          <a:prstGeom prst="rect">
            <a:avLst/>
          </a:prstGeom>
        </p:spPr>
      </p:pic>
      <p:pic>
        <p:nvPicPr>
          <p:cNvPr id="8" name="Picture 7">
            <a:extLst>
              <a:ext uri="{FF2B5EF4-FFF2-40B4-BE49-F238E27FC236}">
                <a16:creationId xmlns:a16="http://schemas.microsoft.com/office/drawing/2014/main" id="{91CBC15F-F4E5-0B47-1379-CD8DAFBFB5AD}"/>
              </a:ext>
            </a:extLst>
          </p:cNvPr>
          <p:cNvPicPr>
            <a:picLocks noChangeAspect="1"/>
          </p:cNvPicPr>
          <p:nvPr/>
        </p:nvPicPr>
        <p:blipFill>
          <a:blip r:embed="rId4"/>
          <a:stretch>
            <a:fillRect/>
          </a:stretch>
        </p:blipFill>
        <p:spPr>
          <a:xfrm>
            <a:off x="12281904" y="3364195"/>
            <a:ext cx="5524635" cy="5239860"/>
          </a:xfrm>
          <a:prstGeom prst="rect">
            <a:avLst/>
          </a:prstGeom>
        </p:spPr>
      </p:pic>
      <p:pic>
        <p:nvPicPr>
          <p:cNvPr id="9" name="Picture 8">
            <a:extLst>
              <a:ext uri="{FF2B5EF4-FFF2-40B4-BE49-F238E27FC236}">
                <a16:creationId xmlns:a16="http://schemas.microsoft.com/office/drawing/2014/main" id="{D22FB49A-1C1F-FBE4-F3D7-F5CB70011484}"/>
              </a:ext>
            </a:extLst>
          </p:cNvPr>
          <p:cNvPicPr>
            <a:picLocks noChangeAspect="1"/>
          </p:cNvPicPr>
          <p:nvPr/>
        </p:nvPicPr>
        <p:blipFill>
          <a:blip r:embed="rId5"/>
          <a:stretch>
            <a:fillRect/>
          </a:stretch>
        </p:blipFill>
        <p:spPr>
          <a:xfrm>
            <a:off x="1540769" y="5324749"/>
            <a:ext cx="7772400" cy="4753223"/>
          </a:xfrm>
          <a:prstGeom prst="rect">
            <a:avLst/>
          </a:prstGeom>
        </p:spPr>
      </p:pic>
    </p:spTree>
    <p:extLst>
      <p:ext uri="{BB962C8B-B14F-4D97-AF65-F5344CB8AC3E}">
        <p14:creationId xmlns:p14="http://schemas.microsoft.com/office/powerpoint/2010/main" val="140422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B47C-AFF8-890A-F237-F89E980E2FE8}"/>
              </a:ext>
            </a:extLst>
          </p:cNvPr>
          <p:cNvSpPr>
            <a:spLocks noGrp="1"/>
          </p:cNvSpPr>
          <p:nvPr>
            <p:ph type="title"/>
          </p:nvPr>
        </p:nvSpPr>
        <p:spPr/>
        <p:txBody>
          <a:bodyPr anchor="ctr"/>
          <a:lstStyle/>
          <a:p>
            <a:r>
              <a:rPr lang="en-US" dirty="0"/>
              <a:t>Diffusion and Image Generation – Wrap Up </a:t>
            </a:r>
          </a:p>
        </p:txBody>
      </p:sp>
      <p:sp>
        <p:nvSpPr>
          <p:cNvPr id="3" name="Text Placeholder 2">
            <a:extLst>
              <a:ext uri="{FF2B5EF4-FFF2-40B4-BE49-F238E27FC236}">
                <a16:creationId xmlns:a16="http://schemas.microsoft.com/office/drawing/2014/main" id="{75F1997B-7FC9-BAF3-4FEC-5FC60DC3B4B8}"/>
              </a:ext>
            </a:extLst>
          </p:cNvPr>
          <p:cNvSpPr>
            <a:spLocks noGrp="1"/>
          </p:cNvSpPr>
          <p:nvPr>
            <p:ph type="body" sz="quarter" idx="10"/>
          </p:nvPr>
        </p:nvSpPr>
        <p:spPr>
          <a:xfrm>
            <a:off x="1155697" y="1896035"/>
            <a:ext cx="15773400" cy="7030750"/>
          </a:xfrm>
        </p:spPr>
        <p:txBody>
          <a:bodyPr/>
          <a:lstStyle/>
          <a:p>
            <a:pPr marL="0" indent="0">
              <a:buNone/>
            </a:pPr>
            <a:r>
              <a:rPr lang="en-US" dirty="0"/>
              <a:t>In this module we have introduce the generative models that focus on image generation:</a:t>
            </a:r>
          </a:p>
          <a:p>
            <a:endParaRPr lang="en-US" dirty="0"/>
          </a:p>
          <a:p>
            <a:endParaRPr lang="en-US" dirty="0"/>
          </a:p>
          <a:p>
            <a:r>
              <a:rPr lang="en-US" dirty="0"/>
              <a:t>Generative Adversarial Networks </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Diffusion Models</a:t>
            </a:r>
          </a:p>
          <a:p>
            <a:endParaRPr lang="en-US" dirty="0"/>
          </a:p>
          <a:p>
            <a:endParaRPr lang="en-US" dirty="0"/>
          </a:p>
          <a:p>
            <a:endParaRPr lang="en-US" dirty="0"/>
          </a:p>
          <a:p>
            <a:r>
              <a:rPr lang="en-US" dirty="0"/>
              <a:t>Latent Diffusion Models</a:t>
            </a:r>
          </a:p>
        </p:txBody>
      </p:sp>
      <p:pic>
        <p:nvPicPr>
          <p:cNvPr id="5" name="Picture 4">
            <a:extLst>
              <a:ext uri="{FF2B5EF4-FFF2-40B4-BE49-F238E27FC236}">
                <a16:creationId xmlns:a16="http://schemas.microsoft.com/office/drawing/2014/main" id="{31AE6977-A492-9212-B314-6B3BA4B1805A}"/>
              </a:ext>
            </a:extLst>
          </p:cNvPr>
          <p:cNvPicPr>
            <a:picLocks noChangeAspect="1"/>
          </p:cNvPicPr>
          <p:nvPr/>
        </p:nvPicPr>
        <p:blipFill>
          <a:blip r:embed="rId2"/>
          <a:stretch>
            <a:fillRect/>
          </a:stretch>
        </p:blipFill>
        <p:spPr>
          <a:xfrm>
            <a:off x="5345584" y="7683137"/>
            <a:ext cx="4846496" cy="2394835"/>
          </a:xfrm>
          <a:prstGeom prst="rect">
            <a:avLst/>
          </a:prstGeom>
        </p:spPr>
      </p:pic>
      <p:pic>
        <p:nvPicPr>
          <p:cNvPr id="6" name="Google Shape;323;p38">
            <a:extLst>
              <a:ext uri="{FF2B5EF4-FFF2-40B4-BE49-F238E27FC236}">
                <a16:creationId xmlns:a16="http://schemas.microsoft.com/office/drawing/2014/main" id="{52F5AF85-B132-A5DB-6DD1-0FB86C12796C}"/>
              </a:ext>
            </a:extLst>
          </p:cNvPr>
          <p:cNvPicPr preferRelativeResize="0"/>
          <p:nvPr/>
        </p:nvPicPr>
        <p:blipFill>
          <a:blip r:embed="rId3">
            <a:alphaModFix/>
          </a:blip>
          <a:stretch>
            <a:fillRect/>
          </a:stretch>
        </p:blipFill>
        <p:spPr>
          <a:xfrm>
            <a:off x="6615203" y="2618034"/>
            <a:ext cx="4598894" cy="2802639"/>
          </a:xfrm>
          <a:prstGeom prst="rect">
            <a:avLst/>
          </a:prstGeom>
          <a:noFill/>
          <a:ln>
            <a:noFill/>
          </a:ln>
        </p:spPr>
      </p:pic>
      <p:pic>
        <p:nvPicPr>
          <p:cNvPr id="10242" name="Picture 2">
            <a:extLst>
              <a:ext uri="{FF2B5EF4-FFF2-40B4-BE49-F238E27FC236}">
                <a16:creationId xmlns:a16="http://schemas.microsoft.com/office/drawing/2014/main" id="{46F0DCEF-5E6B-B6D2-D96A-BE80662B4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313" y="6720060"/>
            <a:ext cx="7184502" cy="23948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2A6D48B2-DF1D-C076-3B16-0D91FE229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6613" y="2320003"/>
            <a:ext cx="4983879" cy="3712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DDE7F0-5381-555E-88C4-FCF1601F49F4}"/>
              </a:ext>
            </a:extLst>
          </p:cNvPr>
          <p:cNvPicPr>
            <a:picLocks noChangeAspect="1"/>
          </p:cNvPicPr>
          <p:nvPr/>
        </p:nvPicPr>
        <p:blipFill rotWithShape="1">
          <a:blip r:embed="rId6"/>
          <a:srcRect l="12798" t="63225" r="9349" b="17378"/>
          <a:stretch/>
        </p:blipFill>
        <p:spPr>
          <a:xfrm>
            <a:off x="70850" y="6597797"/>
            <a:ext cx="10549467" cy="1019765"/>
          </a:xfrm>
          <a:prstGeom prst="rect">
            <a:avLst/>
          </a:prstGeom>
        </p:spPr>
      </p:pic>
    </p:spTree>
    <p:extLst>
      <p:ext uri="{BB962C8B-B14F-4D97-AF65-F5344CB8AC3E}">
        <p14:creationId xmlns:p14="http://schemas.microsoft.com/office/powerpoint/2010/main" val="1124221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306084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Recap: Diffusion Models</a:t>
            </a:r>
          </a:p>
        </p:txBody>
      </p:sp>
    </p:spTree>
    <p:extLst>
      <p:ext uri="{BB962C8B-B14F-4D97-AF65-F5344CB8AC3E}">
        <p14:creationId xmlns:p14="http://schemas.microsoft.com/office/powerpoint/2010/main" val="151124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99673-0A74-1453-ECAB-7EEC7620C5C3}"/>
              </a:ext>
            </a:extLst>
          </p:cNvPr>
          <p:cNvSpPr>
            <a:spLocks noGrp="1"/>
          </p:cNvSpPr>
          <p:nvPr>
            <p:ph type="title"/>
          </p:nvPr>
        </p:nvSpPr>
        <p:spPr/>
        <p:txBody>
          <a:bodyPr anchor="ctr"/>
          <a:lstStyle/>
          <a:p>
            <a:r>
              <a:rPr lang="en-US" dirty="0"/>
              <a:t>Diffusion Models</a:t>
            </a:r>
          </a:p>
        </p:txBody>
      </p:sp>
      <p:sp>
        <p:nvSpPr>
          <p:cNvPr id="4" name="Text Placeholder 3">
            <a:extLst>
              <a:ext uri="{FF2B5EF4-FFF2-40B4-BE49-F238E27FC236}">
                <a16:creationId xmlns:a16="http://schemas.microsoft.com/office/drawing/2014/main" id="{837A5198-C39E-F6CB-F2F1-D53A3D3E53F4}"/>
              </a:ext>
            </a:extLst>
          </p:cNvPr>
          <p:cNvSpPr>
            <a:spLocks noGrp="1"/>
          </p:cNvSpPr>
          <p:nvPr>
            <p:ph type="body" sz="quarter" idx="10"/>
          </p:nvPr>
        </p:nvSpPr>
        <p:spPr>
          <a:xfrm>
            <a:off x="1155697" y="2726267"/>
            <a:ext cx="16702238" cy="6200518"/>
          </a:xfrm>
        </p:spPr>
        <p:txBody>
          <a:bodyPr/>
          <a:lstStyle/>
          <a:p>
            <a:r>
              <a:rPr lang="en-US" dirty="0"/>
              <a:t>In the last lesson we introduced Diffusion Models as a new </a:t>
            </a:r>
            <a:r>
              <a:rPr lang="en-US" dirty="0" err="1"/>
              <a:t>wayto</a:t>
            </a:r>
            <a:r>
              <a:rPr lang="en-US" dirty="0"/>
              <a:t> generate data using the reverse diffusion process.</a:t>
            </a:r>
          </a:p>
          <a:p>
            <a:r>
              <a:rPr lang="en-US" dirty="0"/>
              <a:t>With diffusion models, we can generate images from noise using a learned diffusion model</a:t>
            </a:r>
          </a:p>
        </p:txBody>
      </p:sp>
      <p:pic>
        <p:nvPicPr>
          <p:cNvPr id="7" name="Picture 2">
            <a:extLst>
              <a:ext uri="{FF2B5EF4-FFF2-40B4-BE49-F238E27FC236}">
                <a16:creationId xmlns:a16="http://schemas.microsoft.com/office/drawing/2014/main" id="{98E724F2-641A-8136-2873-4999280A6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227" y="4142101"/>
            <a:ext cx="12212912" cy="430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7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99673-0A74-1453-ECAB-7EEC7620C5C3}"/>
              </a:ext>
            </a:extLst>
          </p:cNvPr>
          <p:cNvSpPr>
            <a:spLocks noGrp="1"/>
          </p:cNvSpPr>
          <p:nvPr>
            <p:ph type="title"/>
          </p:nvPr>
        </p:nvSpPr>
        <p:spPr/>
        <p:txBody>
          <a:bodyPr anchor="ctr"/>
          <a:lstStyle/>
          <a:p>
            <a:r>
              <a:rPr lang="en-US" dirty="0"/>
              <a:t>Diffusion Models</a:t>
            </a:r>
          </a:p>
        </p:txBody>
      </p:sp>
      <p:sp>
        <p:nvSpPr>
          <p:cNvPr id="4" name="Text Placeholder 3">
            <a:extLst>
              <a:ext uri="{FF2B5EF4-FFF2-40B4-BE49-F238E27FC236}">
                <a16:creationId xmlns:a16="http://schemas.microsoft.com/office/drawing/2014/main" id="{837A5198-C39E-F6CB-F2F1-D53A3D3E53F4}"/>
              </a:ext>
            </a:extLst>
          </p:cNvPr>
          <p:cNvSpPr>
            <a:spLocks noGrp="1"/>
          </p:cNvSpPr>
          <p:nvPr>
            <p:ph type="body" sz="quarter" idx="10"/>
          </p:nvPr>
        </p:nvSpPr>
        <p:spPr/>
        <p:txBody>
          <a:bodyPr/>
          <a:lstStyle/>
          <a:p>
            <a:r>
              <a:rPr lang="en-US" dirty="0"/>
              <a:t>A classical diffusion model predicts the noise in the images at each “timestep” and slowly reveals the image </a:t>
            </a:r>
          </a:p>
          <a:p>
            <a:r>
              <a:rPr lang="en-US" dirty="0"/>
              <a:t>A neural network is trained to predict the noise to be removed at each stage using a timestep as a guide</a:t>
            </a:r>
          </a:p>
          <a:p>
            <a:endParaRPr lang="en-US" dirty="0"/>
          </a:p>
          <a:p>
            <a:r>
              <a:rPr lang="en-US" dirty="0"/>
              <a:t>However, this classical model cannot take any input other than the noise and is slow to generate images.</a:t>
            </a:r>
          </a:p>
        </p:txBody>
      </p:sp>
      <p:pic>
        <p:nvPicPr>
          <p:cNvPr id="5" name="Picture 4">
            <a:extLst>
              <a:ext uri="{FF2B5EF4-FFF2-40B4-BE49-F238E27FC236}">
                <a16:creationId xmlns:a16="http://schemas.microsoft.com/office/drawing/2014/main" id="{7A1E9252-9CD6-CFEF-E99B-70A0F8F24D71}"/>
              </a:ext>
            </a:extLst>
          </p:cNvPr>
          <p:cNvPicPr>
            <a:picLocks noChangeAspect="1"/>
          </p:cNvPicPr>
          <p:nvPr/>
        </p:nvPicPr>
        <p:blipFill rotWithShape="1">
          <a:blip r:embed="rId3"/>
          <a:srcRect l="12798" t="2293" r="9349" b="-941"/>
          <a:stretch/>
        </p:blipFill>
        <p:spPr>
          <a:xfrm>
            <a:off x="3972383" y="4891593"/>
            <a:ext cx="10549467" cy="5186379"/>
          </a:xfrm>
          <a:prstGeom prst="rect">
            <a:avLst/>
          </a:prstGeom>
        </p:spPr>
      </p:pic>
    </p:spTree>
    <p:extLst>
      <p:ext uri="{BB962C8B-B14F-4D97-AF65-F5344CB8AC3E}">
        <p14:creationId xmlns:p14="http://schemas.microsoft.com/office/powerpoint/2010/main" val="3320362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Latent Diffusion Models</a:t>
            </a:r>
          </a:p>
        </p:txBody>
      </p:sp>
    </p:spTree>
    <p:extLst>
      <p:ext uri="{BB962C8B-B14F-4D97-AF65-F5344CB8AC3E}">
        <p14:creationId xmlns:p14="http://schemas.microsoft.com/office/powerpoint/2010/main" val="2206648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99673-0A74-1453-ECAB-7EEC7620C5C3}"/>
              </a:ext>
            </a:extLst>
          </p:cNvPr>
          <p:cNvSpPr>
            <a:spLocks noGrp="1"/>
          </p:cNvSpPr>
          <p:nvPr>
            <p:ph type="title"/>
          </p:nvPr>
        </p:nvSpPr>
        <p:spPr/>
        <p:txBody>
          <a:bodyPr anchor="ctr"/>
          <a:lstStyle/>
          <a:p>
            <a:r>
              <a:rPr lang="en-US" dirty="0"/>
              <a:t>Latent Diffusion Models</a:t>
            </a:r>
          </a:p>
        </p:txBody>
      </p:sp>
      <p:sp>
        <p:nvSpPr>
          <p:cNvPr id="4" name="Text Placeholder 3">
            <a:extLst>
              <a:ext uri="{FF2B5EF4-FFF2-40B4-BE49-F238E27FC236}">
                <a16:creationId xmlns:a16="http://schemas.microsoft.com/office/drawing/2014/main" id="{837A5198-C39E-F6CB-F2F1-D53A3D3E53F4}"/>
              </a:ext>
            </a:extLst>
          </p:cNvPr>
          <p:cNvSpPr>
            <a:spLocks noGrp="1"/>
          </p:cNvSpPr>
          <p:nvPr>
            <p:ph type="body" sz="quarter" idx="10"/>
          </p:nvPr>
        </p:nvSpPr>
        <p:spPr/>
        <p:txBody>
          <a:bodyPr/>
          <a:lstStyle/>
          <a:p>
            <a:pPr marL="0" indent="0">
              <a:buNone/>
            </a:pPr>
            <a:r>
              <a:rPr lang="en-US" dirty="0"/>
              <a:t>What if we perform the diffusion process on the latent space instead of the images?</a:t>
            </a:r>
          </a:p>
          <a:p>
            <a:pPr marL="0" indent="0">
              <a:buNone/>
            </a:pPr>
            <a:endParaRPr lang="en-US" dirty="0"/>
          </a:p>
          <a:p>
            <a:pPr marL="0" indent="0">
              <a:buNone/>
            </a:pPr>
            <a:r>
              <a:rPr lang="en-US" b="1" dirty="0"/>
              <a:t>Latent Diffusion Models</a:t>
            </a:r>
          </a:p>
          <a:p>
            <a:r>
              <a:rPr lang="en-US" dirty="0"/>
              <a:t>Have access to an efficient, low-dimensional latent space</a:t>
            </a:r>
          </a:p>
          <a:p>
            <a:r>
              <a:rPr lang="en-US" dirty="0"/>
              <a:t>High-frequency, imperceptible details are abstracted away. </a:t>
            </a:r>
          </a:p>
          <a:p>
            <a:r>
              <a:rPr lang="en-US" dirty="0"/>
              <a:t>Focus on the important, semantic bits of the data</a:t>
            </a:r>
          </a:p>
          <a:p>
            <a:r>
              <a:rPr lang="en-US" dirty="0"/>
              <a:t>Train in a lower dimensional</a:t>
            </a:r>
          </a:p>
          <a:p>
            <a:r>
              <a:rPr lang="en-US" dirty="0"/>
              <a:t>Computationally much more efficient space</a:t>
            </a:r>
          </a:p>
          <a:p>
            <a:endParaRPr lang="en-US" dirty="0"/>
          </a:p>
          <a:p>
            <a:endParaRPr lang="en-US" dirty="0"/>
          </a:p>
          <a:p>
            <a:endParaRPr lang="en-US" dirty="0"/>
          </a:p>
        </p:txBody>
      </p:sp>
      <p:pic>
        <p:nvPicPr>
          <p:cNvPr id="2" name="Picture 1">
            <a:extLst>
              <a:ext uri="{FF2B5EF4-FFF2-40B4-BE49-F238E27FC236}">
                <a16:creationId xmlns:a16="http://schemas.microsoft.com/office/drawing/2014/main" id="{32BE8498-BD0F-78C9-A405-9842D9AB70DD}"/>
              </a:ext>
            </a:extLst>
          </p:cNvPr>
          <p:cNvPicPr>
            <a:picLocks noChangeAspect="1"/>
          </p:cNvPicPr>
          <p:nvPr/>
        </p:nvPicPr>
        <p:blipFill rotWithShape="1">
          <a:blip r:embed="rId3"/>
          <a:srcRect r="18955"/>
          <a:stretch/>
        </p:blipFill>
        <p:spPr>
          <a:xfrm>
            <a:off x="10580879" y="3755744"/>
            <a:ext cx="6792722" cy="4141564"/>
          </a:xfrm>
          <a:prstGeom prst="rect">
            <a:avLst/>
          </a:prstGeom>
        </p:spPr>
      </p:pic>
    </p:spTree>
    <p:extLst>
      <p:ext uri="{BB962C8B-B14F-4D97-AF65-F5344CB8AC3E}">
        <p14:creationId xmlns:p14="http://schemas.microsoft.com/office/powerpoint/2010/main" val="3111943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94A8-54EE-BE22-AFA4-BF69C33D4D0E}"/>
              </a:ext>
            </a:extLst>
          </p:cNvPr>
          <p:cNvSpPr>
            <a:spLocks noGrp="1"/>
          </p:cNvSpPr>
          <p:nvPr>
            <p:ph type="title"/>
          </p:nvPr>
        </p:nvSpPr>
        <p:spPr/>
        <p:txBody>
          <a:bodyPr anchor="ctr"/>
          <a:lstStyle/>
          <a:p>
            <a:r>
              <a:rPr lang="en-US" dirty="0"/>
              <a:t>Conditional Generation with LDM</a:t>
            </a:r>
          </a:p>
        </p:txBody>
      </p:sp>
      <p:sp>
        <p:nvSpPr>
          <p:cNvPr id="3" name="Text Placeholder 2">
            <a:extLst>
              <a:ext uri="{FF2B5EF4-FFF2-40B4-BE49-F238E27FC236}">
                <a16:creationId xmlns:a16="http://schemas.microsoft.com/office/drawing/2014/main" id="{207C2265-2755-1B06-A25B-80A289398851}"/>
              </a:ext>
            </a:extLst>
          </p:cNvPr>
          <p:cNvSpPr>
            <a:spLocks noGrp="1"/>
          </p:cNvSpPr>
          <p:nvPr>
            <p:ph type="body" sz="quarter" idx="10"/>
          </p:nvPr>
        </p:nvSpPr>
        <p:spPr>
          <a:xfrm>
            <a:off x="1155697" y="2785734"/>
            <a:ext cx="8497334" cy="5040585"/>
          </a:xfrm>
        </p:spPr>
        <p:txBody>
          <a:bodyPr>
            <a:noAutofit/>
          </a:bodyPr>
          <a:lstStyle/>
          <a:p>
            <a:r>
              <a:rPr lang="en-US" sz="2800" dirty="0"/>
              <a:t>The latent space abstracts out the specific form of the data</a:t>
            </a:r>
          </a:p>
          <a:p>
            <a:r>
              <a:rPr lang="en-US" sz="2800" dirty="0"/>
              <a:t>This allows for conditioning of generation using:</a:t>
            </a:r>
          </a:p>
          <a:p>
            <a:pPr lvl="1"/>
            <a:r>
              <a:rPr lang="en-US" sz="2800" dirty="0"/>
              <a:t>Text</a:t>
            </a:r>
          </a:p>
          <a:p>
            <a:pPr lvl="1"/>
            <a:r>
              <a:rPr lang="en-US" sz="2800" dirty="0"/>
              <a:t>Semantic Maps</a:t>
            </a:r>
          </a:p>
          <a:p>
            <a:pPr lvl="1"/>
            <a:r>
              <a:rPr lang="en-US" sz="2800" dirty="0"/>
              <a:t>Images</a:t>
            </a:r>
          </a:p>
          <a:p>
            <a:pPr lvl="1"/>
            <a:r>
              <a:rPr lang="en-US" sz="2800" dirty="0"/>
              <a:t>etc. </a:t>
            </a:r>
          </a:p>
          <a:p>
            <a:pPr lvl="1"/>
            <a:endParaRPr lang="en-US" sz="2800" dirty="0"/>
          </a:p>
          <a:p>
            <a:pPr marL="0" indent="0">
              <a:buNone/>
            </a:pPr>
            <a:r>
              <a:rPr lang="en-US" sz="2800" dirty="0"/>
              <a:t>Essentially any data can be converted to the latent space and the attention mechanism will inform the reverse diffusion process</a:t>
            </a:r>
          </a:p>
        </p:txBody>
      </p:sp>
      <p:pic>
        <p:nvPicPr>
          <p:cNvPr id="6" name="Picture 5">
            <a:extLst>
              <a:ext uri="{FF2B5EF4-FFF2-40B4-BE49-F238E27FC236}">
                <a16:creationId xmlns:a16="http://schemas.microsoft.com/office/drawing/2014/main" id="{04ECEF20-264D-E4E3-EF5F-D752D6BE1D27}"/>
              </a:ext>
            </a:extLst>
          </p:cNvPr>
          <p:cNvPicPr>
            <a:picLocks noChangeAspect="1"/>
          </p:cNvPicPr>
          <p:nvPr/>
        </p:nvPicPr>
        <p:blipFill>
          <a:blip r:embed="rId3"/>
          <a:stretch>
            <a:fillRect/>
          </a:stretch>
        </p:blipFill>
        <p:spPr>
          <a:xfrm>
            <a:off x="9653031" y="3235244"/>
            <a:ext cx="8381403" cy="4141564"/>
          </a:xfrm>
          <a:prstGeom prst="rect">
            <a:avLst/>
          </a:prstGeom>
        </p:spPr>
      </p:pic>
    </p:spTree>
    <p:extLst>
      <p:ext uri="{BB962C8B-B14F-4D97-AF65-F5344CB8AC3E}">
        <p14:creationId xmlns:p14="http://schemas.microsoft.com/office/powerpoint/2010/main" val="1664721373"/>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8435EF-48B0-4812-B311-FABCA0237821}"/>
</file>

<file path=customXml/itemProps2.xml><?xml version="1.0" encoding="utf-8"?>
<ds:datastoreItem xmlns:ds="http://schemas.openxmlformats.org/officeDocument/2006/customXml" ds:itemID="{C481779D-3B5B-4223-B9B3-A6AF615C7D03}"/>
</file>

<file path=docProps/app.xml><?xml version="1.0" encoding="utf-8"?>
<Properties xmlns="http://schemas.openxmlformats.org/officeDocument/2006/extended-properties" xmlns:vt="http://schemas.openxmlformats.org/officeDocument/2006/docPropsVTypes">
  <Template>Office Theme</Template>
  <TotalTime>19442</TotalTime>
  <Words>1535</Words>
  <Application>Microsoft Macintosh PowerPoint</Application>
  <PresentationFormat>Custom</PresentationFormat>
  <Paragraphs>224</Paragraphs>
  <Slides>25</Slides>
  <Notes>15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Times New Roman</vt:lpstr>
      <vt:lpstr>Wingdings</vt:lpstr>
      <vt:lpstr>Main</vt:lpstr>
      <vt:lpstr>Lecture 6.3 – CLIP and Latent Diffusion</vt:lpstr>
      <vt:lpstr>This lecture</vt:lpstr>
      <vt:lpstr>PowerPoint Presentation</vt:lpstr>
      <vt:lpstr>Recap: Diffusion Models</vt:lpstr>
      <vt:lpstr>Diffusion Models</vt:lpstr>
      <vt:lpstr>Diffusion Models</vt:lpstr>
      <vt:lpstr>Latent Diffusion Models</vt:lpstr>
      <vt:lpstr>Latent Diffusion Models</vt:lpstr>
      <vt:lpstr>Conditional Generation with LDM</vt:lpstr>
      <vt:lpstr>Text Conditioning in Latent Diffusion Models</vt:lpstr>
      <vt:lpstr>Cross-Attention Mapping – Understanding prompts</vt:lpstr>
      <vt:lpstr>Stable Diffusion</vt:lpstr>
      <vt:lpstr>Text-Image Embeddings: CLIP</vt:lpstr>
      <vt:lpstr>Dual Encodings Text and Images – Why?</vt:lpstr>
      <vt:lpstr>Contrastive Language-Image Pretrained (CLIP)</vt:lpstr>
      <vt:lpstr>Contrastive Language-Image Pretrained (CLIP) - Training</vt:lpstr>
      <vt:lpstr>Contrastive Language-Image Pretrained (CLIP) - Inference</vt:lpstr>
      <vt:lpstr>Current State of the Art and the Future</vt:lpstr>
      <vt:lpstr>Comparing Diffusion Models</vt:lpstr>
      <vt:lpstr>Video Diffusion Models</vt:lpstr>
      <vt:lpstr>Video Diffusion Models </vt:lpstr>
      <vt:lpstr>Working with Diffusion Models</vt:lpstr>
      <vt:lpstr>Hugging Face Diffusers</vt:lpstr>
      <vt:lpstr>Diffusion and Image Generation – Wrap Up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82</cp:revision>
  <dcterms:created xsi:type="dcterms:W3CDTF">2023-02-16T22:53:10Z</dcterms:created>
  <dcterms:modified xsi:type="dcterms:W3CDTF">2024-08-27T21:56:19Z</dcterms:modified>
</cp:coreProperties>
</file>