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9"/>
  </p:notesMasterIdLst>
  <p:handoutMasterIdLst>
    <p:handoutMasterId r:id="rId40"/>
  </p:handoutMasterIdLst>
  <p:sldIdLst>
    <p:sldId id="276" r:id="rId5"/>
    <p:sldId id="263" r:id="rId6"/>
    <p:sldId id="277" r:id="rId7"/>
    <p:sldId id="278" r:id="rId8"/>
    <p:sldId id="279" r:id="rId9"/>
    <p:sldId id="314" r:id="rId10"/>
    <p:sldId id="315" r:id="rId11"/>
    <p:sldId id="316" r:id="rId12"/>
    <p:sldId id="308" r:id="rId13"/>
    <p:sldId id="309" r:id="rId14"/>
    <p:sldId id="317" r:id="rId15"/>
    <p:sldId id="318" r:id="rId16"/>
    <p:sldId id="333" r:id="rId17"/>
    <p:sldId id="334" r:id="rId18"/>
    <p:sldId id="335" r:id="rId19"/>
    <p:sldId id="336" r:id="rId20"/>
    <p:sldId id="337" r:id="rId21"/>
    <p:sldId id="338" r:id="rId22"/>
    <p:sldId id="322" r:id="rId23"/>
    <p:sldId id="323" r:id="rId24"/>
    <p:sldId id="312" r:id="rId25"/>
    <p:sldId id="313" r:id="rId26"/>
    <p:sldId id="324" r:id="rId27"/>
    <p:sldId id="325" r:id="rId28"/>
    <p:sldId id="326" r:id="rId29"/>
    <p:sldId id="327" r:id="rId30"/>
    <p:sldId id="328" r:id="rId31"/>
    <p:sldId id="310" r:id="rId32"/>
    <p:sldId id="329" r:id="rId33"/>
    <p:sldId id="311" r:id="rId34"/>
    <p:sldId id="331" r:id="rId35"/>
    <p:sldId id="332" r:id="rId36"/>
    <p:sldId id="307" r:id="rId37"/>
    <p:sldId id="259" r:id="rId38"/>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B900"/>
    <a:srgbClr val="3C3C3C"/>
    <a:srgbClr val="5E5E5E"/>
    <a:srgbClr val="2E2E2E"/>
    <a:srgbClr val="5494F8"/>
    <a:srgbClr val="9273F2"/>
    <a:srgbClr val="22C7A9"/>
    <a:srgbClr val="E1A624"/>
    <a:srgbClr val="8C8C8C"/>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25E1A6-69B9-A40F-25A8-24B1735219DD}" v="2" dt="2025-02-07T18:51:58.2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61" autoAdjust="0"/>
    <p:restoredTop sz="96331" autoAdjust="0"/>
  </p:normalViewPr>
  <p:slideViewPr>
    <p:cSldViewPr snapToGrid="0">
      <p:cViewPr varScale="1">
        <p:scale>
          <a:sx n="95" d="100"/>
          <a:sy n="95" d="100"/>
        </p:scale>
        <p:origin x="768" y="200"/>
      </p:cViewPr>
      <p:guideLst/>
    </p:cSldViewPr>
  </p:slideViewPr>
  <p:notesTextViewPr>
    <p:cViewPr>
      <p:scale>
        <a:sx n="1" d="1"/>
        <a:sy n="1" d="1"/>
      </p:scale>
      <p:origin x="0" y="0"/>
    </p:cViewPr>
  </p:notesTextViewPr>
  <p:notesViewPr>
    <p:cSldViewPr snapToGrid="0">
      <p:cViewPr varScale="1">
        <p:scale>
          <a:sx n="89" d="100"/>
          <a:sy n="89" d="100"/>
        </p:scale>
        <p:origin x="161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D825E1A6-69B9-A40F-25A8-24B1735219DD}"/>
    <pc:docChg chg="modSld">
      <pc:chgData name="" userId="" providerId="" clId="Web-{D825E1A6-69B9-A40F-25A8-24B1735219DD}" dt="2025-02-07T18:51:53.667" v="0" actId="20577"/>
      <pc:docMkLst>
        <pc:docMk/>
      </pc:docMkLst>
      <pc:sldChg chg="modSp">
        <pc:chgData name="" userId="" providerId="" clId="Web-{D825E1A6-69B9-A40F-25A8-24B1735219DD}" dt="2025-02-07T18:51:53.667" v="0" actId="20577"/>
        <pc:sldMkLst>
          <pc:docMk/>
          <pc:sldMk cId="809099762" sldId="276"/>
        </pc:sldMkLst>
        <pc:spChg chg="mod">
          <ac:chgData name="" userId="" providerId="" clId="Web-{D825E1A6-69B9-A40F-25A8-24B1735219DD}" dt="2025-02-07T18:51:53.667" v="0" actId="20577"/>
          <ac:spMkLst>
            <pc:docMk/>
            <pc:sldMk cId="809099762" sldId="276"/>
            <ac:spMk id="44" creationId="{4EBA068B-2FF1-FB89-2F1F-2626FDA6AC2D}"/>
          </ac:spMkLst>
        </pc:spChg>
      </pc:sldChg>
    </pc:docChg>
  </pc:docChgLst>
  <pc:docChgLst>
    <pc:chgData name="Joe Bungo" userId="S::jbungo@nvidia.com::68c73667-b054-4751-86c2-2fef667112d9" providerId="AD" clId="Web-{D825E1A6-69B9-A40F-25A8-24B1735219DD}"/>
    <pc:docChg chg="modSld">
      <pc:chgData name="Joe Bungo" userId="S::jbungo@nvidia.com::68c73667-b054-4751-86c2-2fef667112d9" providerId="AD" clId="Web-{D825E1A6-69B9-A40F-25A8-24B1735219DD}" dt="2025-02-07T18:51:58.292" v="0" actId="20577"/>
      <pc:docMkLst>
        <pc:docMk/>
      </pc:docMkLst>
      <pc:sldChg chg="modSp">
        <pc:chgData name="Joe Bungo" userId="S::jbungo@nvidia.com::68c73667-b054-4751-86c2-2fef667112d9" providerId="AD" clId="Web-{D825E1A6-69B9-A40F-25A8-24B1735219DD}" dt="2025-02-07T18:51:58.292" v="0" actId="20577"/>
        <pc:sldMkLst>
          <pc:docMk/>
          <pc:sldMk cId="809099762" sldId="276"/>
        </pc:sldMkLst>
        <pc:spChg chg="mod">
          <ac:chgData name="Joe Bungo" userId="S::jbungo@nvidia.com::68c73667-b054-4751-86c2-2fef667112d9" providerId="AD" clId="Web-{D825E1A6-69B9-A40F-25A8-24B1735219DD}" dt="2025-02-07T18:51:58.292" v="0" actId="20577"/>
          <ac:spMkLst>
            <pc:docMk/>
            <pc:sldMk cId="809099762" sldId="276"/>
            <ac:spMk id="44" creationId="{4EBA068B-2FF1-FB89-2F1F-2626FDA6AC2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EB37F4-52CA-CE5A-5DA9-7683CD4713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7D0F9CA9-E30E-0D0E-FF6D-0C177BDC66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92E269-073C-432F-99B9-1A430327F754}" type="datetimeFigureOut">
              <a:rPr lang="en-US" smtClean="0">
                <a:latin typeface="Arial" panose="020B0604020202020204" pitchFamily="34" charset="0"/>
                <a:cs typeface="Arial" panose="020B0604020202020204" pitchFamily="34" charset="0"/>
              </a:rPr>
              <a:t>2/7/2025</a:t>
            </a:fld>
            <a:endParaRPr lang="en-US">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FA359C67-51D9-0A9F-6005-73E95F9966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C584CA1-2314-25CA-0438-5FD4B26D19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2A43E2-1904-4141-815A-62FAF73CF1B2}" type="slidenum">
              <a:rPr lang="en-US" smtClean="0">
                <a:latin typeface="Arial" panose="020B0604020202020204" pitchFamily="34" charset="0"/>
                <a:cs typeface="Arial" panose="020B0604020202020204" pitchFamily="34" charset="0"/>
              </a:r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7064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70DF7848-F7ED-498C-BF8F-E6D7D336C5C8}" type="datetimeFigureOut">
              <a:rPr lang="en-US" smtClean="0"/>
              <a:pPr/>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DAC5F5F8-CF2F-46BA-81DC-1E28D791687C}" type="slidenum">
              <a:rPr lang="en-US" smtClean="0"/>
              <a:pPr/>
              <a:t>‹#›</a:t>
            </a:fld>
            <a:endParaRPr lang="en-US"/>
          </a:p>
        </p:txBody>
      </p:sp>
    </p:spTree>
    <p:extLst>
      <p:ext uri="{BB962C8B-B14F-4D97-AF65-F5344CB8AC3E}">
        <p14:creationId xmlns:p14="http://schemas.microsoft.com/office/powerpoint/2010/main" val="2137355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C5F5F8-CF2F-46BA-81DC-1E28D791687C}" type="slidenum">
              <a:rPr lang="en-US" smtClean="0"/>
              <a:pPr/>
              <a:t>1</a:t>
            </a:fld>
            <a:endParaRPr lang="en-US"/>
          </a:p>
        </p:txBody>
      </p:sp>
    </p:spTree>
    <p:extLst>
      <p:ext uri="{BB962C8B-B14F-4D97-AF65-F5344CB8AC3E}">
        <p14:creationId xmlns:p14="http://schemas.microsoft.com/office/powerpoint/2010/main" val="3716333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074AC555-2203-E1E1-9944-8DC391518BE6}"/>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89446C6B-B063-21B3-A6C1-CF58020DAC6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www.assemblyai.com</a:t>
            </a:r>
            <a:r>
              <a:rPr lang="en-US" dirty="0"/>
              <a:t>/blog/decoding-strategies-how-</a:t>
            </a:r>
            <a:r>
              <a:rPr lang="en-US" dirty="0" err="1"/>
              <a:t>llms</a:t>
            </a:r>
            <a:r>
              <a:rPr lang="en-US" dirty="0"/>
              <a:t>-choose-the-next-word/</a:t>
            </a:r>
            <a:endParaRPr dirty="0"/>
          </a:p>
        </p:txBody>
      </p:sp>
      <p:sp>
        <p:nvSpPr>
          <p:cNvPr id="104" name="Google Shape;104;p2:notes">
            <a:extLst>
              <a:ext uri="{FF2B5EF4-FFF2-40B4-BE49-F238E27FC236}">
                <a16:creationId xmlns:a16="http://schemas.microsoft.com/office/drawing/2014/main" id="{7CFB82B7-3B9A-356A-02E5-DE0CBC578C2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3173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298C9887-7696-0B2A-E193-D4A8C5D250C2}"/>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33EF6A25-8B27-38E3-ADF4-D2E3F175A87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a:extLst>
              <a:ext uri="{FF2B5EF4-FFF2-40B4-BE49-F238E27FC236}">
                <a16:creationId xmlns:a16="http://schemas.microsoft.com/office/drawing/2014/main" id="{74D94C0B-9FB5-6338-B139-34FAB1E1C19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3538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C90F9871-C581-936D-4DA4-65E71434D7B7}"/>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8607FC12-523A-570E-3F1C-0C2BD235A95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snats.xyz</a:t>
            </a:r>
            <a:r>
              <a:rPr lang="en-US" dirty="0"/>
              <a:t>/pages/articles/</a:t>
            </a:r>
            <a:r>
              <a:rPr lang="en-US" dirty="0" err="1"/>
              <a:t>breaking_some_laws.html</a:t>
            </a:r>
            <a:endParaRPr lang="en-US" dirty="0"/>
          </a:p>
          <a:p>
            <a:pPr marL="0" lvl="0" indent="0" algn="l" rtl="0">
              <a:spcBef>
                <a:spcPts val="0"/>
              </a:spcBef>
              <a:spcAft>
                <a:spcPts val="0"/>
              </a:spcAft>
              <a:buNone/>
            </a:pPr>
            <a:r>
              <a:rPr lang="en-US" dirty="0"/>
              <a:t>https://</a:t>
            </a:r>
            <a:r>
              <a:rPr lang="en-US" dirty="0" err="1"/>
              <a:t>blog.gopenai.com</a:t>
            </a:r>
            <a:r>
              <a:rPr lang="en-US" dirty="0"/>
              <a:t>/how-much-data-from-the-public-internet-is-used-for-training-llms-dff5bc5ebb02</a:t>
            </a:r>
          </a:p>
          <a:p>
            <a:pPr marL="0" lvl="0" indent="0" algn="l" rtl="0">
              <a:spcBef>
                <a:spcPts val="0"/>
              </a:spcBef>
              <a:spcAft>
                <a:spcPts val="0"/>
              </a:spcAft>
              <a:buNone/>
            </a:pPr>
            <a:r>
              <a:rPr lang="en-US" dirty="0"/>
              <a:t>https://</a:t>
            </a:r>
            <a:r>
              <a:rPr lang="en-US" dirty="0" err="1"/>
              <a:t>medium.com</a:t>
            </a:r>
            <a:r>
              <a:rPr lang="en-US" dirty="0"/>
              <a:t>/@dlaytonj2/chatgpt-show-me-the-data-sources-11e9433d57e8</a:t>
            </a:r>
            <a:endParaRPr dirty="0"/>
          </a:p>
        </p:txBody>
      </p:sp>
      <p:sp>
        <p:nvSpPr>
          <p:cNvPr id="104" name="Google Shape;104;p2:notes">
            <a:extLst>
              <a:ext uri="{FF2B5EF4-FFF2-40B4-BE49-F238E27FC236}">
                <a16:creationId xmlns:a16="http://schemas.microsoft.com/office/drawing/2014/main" id="{6DF41546-99AF-2F15-8515-959EAAD9B39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7713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6453E900-D471-D719-2B47-4FB01E58AB95}"/>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956BFF9C-53E9-018F-F6C4-DDD6783E2AF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blog.christianperone.com</a:t>
            </a:r>
            <a:r>
              <a:rPr lang="en-US" dirty="0"/>
              <a:t>/2023/06/appreciating-</a:t>
            </a:r>
            <a:r>
              <a:rPr lang="en-US" dirty="0" err="1"/>
              <a:t>llms</a:t>
            </a:r>
            <a:r>
              <a:rPr lang="en-US" dirty="0"/>
              <a:t>-data-pipelines/</a:t>
            </a:r>
            <a:endParaRPr dirty="0"/>
          </a:p>
        </p:txBody>
      </p:sp>
      <p:sp>
        <p:nvSpPr>
          <p:cNvPr id="104" name="Google Shape;104;p2:notes">
            <a:extLst>
              <a:ext uri="{FF2B5EF4-FFF2-40B4-BE49-F238E27FC236}">
                <a16:creationId xmlns:a16="http://schemas.microsoft.com/office/drawing/2014/main" id="{E03557E3-4DA9-A5C8-7A9D-57A66BAD04A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9047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693E5E86-04C4-7A4C-B1CF-39BC4E09D38D}"/>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C7D46DE2-5F4B-A8F1-E5C4-59511B70309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www.luminis.eu</a:t>
            </a:r>
            <a:r>
              <a:rPr lang="en-US" dirty="0"/>
              <a:t>/blog/llm-series-part-1-a-comprehensive-introduction-to-large-language-models/</a:t>
            </a:r>
          </a:p>
          <a:p>
            <a:pPr marL="0" lvl="0" indent="0" algn="l" rtl="0">
              <a:spcBef>
                <a:spcPts val="0"/>
              </a:spcBef>
              <a:spcAft>
                <a:spcPts val="0"/>
              </a:spcAft>
              <a:buNone/>
            </a:pPr>
            <a:r>
              <a:rPr lang="en-US" dirty="0"/>
              <a:t>https://</a:t>
            </a:r>
            <a:r>
              <a:rPr lang="en-US" dirty="0" err="1"/>
              <a:t>medium.com</a:t>
            </a:r>
            <a:r>
              <a:rPr lang="en-US" dirty="0"/>
              <a:t>/</a:t>
            </a:r>
            <a:r>
              <a:rPr lang="en-US" dirty="0" err="1"/>
              <a:t>syncedreview</a:t>
            </a:r>
            <a:r>
              <a:rPr lang="en-US" dirty="0"/>
              <a:t>/hugging-face-releases-pytorch-bert-pretrained-models-and-more-b8a7839e7730</a:t>
            </a:r>
          </a:p>
          <a:p>
            <a:pPr marL="0" lvl="0" indent="0" algn="l" rtl="0">
              <a:spcBef>
                <a:spcPts val="0"/>
              </a:spcBef>
              <a:spcAft>
                <a:spcPts val="0"/>
              </a:spcAft>
              <a:buNone/>
            </a:pPr>
            <a:r>
              <a:rPr lang="en-US" dirty="0"/>
              <a:t>https://</a:t>
            </a:r>
            <a:r>
              <a:rPr lang="en-US" dirty="0" err="1"/>
              <a:t>medium.com</a:t>
            </a:r>
            <a:r>
              <a:rPr lang="en-US" dirty="0"/>
              <a:t>/@</a:t>
            </a:r>
            <a:r>
              <a:rPr lang="en-US" dirty="0" err="1"/>
              <a:t>abhinavkimothi</a:t>
            </a:r>
            <a:r>
              <a:rPr lang="en-US" dirty="0"/>
              <a:t>/3-llm-architectures-f527ed781ba9</a:t>
            </a:r>
            <a:endParaRPr dirty="0"/>
          </a:p>
        </p:txBody>
      </p:sp>
      <p:sp>
        <p:nvSpPr>
          <p:cNvPr id="104" name="Google Shape;104;p2:notes">
            <a:extLst>
              <a:ext uri="{FF2B5EF4-FFF2-40B4-BE49-F238E27FC236}">
                <a16:creationId xmlns:a16="http://schemas.microsoft.com/office/drawing/2014/main" id="{244414A5-00FF-211E-FC10-44A8C3815C8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1421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E1D43668-FD81-54FA-66B0-A3740DA05742}"/>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ADCD7F1B-5137-D2F7-01ED-F8F74BED5AA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https://musstafa0804.medium.com/optimizers-in-deep-learning-7bf81fed78a0</a:t>
            </a:r>
          </a:p>
          <a:p>
            <a:pPr marL="0" lvl="0" indent="0" algn="l" rtl="0">
              <a:spcBef>
                <a:spcPts val="0"/>
              </a:spcBef>
              <a:spcAft>
                <a:spcPts val="0"/>
              </a:spcAft>
              <a:buNone/>
            </a:pPr>
            <a:r>
              <a:rPr lang="en-US" dirty="0"/>
              <a:t>https://</a:t>
            </a:r>
            <a:r>
              <a:rPr lang="en-US" dirty="0" err="1"/>
              <a:t>medium.com</a:t>
            </a:r>
            <a:r>
              <a:rPr lang="en-US" dirty="0"/>
              <a:t>/@</a:t>
            </a:r>
            <a:r>
              <a:rPr lang="en-US" dirty="0" err="1"/>
              <a:t>theom</a:t>
            </a:r>
            <a:r>
              <a:rPr lang="en-US" dirty="0"/>
              <a:t>/a-very-short-visual-introduction-to-learning-rate-schedulers-with-code-189eddffdb00</a:t>
            </a:r>
            <a:endParaRPr dirty="0"/>
          </a:p>
        </p:txBody>
      </p:sp>
      <p:sp>
        <p:nvSpPr>
          <p:cNvPr id="104" name="Google Shape;104;p2:notes">
            <a:extLst>
              <a:ext uri="{FF2B5EF4-FFF2-40B4-BE49-F238E27FC236}">
                <a16:creationId xmlns:a16="http://schemas.microsoft.com/office/drawing/2014/main" id="{91C67A9B-69E7-4B32-A4D3-0066EB5E071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8096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D547D7C6-8EEC-F648-C2AA-418798172E7B}"/>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63902C8F-5CF7-D0C7-AB33-2F7FAC5788D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medium.com</a:t>
            </a:r>
            <a:r>
              <a:rPr lang="en-US" dirty="0"/>
              <a:t>/polo-club-of-data-science/how-to-measure-inter-gpu-connection-speed-single-node-3d122acb93f8</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a:t>
            </a:r>
            <a:r>
              <a:rPr lang="en-US" dirty="0" err="1"/>
              <a:t>inaccel.com</a:t>
            </a:r>
            <a:r>
              <a:rPr lang="en-US" dirty="0"/>
              <a:t>/cpu-gpu-fpga-or-tpu-which-one-to-choose-for-my-machine-learning-training/</a:t>
            </a:r>
            <a:endParaRPr dirty="0"/>
          </a:p>
        </p:txBody>
      </p:sp>
      <p:sp>
        <p:nvSpPr>
          <p:cNvPr id="104" name="Google Shape;104;p2:notes">
            <a:extLst>
              <a:ext uri="{FF2B5EF4-FFF2-40B4-BE49-F238E27FC236}">
                <a16:creationId xmlns:a16="http://schemas.microsoft.com/office/drawing/2014/main" id="{224B139D-E358-8AC6-8DD0-F985A4C5F4D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8484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F7FC60AD-F8E3-6784-4253-AF24BA3AEEE7}"/>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B49E0C20-E261-80E5-4D03-D70AAB4041D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www.mdpi.com</a:t>
            </a:r>
            <a:r>
              <a:rPr lang="en-US" dirty="0"/>
              <a:t>/sensors/sensors-23-03500/</a:t>
            </a:r>
            <a:r>
              <a:rPr lang="en-US" dirty="0" err="1"/>
              <a:t>article_deploy</a:t>
            </a:r>
            <a:r>
              <a:rPr lang="en-US" dirty="0"/>
              <a:t>/html/images/sensors-23-03500-g017.png</a:t>
            </a:r>
            <a:endParaRPr dirty="0"/>
          </a:p>
        </p:txBody>
      </p:sp>
      <p:sp>
        <p:nvSpPr>
          <p:cNvPr id="104" name="Google Shape;104;p2:notes">
            <a:extLst>
              <a:ext uri="{FF2B5EF4-FFF2-40B4-BE49-F238E27FC236}">
                <a16:creationId xmlns:a16="http://schemas.microsoft.com/office/drawing/2014/main" id="{D94076D4-B7DA-1C7E-7DF3-C9E9E52B7C8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2881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388693A9-5F52-C37A-A09A-12F0FFD71C86}"/>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421C4AEC-A426-9F49-2BFE-93093E7E662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arxiv.org</a:t>
            </a:r>
            <a:r>
              <a:rPr lang="en-US" dirty="0"/>
              <a:t>/pdf/2203.15556v1</a:t>
            </a:r>
            <a:endParaRPr dirty="0"/>
          </a:p>
        </p:txBody>
      </p:sp>
      <p:sp>
        <p:nvSpPr>
          <p:cNvPr id="104" name="Google Shape;104;p2:notes">
            <a:extLst>
              <a:ext uri="{FF2B5EF4-FFF2-40B4-BE49-F238E27FC236}">
                <a16:creationId xmlns:a16="http://schemas.microsoft.com/office/drawing/2014/main" id="{CADF7679-C6E3-8D9D-0244-EE6685EDF95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3552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030F805D-6138-4471-6C39-503DED92DE74}"/>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43645E9C-2F81-D66D-F1DC-1F7BC3A21A2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towardsdatascience.com</a:t>
            </a:r>
            <a:r>
              <a:rPr lang="en-US" dirty="0"/>
              <a:t>/fine-tuning-large-language-models-llms-23473d763b91</a:t>
            </a:r>
            <a:endParaRPr dirty="0"/>
          </a:p>
        </p:txBody>
      </p:sp>
      <p:sp>
        <p:nvSpPr>
          <p:cNvPr id="104" name="Google Shape;104;p2:notes">
            <a:extLst>
              <a:ext uri="{FF2B5EF4-FFF2-40B4-BE49-F238E27FC236}">
                <a16:creationId xmlns:a16="http://schemas.microsoft.com/office/drawing/2014/main" id="{E12846CA-49F2-B683-3E34-7AA1848B6ED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716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444E228F-1859-3725-728B-361E2876C136}"/>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10EC900C-AF7A-6857-D887-84BB944F217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a:extLst>
              <a:ext uri="{FF2B5EF4-FFF2-40B4-BE49-F238E27FC236}">
                <a16:creationId xmlns:a16="http://schemas.microsoft.com/office/drawing/2014/main" id="{95B7F493-70CE-91B8-04C5-938FC8678EF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3796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ECAF508D-B98E-C4A7-6156-1BBB593FE086}"/>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2B24F494-6820-BCF9-7E47-E0476958139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towardsdatascience.com</a:t>
            </a:r>
            <a:r>
              <a:rPr lang="en-US" dirty="0"/>
              <a:t>/fine-tuning-large-language-models-llms-23473d763b91</a:t>
            </a:r>
          </a:p>
          <a:p>
            <a:pPr marL="0" lvl="0" indent="0" algn="l" rtl="0">
              <a:spcBef>
                <a:spcPts val="0"/>
              </a:spcBef>
              <a:spcAft>
                <a:spcPts val="0"/>
              </a:spcAft>
              <a:buNone/>
            </a:pPr>
            <a:endParaRPr dirty="0"/>
          </a:p>
        </p:txBody>
      </p:sp>
      <p:sp>
        <p:nvSpPr>
          <p:cNvPr id="104" name="Google Shape;104;p2:notes">
            <a:extLst>
              <a:ext uri="{FF2B5EF4-FFF2-40B4-BE49-F238E27FC236}">
                <a16:creationId xmlns:a16="http://schemas.microsoft.com/office/drawing/2014/main" id="{E6F21B56-7F91-223C-F537-A6BBD0EC72F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4158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33864797-F1AA-CEF6-68DF-390F6946FD0D}"/>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52C91272-0D62-F354-A355-3922DDA9570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arxiv.org</a:t>
            </a:r>
            <a:r>
              <a:rPr lang="en-US" dirty="0"/>
              <a:t>/pdf/2005.14165</a:t>
            </a:r>
            <a:endParaRPr dirty="0"/>
          </a:p>
        </p:txBody>
      </p:sp>
      <p:sp>
        <p:nvSpPr>
          <p:cNvPr id="104" name="Google Shape;104;p2:notes">
            <a:extLst>
              <a:ext uri="{FF2B5EF4-FFF2-40B4-BE49-F238E27FC236}">
                <a16:creationId xmlns:a16="http://schemas.microsoft.com/office/drawing/2014/main" id="{5B5CA215-59E6-2D59-BBF5-C409B3BCE77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8997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5C0DB6AC-9336-FEFD-23AC-1E0D8B16C6F4}"/>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B39A2319-A7D6-E8FC-66FB-22ABABBECC8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openai.com</a:t>
            </a:r>
            <a:r>
              <a:rPr lang="en-US" dirty="0"/>
              <a:t>/index/instruction-following/</a:t>
            </a:r>
            <a:endParaRPr dirty="0"/>
          </a:p>
        </p:txBody>
      </p:sp>
      <p:sp>
        <p:nvSpPr>
          <p:cNvPr id="104" name="Google Shape;104;p2:notes">
            <a:extLst>
              <a:ext uri="{FF2B5EF4-FFF2-40B4-BE49-F238E27FC236}">
                <a16:creationId xmlns:a16="http://schemas.microsoft.com/office/drawing/2014/main" id="{D75A8777-8F01-2819-8D70-89D2A5063DA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5564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230DA2C4-DF05-6BBE-AAE1-FBE89FB37834}"/>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1ABF53B9-5FFA-65BA-BBB9-20D7240CDF5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imgur.com</a:t>
            </a:r>
            <a:r>
              <a:rPr lang="en-US" dirty="0"/>
              <a:t>/RRZhQ09</a:t>
            </a:r>
            <a:endParaRPr dirty="0"/>
          </a:p>
        </p:txBody>
      </p:sp>
      <p:sp>
        <p:nvSpPr>
          <p:cNvPr id="104" name="Google Shape;104;p2:notes">
            <a:extLst>
              <a:ext uri="{FF2B5EF4-FFF2-40B4-BE49-F238E27FC236}">
                <a16:creationId xmlns:a16="http://schemas.microsoft.com/office/drawing/2014/main" id="{9DB26A2B-3142-363A-3159-C501087C487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9182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B4E80693-A40B-602B-722C-2E798D4AA3D0}"/>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2C45D669-B229-26E4-91F5-D3731405DDA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www.superannotate.com</a:t>
            </a:r>
            <a:r>
              <a:rPr lang="en-US" dirty="0"/>
              <a:t>/blog/</a:t>
            </a:r>
            <a:r>
              <a:rPr lang="en-US" dirty="0" err="1"/>
              <a:t>llm</a:t>
            </a:r>
            <a:r>
              <a:rPr lang="en-US" dirty="0"/>
              <a:t>-fine-tuning</a:t>
            </a:r>
            <a:endParaRPr dirty="0"/>
          </a:p>
        </p:txBody>
      </p:sp>
      <p:sp>
        <p:nvSpPr>
          <p:cNvPr id="104" name="Google Shape;104;p2:notes">
            <a:extLst>
              <a:ext uri="{FF2B5EF4-FFF2-40B4-BE49-F238E27FC236}">
                <a16:creationId xmlns:a16="http://schemas.microsoft.com/office/drawing/2014/main" id="{F903C5F6-FA49-EFF6-22C1-806A48EC7A3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8658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FEAA02D8-0D07-B5DC-E0E1-917773F9B235}"/>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6DFDC7CD-3A7E-C5D7-5E7E-8937988883B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arxiv.org</a:t>
            </a:r>
            <a:r>
              <a:rPr lang="en-US" dirty="0"/>
              <a:t>/html/2402.01364v2</a:t>
            </a:r>
          </a:p>
          <a:p>
            <a:pPr marL="0" lvl="0" indent="0" algn="l" rtl="0">
              <a:spcBef>
                <a:spcPts val="0"/>
              </a:spcBef>
              <a:spcAft>
                <a:spcPts val="0"/>
              </a:spcAft>
              <a:buNone/>
            </a:pPr>
            <a:r>
              <a:rPr lang="en-US" dirty="0"/>
              <a:t>https://</a:t>
            </a:r>
            <a:r>
              <a:rPr lang="en-US" dirty="0" err="1"/>
              <a:t>twitter.com</a:t>
            </a:r>
            <a:r>
              <a:rPr lang="en-US" dirty="0"/>
              <a:t>/</a:t>
            </a:r>
            <a:r>
              <a:rPr lang="en-US" dirty="0" err="1"/>
              <a:t>JayAlammar</a:t>
            </a:r>
            <a:r>
              <a:rPr lang="en-US" dirty="0"/>
              <a:t>/status/1490712428686024705/photo/1</a:t>
            </a:r>
          </a:p>
          <a:p>
            <a:pPr marL="0" lvl="0" indent="0" algn="l" rtl="0">
              <a:spcBef>
                <a:spcPts val="0"/>
              </a:spcBef>
              <a:spcAft>
                <a:spcPts val="0"/>
              </a:spcAft>
              <a:buNone/>
            </a:pPr>
            <a:endParaRPr dirty="0"/>
          </a:p>
        </p:txBody>
      </p:sp>
      <p:sp>
        <p:nvSpPr>
          <p:cNvPr id="104" name="Google Shape;104;p2:notes">
            <a:extLst>
              <a:ext uri="{FF2B5EF4-FFF2-40B4-BE49-F238E27FC236}">
                <a16:creationId xmlns:a16="http://schemas.microsoft.com/office/drawing/2014/main" id="{9B4D048F-E453-B006-DC49-13CCF35A7B5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1442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845CC791-4B15-06A8-F2B3-312C52FA878A}"/>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CAC127FF-9558-8734-681F-723AA561CE4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a:extLst>
              <a:ext uri="{FF2B5EF4-FFF2-40B4-BE49-F238E27FC236}">
                <a16:creationId xmlns:a16="http://schemas.microsoft.com/office/drawing/2014/main" id="{304902FD-9914-6D3D-7350-3A0BC9B03CC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128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56A4D883-DB31-191E-F089-3C30EE9F1694}"/>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1A66EA27-9CFD-75EC-C59D-AC650A080A1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ai.meta.com</a:t>
            </a:r>
            <a:r>
              <a:rPr lang="en-US" dirty="0"/>
              <a:t>/blog/adapting-large-language-models-</a:t>
            </a:r>
            <a:r>
              <a:rPr lang="en-US" dirty="0" err="1"/>
              <a:t>llms</a:t>
            </a:r>
            <a:r>
              <a:rPr lang="en-US" dirty="0"/>
              <a:t>/</a:t>
            </a:r>
            <a:endParaRPr dirty="0"/>
          </a:p>
        </p:txBody>
      </p:sp>
      <p:sp>
        <p:nvSpPr>
          <p:cNvPr id="104" name="Google Shape;104;p2:notes">
            <a:extLst>
              <a:ext uri="{FF2B5EF4-FFF2-40B4-BE49-F238E27FC236}">
                <a16:creationId xmlns:a16="http://schemas.microsoft.com/office/drawing/2014/main" id="{7D97F5B9-8413-0533-4EFA-51AB54AB1A7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820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58CCBC78-3C03-8403-9502-57842CD32EC7}"/>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53036E75-C056-DAE9-2199-D6B3E567AEC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a:extLst>
              <a:ext uri="{FF2B5EF4-FFF2-40B4-BE49-F238E27FC236}">
                <a16:creationId xmlns:a16="http://schemas.microsoft.com/office/drawing/2014/main" id="{CD032490-F6CC-3C75-633F-D2290883DBB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0481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4099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2EAEBBA9-F667-908C-7B4E-2240910E3A00}"/>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CFC2DA36-81D2-F6E7-2F96-34AB0C766F4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towardsdatascience.com</a:t>
            </a:r>
            <a:r>
              <a:rPr lang="en-US" dirty="0"/>
              <a:t>/forgetting-in-deep-learning-4672e8843a7f</a:t>
            </a:r>
            <a:endParaRPr dirty="0"/>
          </a:p>
        </p:txBody>
      </p:sp>
      <p:sp>
        <p:nvSpPr>
          <p:cNvPr id="104" name="Google Shape;104;p2:notes">
            <a:extLst>
              <a:ext uri="{FF2B5EF4-FFF2-40B4-BE49-F238E27FC236}">
                <a16:creationId xmlns:a16="http://schemas.microsoft.com/office/drawing/2014/main" id="{0DBECFE6-8C77-997D-C752-552F78442D3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3178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C298A7D8-6337-79C0-114E-183B1A269048}"/>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D4154962-12FC-A35D-0A5E-E536C8FFBBA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a:extLst>
              <a:ext uri="{FF2B5EF4-FFF2-40B4-BE49-F238E27FC236}">
                <a16:creationId xmlns:a16="http://schemas.microsoft.com/office/drawing/2014/main" id="{3860F349-1919-1BE5-A1E0-91C8674B7B9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0710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www.getpeech.com</a:t>
            </a:r>
            <a:r>
              <a:rPr lang="en-US" dirty="0"/>
              <a:t>/blog/non-autoregressive-models-hideout</a:t>
            </a:r>
            <a:endParaRPr dirty="0"/>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9717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CC8E0E47-ED4A-25B4-B5C4-3C7A71558236}"/>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7EFF0B93-6E60-F74A-5A71-CF48938CF7C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www.lakera.ai</a:t>
            </a:r>
            <a:r>
              <a:rPr lang="en-US" dirty="0"/>
              <a:t>/blog/large-language-models-guide</a:t>
            </a:r>
            <a:endParaRPr dirty="0"/>
          </a:p>
        </p:txBody>
      </p:sp>
      <p:sp>
        <p:nvSpPr>
          <p:cNvPr id="104" name="Google Shape;104;p2:notes">
            <a:extLst>
              <a:ext uri="{FF2B5EF4-FFF2-40B4-BE49-F238E27FC236}">
                <a16:creationId xmlns:a16="http://schemas.microsoft.com/office/drawing/2014/main" id="{84453F8E-ED23-1511-556C-A01C5F9FF31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2008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A0AC983F-536F-E62A-8816-84053179CB54}"/>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5639C18B-B5C0-7C74-5FD7-FCCA04B5A62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www.reddit.com</a:t>
            </a:r>
            <a:r>
              <a:rPr lang="en-US" dirty="0"/>
              <a:t>/</a:t>
            </a:r>
            <a:r>
              <a:rPr lang="en-US" dirty="0" err="1"/>
              <a:t>media?url</a:t>
            </a:r>
            <a:r>
              <a:rPr lang="en-US" dirty="0"/>
              <a:t>=https%3A%2F%2Fpreview.redd.it%2Fwhat-do-you-think-about-yann-lecuns-controversial-opinions-v0-xxmxgrdk02cc1.jpg%3Fwidth%3D1581%26format%3Dpjpg%26auto%3Dwebp%26s%3Dc12b6130f67a16ebfa19164bd289a963d6a7da0c </a:t>
            </a:r>
          </a:p>
          <a:p>
            <a:pPr marL="0" lvl="0" indent="0" algn="l" rtl="0">
              <a:spcBef>
                <a:spcPts val="0"/>
              </a:spcBef>
              <a:spcAft>
                <a:spcPts val="0"/>
              </a:spcAft>
              <a:buNone/>
            </a:pPr>
            <a:endParaRPr dirty="0"/>
          </a:p>
        </p:txBody>
      </p:sp>
      <p:sp>
        <p:nvSpPr>
          <p:cNvPr id="104" name="Google Shape;104;p2:notes">
            <a:extLst>
              <a:ext uri="{FF2B5EF4-FFF2-40B4-BE49-F238E27FC236}">
                <a16:creationId xmlns:a16="http://schemas.microsoft.com/office/drawing/2014/main" id="{E1DFD7D5-B054-BD4D-FD82-55292589921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8853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EAF20BFF-0107-59F0-5B67-2AB0A363282E}"/>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79D6C4E0-BB12-4410-35DD-9421425DAF3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newsletter.theaiedge.io</a:t>
            </a:r>
            <a:r>
              <a:rPr lang="en-US" dirty="0"/>
              <a:t>/p/fine-tuning-</a:t>
            </a:r>
            <a:r>
              <a:rPr lang="en-US" dirty="0" err="1"/>
              <a:t>llms</a:t>
            </a:r>
            <a:r>
              <a:rPr lang="en-US" dirty="0"/>
              <a:t>-from-a-to-z</a:t>
            </a:r>
          </a:p>
          <a:p>
            <a:pPr marL="0" lvl="0" indent="0" algn="l" rtl="0">
              <a:spcBef>
                <a:spcPts val="0"/>
              </a:spcBef>
              <a:spcAft>
                <a:spcPts val="0"/>
              </a:spcAft>
              <a:buNone/>
            </a:pPr>
            <a:endParaRPr lang="en-US" sz="1600" dirty="0">
              <a:solidFill>
                <a:srgbClr val="000000"/>
              </a:solidFill>
            </a:endParaRP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4" name="Google Shape;104;p2:notes">
            <a:extLst>
              <a:ext uri="{FF2B5EF4-FFF2-40B4-BE49-F238E27FC236}">
                <a16:creationId xmlns:a16="http://schemas.microsoft.com/office/drawing/2014/main" id="{B2BCC858-2D4B-F577-936A-DAC704312F0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6963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91936F48-52D7-452D-5972-23F8F65B9B3C}"/>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20605227-FA64-7ECA-20EF-F0086DA05C7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a:extLst>
              <a:ext uri="{FF2B5EF4-FFF2-40B4-BE49-F238E27FC236}">
                <a16:creationId xmlns:a16="http://schemas.microsoft.com/office/drawing/2014/main" id="{3DC65618-AD45-ABF3-2A53-F116EFAB829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1943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A0E792F3-5302-4C70-077E-55D7BF72ABDB}"/>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8CD7A12D-2673-C8D0-5C65-524A321D424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towardsdatascience.com</a:t>
            </a:r>
            <a:r>
              <a:rPr lang="en-US" dirty="0"/>
              <a:t>/its-only-natural-an-excessively-deep-dive-into-natural-gradient-optimization-75d464b89dbb </a:t>
            </a:r>
          </a:p>
          <a:p>
            <a:pPr marL="0" lvl="0" indent="0" algn="l" rtl="0">
              <a:spcBef>
                <a:spcPts val="0"/>
              </a:spcBef>
              <a:spcAft>
                <a:spcPts val="0"/>
              </a:spcAft>
              <a:buNone/>
            </a:pPr>
            <a:endParaRPr dirty="0"/>
          </a:p>
        </p:txBody>
      </p:sp>
      <p:sp>
        <p:nvSpPr>
          <p:cNvPr id="104" name="Google Shape;104;p2:notes">
            <a:extLst>
              <a:ext uri="{FF2B5EF4-FFF2-40B4-BE49-F238E27FC236}">
                <a16:creationId xmlns:a16="http://schemas.microsoft.com/office/drawing/2014/main" id="{7800C7B9-8844-06A7-BC9D-ED22BA93E31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66372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FA8191-E24C-7B6F-FB58-49DEEABA7B36}"/>
              </a:ext>
            </a:extLst>
          </p:cNvPr>
          <p:cNvSpPr/>
          <p:nvPr userDrawn="1"/>
        </p:nvSpPr>
        <p:spPr>
          <a:xfrm>
            <a:off x="0" y="3126686"/>
            <a:ext cx="18288000" cy="7160315"/>
          </a:xfrm>
          <a:prstGeom prst="rect">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dirty="0"/>
          </a:p>
        </p:txBody>
      </p:sp>
      <p:sp>
        <p:nvSpPr>
          <p:cNvPr id="2" name="Title 1"/>
          <p:cNvSpPr>
            <a:spLocks noGrp="1"/>
          </p:cNvSpPr>
          <p:nvPr>
            <p:ph type="ctrTitle"/>
          </p:nvPr>
        </p:nvSpPr>
        <p:spPr>
          <a:xfrm>
            <a:off x="1155702" y="4219047"/>
            <a:ext cx="9027389" cy="3581400"/>
          </a:xfrm>
        </p:spPr>
        <p:txBody>
          <a:bodyPr anchor="b">
            <a:normAutofit/>
          </a:bodyPr>
          <a:lstStyle>
            <a:lvl1pPr algn="l">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55702" y="7907867"/>
            <a:ext cx="9027389" cy="1384300"/>
          </a:xfrm>
        </p:spPr>
        <p:txBody>
          <a:bodyPr>
            <a:normAutofit/>
          </a:bodyPr>
          <a:lstStyle>
            <a:lvl1pPr marL="0" indent="0" algn="l">
              <a:spcBef>
                <a:spcPts val="0"/>
              </a:spcBef>
              <a:buNone/>
              <a:defRPr sz="2400">
                <a:solidFill>
                  <a:schemeClr val="bg1"/>
                </a:solidFill>
                <a:latin typeface="Arial" panose="020B0604020202020204" pitchFamily="34" charset="0"/>
                <a:cs typeface="Arial" panose="020B060402020202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pic>
        <p:nvPicPr>
          <p:cNvPr id="22" name="Picture 21" descr="A picture containing shape&#10;&#10;Description automatically generated">
            <a:extLst>
              <a:ext uri="{FF2B5EF4-FFF2-40B4-BE49-F238E27FC236}">
                <a16:creationId xmlns:a16="http://schemas.microsoft.com/office/drawing/2014/main" id="{2D846C45-8C01-7905-824B-5D2DC86338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132" y="1058971"/>
            <a:ext cx="2878667" cy="991779"/>
          </a:xfrm>
          <a:prstGeom prst="rect">
            <a:avLst/>
          </a:prstGeom>
        </p:spPr>
      </p:pic>
    </p:spTree>
    <p:extLst>
      <p:ext uri="{BB962C8B-B14F-4D97-AF65-F5344CB8AC3E}">
        <p14:creationId xmlns:p14="http://schemas.microsoft.com/office/powerpoint/2010/main" val="1994585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FA8191-E24C-7B6F-FB58-49DEEABA7B36}"/>
              </a:ext>
            </a:extLst>
          </p:cNvPr>
          <p:cNvSpPr/>
          <p:nvPr userDrawn="1"/>
        </p:nvSpPr>
        <p:spPr>
          <a:xfrm>
            <a:off x="0" y="3126686"/>
            <a:ext cx="18288000" cy="7160315"/>
          </a:xfrm>
          <a:prstGeom prst="rect">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1155702" y="4219047"/>
            <a:ext cx="9025128" cy="3581400"/>
          </a:xfrm>
        </p:spPr>
        <p:txBody>
          <a:bodyPr anchor="b">
            <a:normAutofit/>
          </a:bodyPr>
          <a:lstStyle>
            <a:lvl1pPr algn="l">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22" name="Picture 21" descr="A picture containing shape&#10;&#10;Description automatically generated">
            <a:extLst>
              <a:ext uri="{FF2B5EF4-FFF2-40B4-BE49-F238E27FC236}">
                <a16:creationId xmlns:a16="http://schemas.microsoft.com/office/drawing/2014/main" id="{2D846C45-8C01-7905-824B-5D2DC86338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132" y="1058971"/>
            <a:ext cx="2878667" cy="991779"/>
          </a:xfrm>
          <a:prstGeom prst="rect">
            <a:avLst/>
          </a:prstGeom>
        </p:spPr>
      </p:pic>
    </p:spTree>
    <p:extLst>
      <p:ext uri="{BB962C8B-B14F-4D97-AF65-F5344CB8AC3E}">
        <p14:creationId xmlns:p14="http://schemas.microsoft.com/office/powerpoint/2010/main" val="1258783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85CD6645-E358-065F-49DF-A46CA41A8E9A}"/>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15" name="Text Placeholder 14">
            <a:extLst>
              <a:ext uri="{FF2B5EF4-FFF2-40B4-BE49-F238E27FC236}">
                <a16:creationId xmlns:a16="http://schemas.microsoft.com/office/drawing/2014/main" id="{11EA9A5A-39E0-5829-436D-EEF970CD4EA7}"/>
              </a:ext>
            </a:extLst>
          </p:cNvPr>
          <p:cNvSpPr>
            <a:spLocks noGrp="1"/>
          </p:cNvSpPr>
          <p:nvPr>
            <p:ph type="body" sz="quarter" idx="10"/>
          </p:nvPr>
        </p:nvSpPr>
        <p:spPr>
          <a:xfrm>
            <a:off x="1155697" y="2726267"/>
            <a:ext cx="15773400" cy="62005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3">
            <a:extLst>
              <a:ext uri="{FF2B5EF4-FFF2-40B4-BE49-F238E27FC236}">
                <a16:creationId xmlns:a16="http://schemas.microsoft.com/office/drawing/2014/main" id="{5C57E5FA-D7D8-C710-CDD2-D87B90040932}"/>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510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15773400"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626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9292170"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
        <p:nvSpPr>
          <p:cNvPr id="13" name="Picture Placeholder 16">
            <a:extLst>
              <a:ext uri="{FF2B5EF4-FFF2-40B4-BE49-F238E27FC236}">
                <a16:creationId xmlns:a16="http://schemas.microsoft.com/office/drawing/2014/main" id="{61494F35-04CA-F2B5-C6F7-5C728C698CF1}"/>
              </a:ext>
            </a:extLst>
          </p:cNvPr>
          <p:cNvSpPr>
            <a:spLocks noGrp="1"/>
          </p:cNvSpPr>
          <p:nvPr>
            <p:ph type="pic" sz="quarter" idx="12"/>
          </p:nvPr>
        </p:nvSpPr>
        <p:spPr>
          <a:xfrm>
            <a:off x="11199993" y="3352799"/>
            <a:ext cx="5729103" cy="5590917"/>
          </a:xfrm>
          <a:solidFill>
            <a:schemeClr val="tx1">
              <a:alpha val="16000"/>
            </a:schemeClr>
          </a:solidFill>
        </p:spPr>
        <p:txBody>
          <a:bodyPr anchor="ctr">
            <a:normAutofit/>
          </a:bodyPr>
          <a:lstStyle>
            <a:lvl1pPr marL="0" indent="0" algn="ctr">
              <a:buNone/>
              <a:defRPr sz="28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284722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N-BRANDED_Title, Subtitle, and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15773400"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EC057BD5-2581-983E-3DFA-697C692A58AE}"/>
              </a:ext>
            </a:extLst>
          </p:cNvPr>
          <p:cNvSpPr/>
          <p:nvPr userDrawn="1"/>
        </p:nvSpPr>
        <p:spPr>
          <a:xfrm>
            <a:off x="13546667" y="9443753"/>
            <a:ext cx="4741333" cy="843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78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F6E807-C49A-A04F-40C6-DF05095458B7}"/>
              </a:ext>
            </a:extLst>
          </p:cNvPr>
          <p:cNvSpPr/>
          <p:nvPr userDrawn="1"/>
        </p:nvSpPr>
        <p:spPr>
          <a:xfrm>
            <a:off x="0" y="1"/>
            <a:ext cx="18288000" cy="7823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257300" y="2917428"/>
            <a:ext cx="15773400" cy="1988345"/>
          </a:xfrm>
          <a:prstGeom prst="rect">
            <a:avLst/>
          </a:prstGeom>
        </p:spPr>
        <p:txBody>
          <a:bodyPr vert="horz" lIns="91440" tIns="45720" rIns="91440" bIns="45720" rtlCol="0" anchor="ctr">
            <a:normAutofit/>
          </a:bodyPr>
          <a:lstStyle>
            <a:lvl1pPr algn="ctr">
              <a:defRPr sz="4800">
                <a:solidFill>
                  <a:schemeClr val="bg1"/>
                </a:solidFill>
              </a:defRPr>
            </a:lvl1pPr>
          </a:lstStyle>
          <a:p>
            <a:r>
              <a:rPr lang="en-US" dirty="0"/>
              <a:t>Click to edit Master title style</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72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2 Column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7378703"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A0083DBB-8F6E-467D-C641-425479F81F28}"/>
              </a:ext>
            </a:extLst>
          </p:cNvPr>
          <p:cNvSpPr>
            <a:spLocks noGrp="1"/>
          </p:cNvSpPr>
          <p:nvPr>
            <p:ph type="body" sz="quarter" idx="12"/>
          </p:nvPr>
        </p:nvSpPr>
        <p:spPr>
          <a:xfrm>
            <a:off x="9532934" y="3352271"/>
            <a:ext cx="7396163" cy="5588000"/>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343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2286000" y="1683544"/>
            <a:ext cx="13716000" cy="35814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Arial"/>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2286000" y="5403057"/>
            <a:ext cx="13716000" cy="2483643"/>
          </a:xfrm>
          <a:prstGeom prst="rect">
            <a:avLst/>
          </a:prstGeom>
          <a:noFill/>
          <a:ln>
            <a:noFill/>
          </a:ln>
        </p:spPr>
        <p:txBody>
          <a:bodyPr spcFirstLastPara="1" wrap="square" lIns="91425" tIns="45700" rIns="91425" bIns="45700" anchor="t" anchorCtr="0">
            <a:noAutofit/>
          </a:bodyPr>
          <a:lstStyle>
            <a:lvl1pPr lvl="0" algn="ctr">
              <a:lnSpc>
                <a:spcPct val="90000"/>
              </a:lnSpc>
              <a:spcBef>
                <a:spcPts val="1500"/>
              </a:spcBef>
              <a:spcAft>
                <a:spcPts val="0"/>
              </a:spcAft>
              <a:buClr>
                <a:schemeClr val="dk1"/>
              </a:buClr>
              <a:buSzPts val="2400"/>
              <a:buNone/>
              <a:defRPr sz="3600"/>
            </a:lvl1pPr>
            <a:lvl2pPr lvl="1" algn="ctr">
              <a:lnSpc>
                <a:spcPct val="90000"/>
              </a:lnSpc>
              <a:spcBef>
                <a:spcPts val="750"/>
              </a:spcBef>
              <a:spcAft>
                <a:spcPts val="0"/>
              </a:spcAft>
              <a:buClr>
                <a:schemeClr val="dk1"/>
              </a:buClr>
              <a:buSzPts val="2000"/>
              <a:buNone/>
              <a:defRPr sz="3000"/>
            </a:lvl2pPr>
            <a:lvl3pPr lvl="2" algn="ctr">
              <a:lnSpc>
                <a:spcPct val="90000"/>
              </a:lnSpc>
              <a:spcBef>
                <a:spcPts val="750"/>
              </a:spcBef>
              <a:spcAft>
                <a:spcPts val="0"/>
              </a:spcAft>
              <a:buClr>
                <a:schemeClr val="dk1"/>
              </a:buClr>
              <a:buSzPts val="1800"/>
              <a:buNone/>
              <a:defRPr sz="2700"/>
            </a:lvl3pPr>
            <a:lvl4pPr lvl="3" algn="ctr">
              <a:lnSpc>
                <a:spcPct val="90000"/>
              </a:lnSpc>
              <a:spcBef>
                <a:spcPts val="750"/>
              </a:spcBef>
              <a:spcAft>
                <a:spcPts val="0"/>
              </a:spcAft>
              <a:buClr>
                <a:schemeClr val="dk1"/>
              </a:buClr>
              <a:buSzPts val="1600"/>
              <a:buNone/>
              <a:defRPr sz="2400"/>
            </a:lvl4pPr>
            <a:lvl5pPr lvl="4" algn="ctr">
              <a:lnSpc>
                <a:spcPct val="90000"/>
              </a:lnSpc>
              <a:spcBef>
                <a:spcPts val="750"/>
              </a:spcBef>
              <a:spcAft>
                <a:spcPts val="0"/>
              </a:spcAft>
              <a:buClr>
                <a:schemeClr val="dk1"/>
              </a:buClr>
              <a:buSzPts val="1600"/>
              <a:buNone/>
              <a:defRPr sz="2400"/>
            </a:lvl5pPr>
            <a:lvl6pPr lvl="5" algn="ctr">
              <a:lnSpc>
                <a:spcPct val="90000"/>
              </a:lnSpc>
              <a:spcBef>
                <a:spcPts val="750"/>
              </a:spcBef>
              <a:spcAft>
                <a:spcPts val="0"/>
              </a:spcAft>
              <a:buClr>
                <a:schemeClr val="dk1"/>
              </a:buClr>
              <a:buSzPts val="1600"/>
              <a:buNone/>
              <a:defRPr sz="2400"/>
            </a:lvl6pPr>
            <a:lvl7pPr lvl="6" algn="ctr">
              <a:lnSpc>
                <a:spcPct val="90000"/>
              </a:lnSpc>
              <a:spcBef>
                <a:spcPts val="750"/>
              </a:spcBef>
              <a:spcAft>
                <a:spcPts val="0"/>
              </a:spcAft>
              <a:buClr>
                <a:schemeClr val="dk1"/>
              </a:buClr>
              <a:buSzPts val="1600"/>
              <a:buNone/>
              <a:defRPr sz="2400"/>
            </a:lvl7pPr>
            <a:lvl8pPr lvl="7" algn="ctr">
              <a:lnSpc>
                <a:spcPct val="90000"/>
              </a:lnSpc>
              <a:spcBef>
                <a:spcPts val="750"/>
              </a:spcBef>
              <a:spcAft>
                <a:spcPts val="0"/>
              </a:spcAft>
              <a:buClr>
                <a:schemeClr val="dk1"/>
              </a:buClr>
              <a:buSzPts val="1600"/>
              <a:buNone/>
              <a:defRPr sz="2400"/>
            </a:lvl8pPr>
            <a:lvl9pPr lvl="8" algn="ctr">
              <a:lnSpc>
                <a:spcPct val="90000"/>
              </a:lnSpc>
              <a:spcBef>
                <a:spcPts val="750"/>
              </a:spcBef>
              <a:spcAft>
                <a:spcPts val="0"/>
              </a:spcAft>
              <a:buClr>
                <a:schemeClr val="dk1"/>
              </a:buClr>
              <a:buSzPts val="1600"/>
              <a:buNone/>
              <a:defRPr sz="2400"/>
            </a:lvl9pPr>
          </a:lstStyle>
          <a:p>
            <a:endParaRPr/>
          </a:p>
        </p:txBody>
      </p:sp>
      <p:sp>
        <p:nvSpPr>
          <p:cNvPr id="20" name="Google Shape;20;p2"/>
          <p:cNvSpPr txBox="1">
            <a:spLocks noGrp="1"/>
          </p:cNvSpPr>
          <p:nvPr>
            <p:ph type="dt" idx="10"/>
          </p:nvPr>
        </p:nvSpPr>
        <p:spPr>
          <a:xfrm>
            <a:off x="14719609" y="9643252"/>
            <a:ext cx="130694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6103160" y="9643252"/>
            <a:ext cx="834927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16283568" y="9643252"/>
            <a:ext cx="747132"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77631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5697" y="2726267"/>
            <a:ext cx="15773400" cy="62005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55697" y="9534526"/>
            <a:ext cx="4114800" cy="547688"/>
          </a:xfrm>
          <a:prstGeom prst="rect">
            <a:avLst/>
          </a:prstGeom>
        </p:spPr>
        <p:txBody>
          <a:bodyPr vert="horz" lIns="91440" tIns="45720" rIns="91440" bIns="45720" rtlCol="0" anchor="ctr"/>
          <a:lstStyle>
            <a:lvl1pPr algn="l">
              <a:defRPr sz="1800">
                <a:solidFill>
                  <a:schemeClr val="tx1"/>
                </a:solidFill>
                <a:latin typeface="Arial" panose="020B0604020202020204" pitchFamily="34" charset="0"/>
                <a:cs typeface="Arial" panose="020B0604020202020204" pitchFamily="34" charset="0"/>
              </a:defRPr>
            </a:lvl1pPr>
          </a:lstStyle>
          <a:p>
            <a:fld id="{3EF21BC3-6855-482B-BE14-433C3AA25B72}" type="slidenum">
              <a:rPr lang="en-US" smtClean="0"/>
              <a:pPr/>
              <a:t>‹#›</a:t>
            </a:fld>
            <a:endParaRPr lang="en-US"/>
          </a:p>
        </p:txBody>
      </p:sp>
      <p:cxnSp>
        <p:nvCxnSpPr>
          <p:cNvPr id="12" name="Straight Connector 11">
            <a:extLst>
              <a:ext uri="{FF2B5EF4-FFF2-40B4-BE49-F238E27FC236}">
                <a16:creationId xmlns:a16="http://schemas.microsoft.com/office/drawing/2014/main" id="{655BF8F4-9CF3-58AD-1D19-2FC5E8004A43}"/>
              </a:ext>
            </a:extLst>
          </p:cNvPr>
          <p:cNvCxnSpPr>
            <a:cxnSpLocks/>
          </p:cNvCxnSpPr>
          <p:nvPr userDrawn="1"/>
        </p:nvCxnSpPr>
        <p:spPr>
          <a:xfrm>
            <a:off x="16802165" y="9641056"/>
            <a:ext cx="0" cy="342548"/>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shape&#10;&#10;Description automatically generated">
            <a:extLst>
              <a:ext uri="{FF2B5EF4-FFF2-40B4-BE49-F238E27FC236}">
                <a16:creationId xmlns:a16="http://schemas.microsoft.com/office/drawing/2014/main" id="{05730FE6-9808-E59D-A5FF-D197158D56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6846633" y="9602074"/>
            <a:ext cx="1213194" cy="417978"/>
          </a:xfrm>
          <a:prstGeom prst="rect">
            <a:avLst/>
          </a:prstGeom>
        </p:spPr>
      </p:pic>
      <p:pic>
        <p:nvPicPr>
          <p:cNvPr id="9" name="Picture 8" descr="A green text on a black background&#10;&#10;Description automatically generated">
            <a:extLst>
              <a:ext uri="{FF2B5EF4-FFF2-40B4-BE49-F238E27FC236}">
                <a16:creationId xmlns:a16="http://schemas.microsoft.com/office/drawing/2014/main" id="{B61162B8-5C69-860C-DEF2-4AD0A11F35A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5667223" y="9677029"/>
            <a:ext cx="925653" cy="270602"/>
          </a:xfrm>
          <a:prstGeom prst="rect">
            <a:avLst/>
          </a:prstGeom>
        </p:spPr>
      </p:pic>
    </p:spTree>
    <p:extLst>
      <p:ext uri="{BB962C8B-B14F-4D97-AF65-F5344CB8AC3E}">
        <p14:creationId xmlns:p14="http://schemas.microsoft.com/office/powerpoint/2010/main" val="973396642"/>
      </p:ext>
    </p:extLst>
  </p:cSld>
  <p:clrMap bg1="lt1" tx1="dk1" bg2="lt2" tx2="dk2" accent1="accent1" accent2="accent2" accent3="accent3" accent4="accent4" accent5="accent5" accent6="accent6" hlink="hlink" folHlink="folHlink"/>
  <p:sldLayoutIdLst>
    <p:sldLayoutId id="2147483673" r:id="rId1"/>
    <p:sldLayoutId id="2147483686" r:id="rId2"/>
    <p:sldLayoutId id="2147483674" r:id="rId3"/>
    <p:sldLayoutId id="2147483684" r:id="rId4"/>
    <p:sldLayoutId id="2147483690" r:id="rId5"/>
    <p:sldLayoutId id="2147483689" r:id="rId6"/>
    <p:sldLayoutId id="2147483688" r:id="rId7"/>
    <p:sldLayoutId id="2147483685" r:id="rId8"/>
    <p:sldLayoutId id="2147483691" r:id="rId9"/>
  </p:sldLayoutIdLst>
  <p:txStyles>
    <p:titleStyle>
      <a:lvl1pPr algn="l" defTabSz="13716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1371600" rtl="0" eaLnBrk="1" latinLnBrk="0" hangingPunct="1">
        <a:lnSpc>
          <a:spcPct val="90000"/>
        </a:lnSpc>
        <a:spcBef>
          <a:spcPts val="1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1028700" indent="-342900" algn="l" defTabSz="1371600" rtl="0" eaLnBrk="1" latinLnBrk="0" hangingPunct="1">
        <a:lnSpc>
          <a:spcPct val="90000"/>
        </a:lnSpc>
        <a:spcBef>
          <a:spcPts val="75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7145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24003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30861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gif"/></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reativecommons.org/licenses/by-nc/4.0/legalcode"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a:extLst>
              <a:ext uri="{FF2B5EF4-FFF2-40B4-BE49-F238E27FC236}">
                <a16:creationId xmlns:a16="http://schemas.microsoft.com/office/drawing/2014/main" id="{4EBA068B-2FF1-FB89-2F1F-2626FDA6AC2D}"/>
              </a:ext>
            </a:extLst>
          </p:cNvPr>
          <p:cNvSpPr>
            <a:spLocks noGrp="1"/>
          </p:cNvSpPr>
          <p:nvPr>
            <p:ph type="ctrTitle"/>
          </p:nvPr>
        </p:nvSpPr>
        <p:spPr>
          <a:xfrm>
            <a:off x="1155702" y="4219047"/>
            <a:ext cx="10449106" cy="3581400"/>
          </a:xfrm>
        </p:spPr>
        <p:txBody>
          <a:bodyPr/>
          <a:lstStyle/>
          <a:p>
            <a:r>
              <a:rPr lang="en-US" dirty="0">
                <a:latin typeface="Arial"/>
                <a:cs typeface="Arial"/>
              </a:rPr>
              <a:t>Lecture 7.1 - </a:t>
            </a:r>
            <a:r>
              <a:rPr lang="en-US">
                <a:latin typeface="Arial"/>
                <a:cs typeface="Arial"/>
              </a:rPr>
              <a:t>Pre-training, continued pre-</a:t>
            </a:r>
            <a:r>
              <a:rPr lang="en-US" dirty="0">
                <a:latin typeface="Arial"/>
                <a:cs typeface="Arial"/>
              </a:rPr>
              <a:t>training, and task training</a:t>
            </a:r>
          </a:p>
        </p:txBody>
      </p:sp>
      <p:sp>
        <p:nvSpPr>
          <p:cNvPr id="45" name="Subtitle 44">
            <a:extLst>
              <a:ext uri="{FF2B5EF4-FFF2-40B4-BE49-F238E27FC236}">
                <a16:creationId xmlns:a16="http://schemas.microsoft.com/office/drawing/2014/main" id="{9162B3C6-DC4F-9333-7495-3ADDADB4E852}"/>
              </a:ext>
            </a:extLst>
          </p:cNvPr>
          <p:cNvSpPr>
            <a:spLocks noGrp="1"/>
          </p:cNvSpPr>
          <p:nvPr>
            <p:ph type="subTitle" idx="1"/>
          </p:nvPr>
        </p:nvSpPr>
        <p:spPr/>
        <p:txBody>
          <a:bodyPr/>
          <a:lstStyle/>
          <a:p>
            <a:r>
              <a:rPr lang="en-US" dirty="0"/>
              <a:t>Generative AI Teaching Kit</a:t>
            </a:r>
          </a:p>
        </p:txBody>
      </p:sp>
      <p:cxnSp>
        <p:nvCxnSpPr>
          <p:cNvPr id="29" name="Straight Connector 28">
            <a:extLst>
              <a:ext uri="{FF2B5EF4-FFF2-40B4-BE49-F238E27FC236}">
                <a16:creationId xmlns:a16="http://schemas.microsoft.com/office/drawing/2014/main" id="{225CC8BF-FCEA-BEFC-9B2F-BF5A0BBEAA02}"/>
              </a:ext>
            </a:extLst>
          </p:cNvPr>
          <p:cNvCxnSpPr>
            <a:cxnSpLocks/>
          </p:cNvCxnSpPr>
          <p:nvPr/>
        </p:nvCxnSpPr>
        <p:spPr>
          <a:xfrm>
            <a:off x="3956319" y="1151467"/>
            <a:ext cx="0" cy="81280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91C7D1D-1EF7-437E-C59A-9EDAF77DD3B2}"/>
              </a:ext>
            </a:extLst>
          </p:cNvPr>
          <p:cNvPicPr>
            <a:picLocks noChangeAspect="1"/>
          </p:cNvPicPr>
          <p:nvPr/>
        </p:nvPicPr>
        <p:blipFill>
          <a:blip r:embed="rId3">
            <a:extLst>
              <a:ext uri="{28A0092B-C50C-407E-A947-70E740481C1C}">
                <a14:useLocalDpi xmlns:a14="http://schemas.microsoft.com/office/drawing/2010/main" val="0"/>
              </a:ext>
            </a:extLst>
          </a:blip>
          <a:srcRect t="6089" b="6089"/>
          <a:stretch/>
        </p:blipFill>
        <p:spPr>
          <a:xfrm>
            <a:off x="11030906" y="4219048"/>
            <a:ext cx="5776578" cy="5073120"/>
          </a:xfrm>
          <a:prstGeom prst="rect">
            <a:avLst/>
          </a:prstGeom>
        </p:spPr>
      </p:pic>
      <p:pic>
        <p:nvPicPr>
          <p:cNvPr id="2" name="Picture 1" descr="A green text on a black background&#10;&#10;Description automatically generated">
            <a:extLst>
              <a:ext uri="{FF2B5EF4-FFF2-40B4-BE49-F238E27FC236}">
                <a16:creationId xmlns:a16="http://schemas.microsoft.com/office/drawing/2014/main" id="{A5BC2650-98A6-C775-039B-2AF1582A57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884" y="1236824"/>
            <a:ext cx="2196392" cy="642086"/>
          </a:xfrm>
          <a:prstGeom prst="rect">
            <a:avLst/>
          </a:prstGeom>
        </p:spPr>
      </p:pic>
    </p:spTree>
    <p:extLst>
      <p:ext uri="{BB962C8B-B14F-4D97-AF65-F5344CB8AC3E}">
        <p14:creationId xmlns:p14="http://schemas.microsoft.com/office/powerpoint/2010/main" val="809099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42955D99-4FAF-B3B6-542B-27493E8D8F21}"/>
            </a:ext>
          </a:extLst>
        </p:cNvPr>
        <p:cNvGrpSpPr/>
        <p:nvPr/>
      </p:nvGrpSpPr>
      <p:grpSpPr>
        <a:xfrm>
          <a:off x="0" y="0"/>
          <a:ext cx="0" cy="0"/>
          <a:chOff x="0" y="0"/>
          <a:chExt cx="0" cy="0"/>
        </a:xfrm>
      </p:grpSpPr>
      <p:pic>
        <p:nvPicPr>
          <p:cNvPr id="5124" name="Picture 4">
            <a:extLst>
              <a:ext uri="{FF2B5EF4-FFF2-40B4-BE49-F238E27FC236}">
                <a16:creationId xmlns:a16="http://schemas.microsoft.com/office/drawing/2014/main" id="{5AEB97C8-A2E9-A94E-FF64-F9990322E4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4690" y="1860550"/>
            <a:ext cx="8143310" cy="4578350"/>
          </a:xfrm>
          <a:prstGeom prst="rect">
            <a:avLst/>
          </a:prstGeom>
          <a:noFill/>
          <a:extLst>
            <a:ext uri="{909E8E84-426E-40DD-AFC4-6F175D3DCCD1}">
              <a14:hiddenFill xmlns:a14="http://schemas.microsoft.com/office/drawing/2010/main">
                <a:solidFill>
                  <a:srgbClr val="FFFFFF"/>
                </a:solidFill>
              </a14:hiddenFill>
            </a:ext>
          </a:extLst>
        </p:spPr>
      </p:pic>
      <p:sp>
        <p:nvSpPr>
          <p:cNvPr id="106" name="Google Shape;106;p15">
            <a:extLst>
              <a:ext uri="{FF2B5EF4-FFF2-40B4-BE49-F238E27FC236}">
                <a16:creationId xmlns:a16="http://schemas.microsoft.com/office/drawing/2014/main" id="{9443F7EC-0082-6D89-622B-E0DB9CEE049E}"/>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Training a deep learning model </a:t>
            </a:r>
            <a:endParaRPr dirty="0"/>
          </a:p>
        </p:txBody>
      </p:sp>
      <p:sp>
        <p:nvSpPr>
          <p:cNvPr id="107" name="Google Shape;107;p15">
            <a:extLst>
              <a:ext uri="{FF2B5EF4-FFF2-40B4-BE49-F238E27FC236}">
                <a16:creationId xmlns:a16="http://schemas.microsoft.com/office/drawing/2014/main" id="{F76F6732-CF62-39D7-AB5B-BFB29FCC9F20}"/>
              </a:ext>
            </a:extLst>
          </p:cNvPr>
          <p:cNvSpPr txBox="1">
            <a:spLocks noGrp="1"/>
          </p:cNvSpPr>
          <p:nvPr>
            <p:ph type="body" sz="quarter" idx="10"/>
          </p:nvPr>
        </p:nvSpPr>
        <p:spPr>
          <a:xfrm>
            <a:off x="1155696" y="2092036"/>
            <a:ext cx="10102853" cy="6834749"/>
          </a:xfrm>
          <a:prstGeom prst="rect">
            <a:avLst/>
          </a:prstGeom>
          <a:noFill/>
          <a:ln>
            <a:noFill/>
          </a:ln>
        </p:spPr>
        <p:txBody>
          <a:bodyPr spcFirstLastPara="1" vert="horz" wrap="square" lIns="137138" tIns="68550" rIns="137138" bIns="68550" rtlCol="0" anchor="t" anchorCtr="0">
            <a:noAutofit/>
          </a:bodyPr>
          <a:lstStyle/>
          <a:p>
            <a:pPr marL="0" indent="0" fontAlgn="base">
              <a:spcBef>
                <a:spcPts val="0"/>
              </a:spcBef>
              <a:buNone/>
            </a:pPr>
            <a:r>
              <a:rPr lang="en-US" sz="2800" dirty="0">
                <a:solidFill>
                  <a:srgbClr val="000000"/>
                </a:solidFill>
              </a:rPr>
              <a:t>Creating a well performing deep learning model is all about the loss. </a:t>
            </a:r>
          </a:p>
          <a:p>
            <a:pPr marL="0" indent="0" fontAlgn="base">
              <a:spcBef>
                <a:spcPts val="0"/>
              </a:spcBef>
              <a:buNone/>
            </a:pPr>
            <a:endParaRPr lang="en-US" sz="2800" dirty="0">
              <a:solidFill>
                <a:srgbClr val="000000"/>
              </a:solidFill>
            </a:endParaRPr>
          </a:p>
          <a:p>
            <a:pPr marL="0" indent="0" fontAlgn="base">
              <a:spcBef>
                <a:spcPts val="0"/>
              </a:spcBef>
              <a:buNone/>
            </a:pPr>
            <a:r>
              <a:rPr lang="en-US" sz="2800" dirty="0">
                <a:solidFill>
                  <a:srgbClr val="000000"/>
                </a:solidFill>
              </a:rPr>
              <a:t>This “loss” is the difference between the predicted value output of the model, and some true/known value that comprises the target of our training data. </a:t>
            </a:r>
          </a:p>
          <a:p>
            <a:pPr marL="0" indent="0" fontAlgn="base">
              <a:spcBef>
                <a:spcPts val="0"/>
              </a:spcBef>
              <a:buNone/>
            </a:pPr>
            <a:endParaRPr lang="en-US" sz="2800" dirty="0">
              <a:solidFill>
                <a:srgbClr val="000000"/>
              </a:solidFill>
            </a:endParaRPr>
          </a:p>
          <a:p>
            <a:pPr marL="0" indent="0" fontAlgn="base">
              <a:spcBef>
                <a:spcPts val="0"/>
              </a:spcBef>
              <a:buNone/>
            </a:pPr>
            <a:r>
              <a:rPr lang="en-US" sz="2800" dirty="0">
                <a:solidFill>
                  <a:srgbClr val="000000"/>
                </a:solidFill>
              </a:rPr>
              <a:t>The model is trained by varying all the weights such that this loss is minimized as we traverse the loss landscape.</a:t>
            </a:r>
          </a:p>
          <a:p>
            <a:pPr marL="0" indent="0" fontAlgn="base">
              <a:spcBef>
                <a:spcPts val="0"/>
              </a:spcBef>
              <a:buNone/>
            </a:pPr>
            <a:endParaRPr lang="en-US" sz="2800" dirty="0">
              <a:solidFill>
                <a:srgbClr val="000000"/>
              </a:solidFill>
            </a:endParaRPr>
          </a:p>
          <a:p>
            <a:pPr marL="0" indent="0" fontAlgn="base">
              <a:spcBef>
                <a:spcPts val="0"/>
              </a:spcBef>
              <a:buNone/>
            </a:pPr>
            <a:r>
              <a:rPr lang="en-US" sz="2800" dirty="0">
                <a:solidFill>
                  <a:srgbClr val="000000"/>
                </a:solidFill>
              </a:rPr>
              <a:t>Various gradient decent methods, most of them based on Stochastic Gradient Descent are available, but they largely depend on 1) the current weight value, and 2) the gradient of the weights with respect to the loss. </a:t>
            </a:r>
          </a:p>
          <a:p>
            <a:pPr marL="0" indent="0" fontAlgn="base">
              <a:spcBef>
                <a:spcPts val="0"/>
              </a:spcBef>
              <a:buNone/>
            </a:pPr>
            <a:endParaRPr lang="en-US" sz="2800" dirty="0">
              <a:solidFill>
                <a:srgbClr val="000000"/>
              </a:solidFill>
            </a:endParaRPr>
          </a:p>
          <a:p>
            <a:pPr marL="0" indent="0" fontAlgn="base">
              <a:spcBef>
                <a:spcPts val="0"/>
              </a:spcBef>
              <a:buNone/>
            </a:pPr>
            <a:r>
              <a:rPr lang="en-US" sz="2800" dirty="0">
                <a:solidFill>
                  <a:srgbClr val="000000"/>
                </a:solidFill>
              </a:rPr>
              <a:t>We continue to vary the weights in training until this loss reaches a state where we decide to stop further training.</a:t>
            </a:r>
          </a:p>
        </p:txBody>
      </p:sp>
      <p:pic>
        <p:nvPicPr>
          <p:cNvPr id="5122" name="Picture 2">
            <a:extLst>
              <a:ext uri="{FF2B5EF4-FFF2-40B4-BE49-F238E27FC236}">
                <a16:creationId xmlns:a16="http://schemas.microsoft.com/office/drawing/2014/main" id="{72D4891F-65EE-3378-140B-F003C19BF5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11370" y="7567032"/>
            <a:ext cx="3409950" cy="8594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BB9D867-4750-D499-AC3E-1D3F7979E847}"/>
              </a:ext>
            </a:extLst>
          </p:cNvPr>
          <p:cNvSpPr txBox="1"/>
          <p:nvPr/>
        </p:nvSpPr>
        <p:spPr>
          <a:xfrm>
            <a:off x="12733835" y="6438900"/>
            <a:ext cx="2326279" cy="424732"/>
          </a:xfrm>
          <a:prstGeom prst="rect">
            <a:avLst/>
          </a:prstGeom>
          <a:noFill/>
        </p:spPr>
        <p:txBody>
          <a:bodyPr wrap="none" rtlCol="0" anchor="ctr">
            <a:spAutoFit/>
          </a:bodyPr>
          <a:lstStyle/>
          <a:p>
            <a:pPr algn="ctr">
              <a:lnSpc>
                <a:spcPct val="90000"/>
              </a:lnSpc>
            </a:pPr>
            <a:r>
              <a:rPr lang="en-US" sz="2400" dirty="0">
                <a:latin typeface="Arial" panose="020B0604020202020204" pitchFamily="34" charset="0"/>
                <a:cs typeface="Arial" panose="020B0604020202020204" pitchFamily="34" charset="0"/>
              </a:rPr>
              <a:t>Loss landscape</a:t>
            </a:r>
          </a:p>
        </p:txBody>
      </p:sp>
      <p:sp>
        <p:nvSpPr>
          <p:cNvPr id="3" name="TextBox 2">
            <a:extLst>
              <a:ext uri="{FF2B5EF4-FFF2-40B4-BE49-F238E27FC236}">
                <a16:creationId xmlns:a16="http://schemas.microsoft.com/office/drawing/2014/main" id="{81AE47EB-0D3C-9D8D-24D9-EDDA679CEB2B}"/>
              </a:ext>
            </a:extLst>
          </p:cNvPr>
          <p:cNvSpPr txBox="1"/>
          <p:nvPr/>
        </p:nvSpPr>
        <p:spPr>
          <a:xfrm>
            <a:off x="11724103" y="8214084"/>
            <a:ext cx="4739439" cy="424732"/>
          </a:xfrm>
          <a:prstGeom prst="rect">
            <a:avLst/>
          </a:prstGeom>
          <a:noFill/>
        </p:spPr>
        <p:txBody>
          <a:bodyPr wrap="none" rtlCol="0" anchor="ctr">
            <a:spAutoFit/>
          </a:bodyPr>
          <a:lstStyle/>
          <a:p>
            <a:pPr algn="ctr">
              <a:lnSpc>
                <a:spcPct val="90000"/>
              </a:lnSpc>
            </a:pPr>
            <a:r>
              <a:rPr lang="en-US" sz="2400" dirty="0">
                <a:latin typeface="Arial" panose="020B0604020202020204" pitchFamily="34" charset="0"/>
                <a:cs typeface="Arial" panose="020B0604020202020204" pitchFamily="34" charset="0"/>
              </a:rPr>
              <a:t>A simple gradient descent update</a:t>
            </a:r>
          </a:p>
        </p:txBody>
      </p:sp>
    </p:spTree>
    <p:extLst>
      <p:ext uri="{BB962C8B-B14F-4D97-AF65-F5344CB8AC3E}">
        <p14:creationId xmlns:p14="http://schemas.microsoft.com/office/powerpoint/2010/main" val="844567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3365F3D4-7084-CDC6-115E-5CD167267E41}"/>
            </a:ext>
          </a:extLst>
        </p:cNvPr>
        <p:cNvGrpSpPr/>
        <p:nvPr/>
      </p:nvGrpSpPr>
      <p:grpSpPr>
        <a:xfrm>
          <a:off x="0" y="0"/>
          <a:ext cx="0" cy="0"/>
          <a:chOff x="0" y="0"/>
          <a:chExt cx="0" cy="0"/>
        </a:xfrm>
      </p:grpSpPr>
      <p:pic>
        <p:nvPicPr>
          <p:cNvPr id="6146" name="Picture 2" descr="Language modeling image">
            <a:extLst>
              <a:ext uri="{FF2B5EF4-FFF2-40B4-BE49-F238E27FC236}">
                <a16:creationId xmlns:a16="http://schemas.microsoft.com/office/drawing/2014/main" id="{C7DAB72A-835D-A3EA-61DB-D6FACC54CA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30" r="27952" b="28844"/>
          <a:stretch/>
        </p:blipFill>
        <p:spPr bwMode="auto">
          <a:xfrm>
            <a:off x="11303714" y="5509410"/>
            <a:ext cx="6043771" cy="2553923"/>
          </a:xfrm>
          <a:prstGeom prst="rect">
            <a:avLst/>
          </a:prstGeom>
          <a:noFill/>
          <a:extLst>
            <a:ext uri="{909E8E84-426E-40DD-AFC4-6F175D3DCCD1}">
              <a14:hiddenFill xmlns:a14="http://schemas.microsoft.com/office/drawing/2010/main">
                <a:solidFill>
                  <a:srgbClr val="FFFFFF"/>
                </a:solidFill>
              </a14:hiddenFill>
            </a:ext>
          </a:extLst>
        </p:spPr>
      </p:pic>
      <p:sp>
        <p:nvSpPr>
          <p:cNvPr id="106" name="Google Shape;106;p15">
            <a:extLst>
              <a:ext uri="{FF2B5EF4-FFF2-40B4-BE49-F238E27FC236}">
                <a16:creationId xmlns:a16="http://schemas.microsoft.com/office/drawing/2014/main" id="{327C0E7C-F124-AF81-048F-C7566725DA01}"/>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Language Model Training</a:t>
            </a:r>
            <a:endParaRPr dirty="0"/>
          </a:p>
        </p:txBody>
      </p:sp>
      <p:sp>
        <p:nvSpPr>
          <p:cNvPr id="107" name="Google Shape;107;p15">
            <a:extLst>
              <a:ext uri="{FF2B5EF4-FFF2-40B4-BE49-F238E27FC236}">
                <a16:creationId xmlns:a16="http://schemas.microsoft.com/office/drawing/2014/main" id="{66643CD1-51BE-CFC5-FAB7-8235B1C32CFD}"/>
              </a:ext>
            </a:extLst>
          </p:cNvPr>
          <p:cNvSpPr txBox="1">
            <a:spLocks noGrp="1"/>
          </p:cNvSpPr>
          <p:nvPr>
            <p:ph type="body" sz="quarter" idx="10"/>
          </p:nvPr>
        </p:nvSpPr>
        <p:spPr>
          <a:xfrm>
            <a:off x="1155697" y="2092036"/>
            <a:ext cx="9437208" cy="6834749"/>
          </a:xfrm>
          <a:prstGeom prst="rect">
            <a:avLst/>
          </a:prstGeom>
          <a:noFill/>
          <a:ln>
            <a:noFill/>
          </a:ln>
        </p:spPr>
        <p:txBody>
          <a:bodyPr spcFirstLastPara="1" vert="horz" wrap="square" lIns="137138" tIns="68550" rIns="137138" bIns="68550" rtlCol="0" anchor="t" anchorCtr="0">
            <a:noAutofit/>
          </a:bodyPr>
          <a:lstStyle/>
          <a:p>
            <a:pPr marL="0" indent="0" fontAlgn="base">
              <a:spcBef>
                <a:spcPts val="0"/>
              </a:spcBef>
              <a:buNone/>
            </a:pPr>
            <a:r>
              <a:rPr lang="en-US" sz="2800" dirty="0">
                <a:solidFill>
                  <a:srgbClr val="000000"/>
                </a:solidFill>
              </a:rPr>
              <a:t>Language Models are those which attempt to predict the missing token of a given input. </a:t>
            </a:r>
          </a:p>
          <a:p>
            <a:pPr marL="0" indent="0" fontAlgn="base">
              <a:spcBef>
                <a:spcPts val="0"/>
              </a:spcBef>
              <a:buNone/>
            </a:pPr>
            <a:endParaRPr lang="en-US" sz="2800" dirty="0">
              <a:solidFill>
                <a:srgbClr val="000000"/>
              </a:solidFill>
            </a:endParaRPr>
          </a:p>
          <a:p>
            <a:pPr marL="0" indent="0" fontAlgn="base">
              <a:spcBef>
                <a:spcPts val="0"/>
              </a:spcBef>
              <a:buNone/>
            </a:pPr>
            <a:r>
              <a:rPr lang="en-US" sz="2800" dirty="0">
                <a:solidFill>
                  <a:srgbClr val="000000"/>
                </a:solidFill>
              </a:rPr>
              <a:t>For Decoder-type models, this is </a:t>
            </a:r>
            <a:r>
              <a:rPr lang="en-US" sz="2800" b="1" dirty="0">
                <a:solidFill>
                  <a:srgbClr val="000000"/>
                </a:solidFill>
              </a:rPr>
              <a:t>the next token</a:t>
            </a:r>
            <a:r>
              <a:rPr lang="en-US" sz="2800" dirty="0">
                <a:solidFill>
                  <a:srgbClr val="000000"/>
                </a:solidFill>
              </a:rPr>
              <a:t>. </a:t>
            </a:r>
          </a:p>
          <a:p>
            <a:pPr marL="0" indent="0" fontAlgn="base">
              <a:spcBef>
                <a:spcPts val="0"/>
              </a:spcBef>
              <a:buNone/>
            </a:pPr>
            <a:endParaRPr lang="en-US" sz="2800" dirty="0">
              <a:solidFill>
                <a:srgbClr val="000000"/>
              </a:solidFill>
            </a:endParaRPr>
          </a:p>
          <a:p>
            <a:pPr marL="0" indent="0" fontAlgn="base">
              <a:spcBef>
                <a:spcPts val="0"/>
              </a:spcBef>
              <a:buNone/>
            </a:pPr>
            <a:r>
              <a:rPr lang="en-US" sz="2800" dirty="0">
                <a:solidFill>
                  <a:srgbClr val="000000"/>
                </a:solidFill>
              </a:rPr>
              <a:t>For Encoder-type models, this can be some </a:t>
            </a:r>
            <a:r>
              <a:rPr lang="en-US" sz="2800" b="1" dirty="0">
                <a:solidFill>
                  <a:srgbClr val="000000"/>
                </a:solidFill>
              </a:rPr>
              <a:t>intermediate token that has been masked</a:t>
            </a:r>
            <a:r>
              <a:rPr lang="en-US" sz="2800" dirty="0">
                <a:solidFill>
                  <a:srgbClr val="000000"/>
                </a:solidFill>
              </a:rPr>
              <a:t>. </a:t>
            </a:r>
          </a:p>
          <a:p>
            <a:pPr marL="0" indent="0" fontAlgn="base">
              <a:spcBef>
                <a:spcPts val="0"/>
              </a:spcBef>
              <a:buNone/>
            </a:pPr>
            <a:endParaRPr lang="en-US" sz="2800" dirty="0">
              <a:solidFill>
                <a:srgbClr val="000000"/>
              </a:solidFill>
            </a:endParaRPr>
          </a:p>
          <a:p>
            <a:pPr marL="0" indent="0" fontAlgn="base">
              <a:spcBef>
                <a:spcPts val="0"/>
              </a:spcBef>
              <a:buNone/>
            </a:pPr>
            <a:r>
              <a:rPr lang="en-US" sz="2800" dirty="0">
                <a:solidFill>
                  <a:srgbClr val="000000"/>
                </a:solidFill>
              </a:rPr>
              <a:t>Either way, Language Models use the vocabulary they have, to select the </a:t>
            </a:r>
            <a:r>
              <a:rPr lang="en-US" sz="2800" b="1" dirty="0">
                <a:solidFill>
                  <a:srgbClr val="000000"/>
                </a:solidFill>
              </a:rPr>
              <a:t>right token</a:t>
            </a:r>
            <a:r>
              <a:rPr lang="en-US" sz="2800" dirty="0">
                <a:solidFill>
                  <a:srgbClr val="000000"/>
                </a:solidFill>
              </a:rPr>
              <a:t>.</a:t>
            </a:r>
          </a:p>
          <a:p>
            <a:pPr marL="0" indent="0" fontAlgn="base">
              <a:spcBef>
                <a:spcPts val="0"/>
              </a:spcBef>
              <a:buNone/>
            </a:pPr>
            <a:endParaRPr lang="en-US" sz="2800" dirty="0">
              <a:solidFill>
                <a:srgbClr val="000000"/>
              </a:solidFill>
            </a:endParaRPr>
          </a:p>
          <a:p>
            <a:pPr marL="0" indent="0" fontAlgn="base">
              <a:spcBef>
                <a:spcPts val="0"/>
              </a:spcBef>
              <a:buNone/>
            </a:pPr>
            <a:endParaRPr lang="en-US" sz="2800" dirty="0">
              <a:solidFill>
                <a:srgbClr val="000000"/>
              </a:solidFill>
            </a:endParaRPr>
          </a:p>
          <a:p>
            <a:pPr marL="0" indent="0" fontAlgn="base">
              <a:spcBef>
                <a:spcPts val="0"/>
              </a:spcBef>
              <a:buNone/>
            </a:pPr>
            <a:endParaRPr lang="en-US" sz="2800" dirty="0">
              <a:solidFill>
                <a:srgbClr val="000000"/>
              </a:solidFill>
            </a:endParaRPr>
          </a:p>
        </p:txBody>
      </p:sp>
      <p:pic>
        <p:nvPicPr>
          <p:cNvPr id="6148" name="Picture 4">
            <a:extLst>
              <a:ext uri="{FF2B5EF4-FFF2-40B4-BE49-F238E27FC236}">
                <a16:creationId xmlns:a16="http://schemas.microsoft.com/office/drawing/2014/main" id="{D9AAF37E-0AFB-9B2A-CB30-D2B3241BC7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9900" y="1577406"/>
            <a:ext cx="7391400" cy="3566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643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CDA5E93F-E041-057A-8EE5-C87C7E7C942A}"/>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90B0854F-A232-F67C-C984-DA555D316991}"/>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Preparing an LLM for Pre-training</a:t>
            </a:r>
            <a:endParaRPr dirty="0"/>
          </a:p>
        </p:txBody>
      </p:sp>
      <p:sp>
        <p:nvSpPr>
          <p:cNvPr id="107" name="Google Shape;107;p15">
            <a:extLst>
              <a:ext uri="{FF2B5EF4-FFF2-40B4-BE49-F238E27FC236}">
                <a16:creationId xmlns:a16="http://schemas.microsoft.com/office/drawing/2014/main" id="{EC6A6463-4540-002E-A07A-D16412516D4B}"/>
              </a:ext>
            </a:extLst>
          </p:cNvPr>
          <p:cNvSpPr txBox="1">
            <a:spLocks noGrp="1"/>
          </p:cNvSpPr>
          <p:nvPr>
            <p:ph type="body" sz="quarter" idx="10"/>
          </p:nvPr>
        </p:nvSpPr>
        <p:spPr>
          <a:xfrm>
            <a:off x="1155696" y="2092036"/>
            <a:ext cx="16827504" cy="6834749"/>
          </a:xfrm>
          <a:prstGeom prst="rect">
            <a:avLst/>
          </a:prstGeom>
          <a:noFill/>
          <a:ln>
            <a:noFill/>
          </a:ln>
        </p:spPr>
        <p:txBody>
          <a:bodyPr spcFirstLastPara="1" vert="horz" wrap="square" lIns="137138" tIns="68550" rIns="137138" bIns="68550" rtlCol="0" anchor="t" anchorCtr="0">
            <a:noAutofit/>
          </a:bodyPr>
          <a:lstStyle/>
          <a:p>
            <a:pPr marL="0" indent="0" fontAlgn="base">
              <a:spcBef>
                <a:spcPts val="0"/>
              </a:spcBef>
              <a:buNone/>
            </a:pPr>
            <a:r>
              <a:rPr lang="en-US" sz="2800" dirty="0">
                <a:solidFill>
                  <a:srgbClr val="000000"/>
                </a:solidFill>
              </a:rPr>
              <a:t>To get a model ready for pre-training, we need to set up the following:</a:t>
            </a:r>
          </a:p>
          <a:p>
            <a:pPr marL="0" indent="0" fontAlgn="base">
              <a:spcBef>
                <a:spcPts val="0"/>
              </a:spcBef>
              <a:buNone/>
            </a:pPr>
            <a:endParaRPr lang="en-US" sz="2800" dirty="0">
              <a:solidFill>
                <a:srgbClr val="000000"/>
              </a:solidFill>
            </a:endParaRPr>
          </a:p>
          <a:p>
            <a:pPr marL="514350" indent="-514350" fontAlgn="base">
              <a:spcBef>
                <a:spcPts val="0"/>
              </a:spcBef>
              <a:buFont typeface="+mj-lt"/>
              <a:buAutoNum type="arabicPeriod"/>
            </a:pPr>
            <a:r>
              <a:rPr lang="en-US" sz="2800" dirty="0">
                <a:solidFill>
                  <a:srgbClr val="000000"/>
                </a:solidFill>
              </a:rPr>
              <a:t>The training data must be collected and curated</a:t>
            </a:r>
          </a:p>
          <a:p>
            <a:pPr marL="514350" indent="-514350" fontAlgn="base">
              <a:spcBef>
                <a:spcPts val="0"/>
              </a:spcBef>
              <a:buFont typeface="+mj-lt"/>
              <a:buAutoNum type="arabicPeriod"/>
            </a:pPr>
            <a:r>
              <a:rPr lang="en-US" sz="2800" dirty="0">
                <a:solidFill>
                  <a:srgbClr val="000000"/>
                </a:solidFill>
              </a:rPr>
              <a:t>The data must be in the right format and ready to be loaded in batches </a:t>
            </a:r>
          </a:p>
          <a:p>
            <a:pPr marL="514350" indent="-514350" fontAlgn="base">
              <a:spcBef>
                <a:spcPts val="0"/>
              </a:spcBef>
              <a:buFont typeface="+mj-lt"/>
              <a:buAutoNum type="arabicPeriod"/>
            </a:pPr>
            <a:r>
              <a:rPr lang="en-US" sz="2800" dirty="0">
                <a:solidFill>
                  <a:srgbClr val="000000"/>
                </a:solidFill>
              </a:rPr>
              <a:t>The model architecture must be constructed and loaded into memory</a:t>
            </a:r>
          </a:p>
          <a:p>
            <a:pPr marL="514350" indent="-514350" fontAlgn="base">
              <a:spcBef>
                <a:spcPts val="0"/>
              </a:spcBef>
              <a:buFont typeface="+mj-lt"/>
              <a:buAutoNum type="arabicPeriod"/>
            </a:pPr>
            <a:r>
              <a:rPr lang="en-US" sz="2800" dirty="0">
                <a:solidFill>
                  <a:srgbClr val="000000"/>
                </a:solidFill>
              </a:rPr>
              <a:t>All algorithm configurations set to appropriate values</a:t>
            </a:r>
          </a:p>
          <a:p>
            <a:pPr marL="514350" indent="-514350" fontAlgn="base">
              <a:spcBef>
                <a:spcPts val="0"/>
              </a:spcBef>
              <a:buFont typeface="+mj-lt"/>
              <a:buAutoNum type="arabicPeriod"/>
            </a:pPr>
            <a:r>
              <a:rPr lang="en-US" sz="2800" dirty="0">
                <a:solidFill>
                  <a:srgbClr val="000000"/>
                </a:solidFill>
              </a:rPr>
              <a:t>The compute infrastructure established</a:t>
            </a:r>
          </a:p>
          <a:p>
            <a:pPr marL="514350" indent="-514350" fontAlgn="base">
              <a:spcBef>
                <a:spcPts val="0"/>
              </a:spcBef>
              <a:buFont typeface="+mj-lt"/>
              <a:buAutoNum type="arabicPeriod"/>
            </a:pPr>
            <a:r>
              <a:rPr lang="en-US" sz="2800" dirty="0">
                <a:solidFill>
                  <a:srgbClr val="000000"/>
                </a:solidFill>
              </a:rPr>
              <a:t>Training strategy configured to ensure the hardware and data are being most effectively utilized</a:t>
            </a:r>
          </a:p>
          <a:p>
            <a:pPr marL="514350" indent="-514350" fontAlgn="base">
              <a:spcBef>
                <a:spcPts val="0"/>
              </a:spcBef>
              <a:buFont typeface="+mj-lt"/>
              <a:buAutoNum type="arabicPeriod"/>
            </a:pPr>
            <a:endParaRPr lang="en-US" sz="2800" dirty="0">
              <a:solidFill>
                <a:srgbClr val="000000"/>
              </a:solidFill>
            </a:endParaRPr>
          </a:p>
          <a:p>
            <a:pPr marL="0" indent="0" fontAlgn="base">
              <a:spcBef>
                <a:spcPts val="0"/>
              </a:spcBef>
              <a:buNone/>
            </a:pPr>
            <a:endParaRPr lang="en-US" sz="2800" dirty="0">
              <a:solidFill>
                <a:srgbClr val="000000"/>
              </a:solidFill>
            </a:endParaRPr>
          </a:p>
          <a:p>
            <a:pPr marL="0" indent="0" fontAlgn="base">
              <a:spcBef>
                <a:spcPts val="0"/>
              </a:spcBef>
              <a:buNone/>
            </a:pPr>
            <a:endParaRPr lang="en-US" sz="2800" dirty="0">
              <a:solidFill>
                <a:srgbClr val="000000"/>
              </a:solidFill>
            </a:endParaRPr>
          </a:p>
          <a:p>
            <a:pPr marL="0" indent="0" fontAlgn="base">
              <a:spcBef>
                <a:spcPts val="0"/>
              </a:spcBef>
              <a:buNone/>
            </a:pPr>
            <a:r>
              <a:rPr lang="en-US" sz="2800" dirty="0">
                <a:solidFill>
                  <a:srgbClr val="000000"/>
                </a:solidFill>
              </a:rPr>
              <a:t>Let’s look at these one-by-one</a:t>
            </a:r>
          </a:p>
        </p:txBody>
      </p:sp>
    </p:spTree>
    <p:extLst>
      <p:ext uri="{BB962C8B-B14F-4D97-AF65-F5344CB8AC3E}">
        <p14:creationId xmlns:p14="http://schemas.microsoft.com/office/powerpoint/2010/main" val="253714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761C4137-BDED-3C0B-454A-673D6F4311FA}"/>
            </a:ext>
          </a:extLst>
        </p:cNvPr>
        <p:cNvGrpSpPr/>
        <p:nvPr/>
      </p:nvGrpSpPr>
      <p:grpSpPr>
        <a:xfrm>
          <a:off x="0" y="0"/>
          <a:ext cx="0" cy="0"/>
          <a:chOff x="0" y="0"/>
          <a:chExt cx="0" cy="0"/>
        </a:xfrm>
      </p:grpSpPr>
      <p:pic>
        <p:nvPicPr>
          <p:cNvPr id="7174" name="Picture 6">
            <a:extLst>
              <a:ext uri="{FF2B5EF4-FFF2-40B4-BE49-F238E27FC236}">
                <a16:creationId xmlns:a16="http://schemas.microsoft.com/office/drawing/2014/main" id="{CD9F0C0A-8334-7323-3C26-639A47C56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9973" y="6581317"/>
            <a:ext cx="10050859" cy="3216275"/>
          </a:xfrm>
          <a:prstGeom prst="rect">
            <a:avLst/>
          </a:prstGeom>
          <a:noFill/>
          <a:extLst>
            <a:ext uri="{909E8E84-426E-40DD-AFC4-6F175D3DCCD1}">
              <a14:hiddenFill xmlns:a14="http://schemas.microsoft.com/office/drawing/2010/main">
                <a:solidFill>
                  <a:srgbClr val="FFFFFF"/>
                </a:solidFill>
              </a14:hiddenFill>
            </a:ext>
          </a:extLst>
        </p:spPr>
      </p:pic>
      <p:sp>
        <p:nvSpPr>
          <p:cNvPr id="106" name="Google Shape;106;p15">
            <a:extLst>
              <a:ext uri="{FF2B5EF4-FFF2-40B4-BE49-F238E27FC236}">
                <a16:creationId xmlns:a16="http://schemas.microsoft.com/office/drawing/2014/main" id="{E588F4FE-9375-249A-2ED8-ADA9340438A3}"/>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1 - </a:t>
            </a:r>
            <a:r>
              <a:rPr lang="en-US" sz="4000" dirty="0">
                <a:solidFill>
                  <a:srgbClr val="000000"/>
                </a:solidFill>
              </a:rPr>
              <a:t>The training data must be collected and curated</a:t>
            </a:r>
            <a:endParaRPr dirty="0"/>
          </a:p>
        </p:txBody>
      </p:sp>
      <p:sp>
        <p:nvSpPr>
          <p:cNvPr id="107" name="Google Shape;107;p15">
            <a:extLst>
              <a:ext uri="{FF2B5EF4-FFF2-40B4-BE49-F238E27FC236}">
                <a16:creationId xmlns:a16="http://schemas.microsoft.com/office/drawing/2014/main" id="{3B5408B0-FC0A-9404-E5E2-FECE22C69376}"/>
              </a:ext>
            </a:extLst>
          </p:cNvPr>
          <p:cNvSpPr txBox="1">
            <a:spLocks noGrp="1"/>
          </p:cNvSpPr>
          <p:nvPr>
            <p:ph type="body" sz="quarter" idx="10"/>
          </p:nvPr>
        </p:nvSpPr>
        <p:spPr>
          <a:xfrm>
            <a:off x="1155696" y="2092036"/>
            <a:ext cx="8391716" cy="6834749"/>
          </a:xfrm>
          <a:prstGeom prst="rect">
            <a:avLst/>
          </a:prstGeom>
          <a:noFill/>
          <a:ln>
            <a:noFill/>
          </a:ln>
        </p:spPr>
        <p:txBody>
          <a:bodyPr spcFirstLastPara="1" vert="horz" wrap="square" lIns="137138" tIns="68550" rIns="137138" bIns="68550" rtlCol="0" anchor="t" anchorCtr="0">
            <a:noAutofit/>
          </a:bodyPr>
          <a:lstStyle/>
          <a:p>
            <a:pPr marL="0" indent="0" fontAlgn="base">
              <a:spcBef>
                <a:spcPts val="0"/>
              </a:spcBef>
              <a:buNone/>
            </a:pPr>
            <a:r>
              <a:rPr lang="en-US" sz="2800" dirty="0">
                <a:solidFill>
                  <a:srgbClr val="000000"/>
                </a:solidFill>
              </a:rPr>
              <a:t>By crawling the open web, we can create massive datasets of all of the digital knowledge stored online.</a:t>
            </a:r>
          </a:p>
          <a:p>
            <a:pPr marL="0" indent="0" fontAlgn="base">
              <a:spcBef>
                <a:spcPts val="0"/>
              </a:spcBef>
              <a:buNone/>
            </a:pPr>
            <a:endParaRPr lang="en-US" sz="2800" dirty="0">
              <a:solidFill>
                <a:srgbClr val="000000"/>
              </a:solidFill>
            </a:endParaRPr>
          </a:p>
          <a:p>
            <a:pPr marL="0" indent="0" fontAlgn="base">
              <a:spcBef>
                <a:spcPts val="0"/>
              </a:spcBef>
              <a:buNone/>
            </a:pPr>
            <a:r>
              <a:rPr lang="en-US" sz="2800" dirty="0">
                <a:solidFill>
                  <a:srgbClr val="000000"/>
                </a:solidFill>
              </a:rPr>
              <a:t>The issues arise when finding what site to use and what not to use.</a:t>
            </a:r>
          </a:p>
          <a:p>
            <a:pPr marL="0" indent="0" fontAlgn="base">
              <a:spcBef>
                <a:spcPts val="0"/>
              </a:spcBef>
              <a:buNone/>
            </a:pPr>
            <a:endParaRPr lang="en-US" sz="2800" dirty="0">
              <a:solidFill>
                <a:srgbClr val="000000"/>
              </a:solidFill>
            </a:endParaRPr>
          </a:p>
          <a:p>
            <a:pPr marL="0" indent="0" fontAlgn="base">
              <a:spcBef>
                <a:spcPts val="0"/>
              </a:spcBef>
              <a:buNone/>
            </a:pPr>
            <a:r>
              <a:rPr lang="en-US" sz="2800" dirty="0">
                <a:solidFill>
                  <a:srgbClr val="000000"/>
                </a:solidFill>
              </a:rPr>
              <a:t>The </a:t>
            </a:r>
            <a:r>
              <a:rPr lang="en-US" sz="2800" dirty="0" err="1">
                <a:solidFill>
                  <a:srgbClr val="000000"/>
                </a:solidFill>
              </a:rPr>
              <a:t>CommonCrawl</a:t>
            </a:r>
            <a:r>
              <a:rPr lang="en-US" sz="2800" dirty="0">
                <a:solidFill>
                  <a:srgbClr val="000000"/>
                </a:solidFill>
              </a:rPr>
              <a:t> project was started over a decade ago to find all addressable links. </a:t>
            </a:r>
          </a:p>
          <a:p>
            <a:pPr marL="0" indent="0" fontAlgn="base">
              <a:spcBef>
                <a:spcPts val="0"/>
              </a:spcBef>
              <a:buNone/>
            </a:pPr>
            <a:endParaRPr lang="en-US" sz="2800" dirty="0">
              <a:solidFill>
                <a:srgbClr val="000000"/>
              </a:solidFill>
            </a:endParaRPr>
          </a:p>
          <a:p>
            <a:pPr marL="0" indent="0" fontAlgn="base">
              <a:spcBef>
                <a:spcPts val="0"/>
              </a:spcBef>
              <a:buNone/>
            </a:pPr>
            <a:r>
              <a:rPr lang="en-US" sz="2800" dirty="0">
                <a:solidFill>
                  <a:srgbClr val="000000"/>
                </a:solidFill>
              </a:rPr>
              <a:t>Wikipedia also contains a huge repository of human language information </a:t>
            </a:r>
          </a:p>
          <a:p>
            <a:pPr marL="0" indent="0" fontAlgn="base">
              <a:spcBef>
                <a:spcPts val="0"/>
              </a:spcBef>
              <a:buNone/>
            </a:pPr>
            <a:endParaRPr lang="en-US" sz="2800" dirty="0">
              <a:solidFill>
                <a:srgbClr val="000000"/>
              </a:solidFill>
            </a:endParaRPr>
          </a:p>
          <a:p>
            <a:pPr marL="0" indent="0" fontAlgn="base">
              <a:spcBef>
                <a:spcPts val="0"/>
              </a:spcBef>
              <a:buNone/>
            </a:pPr>
            <a:r>
              <a:rPr lang="en-US" sz="2800" dirty="0">
                <a:solidFill>
                  <a:srgbClr val="000000"/>
                </a:solidFill>
              </a:rPr>
              <a:t>Getting the best data, though, is still an art rather than a science as the terabytes of raw text are impossible to manually clean and curate.</a:t>
            </a:r>
          </a:p>
        </p:txBody>
      </p:sp>
      <p:pic>
        <p:nvPicPr>
          <p:cNvPr id="7170" name="Picture 2" descr="Comparison of text datasets: size vs. diversity and content composition. Source: Minipile paper.">
            <a:extLst>
              <a:ext uri="{FF2B5EF4-FFF2-40B4-BE49-F238E27FC236}">
                <a16:creationId xmlns:a16="http://schemas.microsoft.com/office/drawing/2014/main" id="{1D66BB48-836C-7985-B3F5-093C3AC952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3895" y="1628774"/>
            <a:ext cx="6818408" cy="5007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711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B65D7C1B-9CAD-39F1-27B6-701D0FCA020D}"/>
            </a:ext>
          </a:extLst>
        </p:cNvPr>
        <p:cNvGrpSpPr/>
        <p:nvPr/>
      </p:nvGrpSpPr>
      <p:grpSpPr>
        <a:xfrm>
          <a:off x="0" y="0"/>
          <a:ext cx="0" cy="0"/>
          <a:chOff x="0" y="0"/>
          <a:chExt cx="0" cy="0"/>
        </a:xfrm>
      </p:grpSpPr>
      <p:pic>
        <p:nvPicPr>
          <p:cNvPr id="8194" name="Picture 2">
            <a:extLst>
              <a:ext uri="{FF2B5EF4-FFF2-40B4-BE49-F238E27FC236}">
                <a16:creationId xmlns:a16="http://schemas.microsoft.com/office/drawing/2014/main" id="{D54C6393-9E60-9809-592F-AAF835301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001" y="5661726"/>
            <a:ext cx="15444792" cy="4416246"/>
          </a:xfrm>
          <a:prstGeom prst="rect">
            <a:avLst/>
          </a:prstGeom>
          <a:noFill/>
          <a:extLst>
            <a:ext uri="{909E8E84-426E-40DD-AFC4-6F175D3DCCD1}">
              <a14:hiddenFill xmlns:a14="http://schemas.microsoft.com/office/drawing/2010/main">
                <a:solidFill>
                  <a:srgbClr val="FFFFFF"/>
                </a:solidFill>
              </a14:hiddenFill>
            </a:ext>
          </a:extLst>
        </p:spPr>
      </p:pic>
      <p:sp>
        <p:nvSpPr>
          <p:cNvPr id="106" name="Google Shape;106;p15">
            <a:extLst>
              <a:ext uri="{FF2B5EF4-FFF2-40B4-BE49-F238E27FC236}">
                <a16:creationId xmlns:a16="http://schemas.microsoft.com/office/drawing/2014/main" id="{31AF9E8D-E4D5-236A-F109-BFE7E814A599}"/>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2 – Data Formatting for Training</a:t>
            </a:r>
            <a:endParaRPr dirty="0"/>
          </a:p>
        </p:txBody>
      </p:sp>
      <p:sp>
        <p:nvSpPr>
          <p:cNvPr id="107" name="Google Shape;107;p15">
            <a:extLst>
              <a:ext uri="{FF2B5EF4-FFF2-40B4-BE49-F238E27FC236}">
                <a16:creationId xmlns:a16="http://schemas.microsoft.com/office/drawing/2014/main" id="{FF805D7F-E5B3-E4D4-851F-8F6C5081F0F1}"/>
              </a:ext>
            </a:extLst>
          </p:cNvPr>
          <p:cNvSpPr txBox="1">
            <a:spLocks noGrp="1"/>
          </p:cNvSpPr>
          <p:nvPr>
            <p:ph type="body" sz="quarter" idx="10"/>
          </p:nvPr>
        </p:nvSpPr>
        <p:spPr>
          <a:xfrm>
            <a:off x="1155696" y="2092037"/>
            <a:ext cx="16827504" cy="3569690"/>
          </a:xfrm>
          <a:prstGeom prst="rect">
            <a:avLst/>
          </a:prstGeom>
          <a:noFill/>
          <a:ln>
            <a:noFill/>
          </a:ln>
        </p:spPr>
        <p:txBody>
          <a:bodyPr spcFirstLastPara="1" vert="horz" wrap="square" lIns="137138" tIns="68550" rIns="137138" bIns="68550" rtlCol="0" anchor="t" anchorCtr="0">
            <a:noAutofit/>
          </a:bodyPr>
          <a:lstStyle/>
          <a:p>
            <a:pPr marL="0" indent="0" fontAlgn="base">
              <a:spcBef>
                <a:spcPts val="0"/>
              </a:spcBef>
              <a:buNone/>
            </a:pPr>
            <a:r>
              <a:rPr lang="en-US" sz="2800" dirty="0">
                <a:solidFill>
                  <a:srgbClr val="000000"/>
                </a:solidFill>
              </a:rPr>
              <a:t>Once collected, the data must be processed before being useful for training. </a:t>
            </a:r>
          </a:p>
          <a:p>
            <a:pPr marL="0" indent="0" fontAlgn="base">
              <a:spcBef>
                <a:spcPts val="0"/>
              </a:spcBef>
              <a:buNone/>
            </a:pPr>
            <a:endParaRPr lang="en-US" sz="2800" dirty="0">
              <a:solidFill>
                <a:srgbClr val="000000"/>
              </a:solidFill>
            </a:endParaRPr>
          </a:p>
          <a:p>
            <a:pPr marL="0" indent="0" fontAlgn="base">
              <a:spcBef>
                <a:spcPts val="0"/>
              </a:spcBef>
              <a:buNone/>
            </a:pPr>
            <a:r>
              <a:rPr lang="en-US" sz="2800" dirty="0">
                <a:solidFill>
                  <a:srgbClr val="000000"/>
                </a:solidFill>
              </a:rPr>
              <a:t>A typical workflow consists of:</a:t>
            </a:r>
          </a:p>
          <a:p>
            <a:pPr fontAlgn="base">
              <a:spcBef>
                <a:spcPts val="0"/>
              </a:spcBef>
            </a:pPr>
            <a:r>
              <a:rPr lang="en-US" sz="2800" dirty="0">
                <a:solidFill>
                  <a:srgbClr val="000000"/>
                </a:solidFill>
              </a:rPr>
              <a:t>Gather the raw data</a:t>
            </a:r>
          </a:p>
          <a:p>
            <a:pPr fontAlgn="base">
              <a:spcBef>
                <a:spcPts val="0"/>
              </a:spcBef>
            </a:pPr>
            <a:r>
              <a:rPr lang="en-US" sz="2800" dirty="0">
                <a:solidFill>
                  <a:srgbClr val="000000"/>
                </a:solidFill>
              </a:rPr>
              <a:t>Removing duplicated data (deduplication) </a:t>
            </a:r>
          </a:p>
          <a:p>
            <a:pPr fontAlgn="base">
              <a:spcBef>
                <a:spcPts val="0"/>
              </a:spcBef>
            </a:pPr>
            <a:r>
              <a:rPr lang="en-US" sz="2800" dirty="0">
                <a:solidFill>
                  <a:srgbClr val="000000"/>
                </a:solidFill>
              </a:rPr>
              <a:t>Filtering for language (e.g. only English) </a:t>
            </a:r>
          </a:p>
          <a:p>
            <a:pPr fontAlgn="base">
              <a:spcBef>
                <a:spcPts val="0"/>
              </a:spcBef>
            </a:pPr>
            <a:r>
              <a:rPr lang="en-US" sz="2800" dirty="0">
                <a:solidFill>
                  <a:srgbClr val="000000"/>
                </a:solidFill>
              </a:rPr>
              <a:t>Filtering for harmful or specific content</a:t>
            </a:r>
          </a:p>
          <a:p>
            <a:pPr fontAlgn="base">
              <a:spcBef>
                <a:spcPts val="0"/>
              </a:spcBef>
            </a:pPr>
            <a:r>
              <a:rPr lang="en-US" sz="2800" dirty="0">
                <a:solidFill>
                  <a:srgbClr val="000000"/>
                </a:solidFill>
              </a:rPr>
              <a:t>Remove unknown tokens</a:t>
            </a:r>
          </a:p>
          <a:p>
            <a:pPr fontAlgn="base">
              <a:spcBef>
                <a:spcPts val="0"/>
              </a:spcBef>
            </a:pPr>
            <a:r>
              <a:rPr lang="en-US" sz="2800" dirty="0">
                <a:solidFill>
                  <a:srgbClr val="000000"/>
                </a:solidFill>
              </a:rPr>
              <a:t>Format data into training and testing datasets </a:t>
            </a:r>
          </a:p>
          <a:p>
            <a:pPr marL="0" indent="0" fontAlgn="base">
              <a:spcBef>
                <a:spcPts val="0"/>
              </a:spcBef>
              <a:buNone/>
            </a:pPr>
            <a:endParaRPr lang="en-US" sz="2800" dirty="0">
              <a:solidFill>
                <a:srgbClr val="000000"/>
              </a:solidFill>
            </a:endParaRPr>
          </a:p>
        </p:txBody>
      </p:sp>
    </p:spTree>
    <p:extLst>
      <p:ext uri="{BB962C8B-B14F-4D97-AF65-F5344CB8AC3E}">
        <p14:creationId xmlns:p14="http://schemas.microsoft.com/office/powerpoint/2010/main" val="1363517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08805CE5-1379-3066-1809-E5C39D416135}"/>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1DA67ECD-E585-B2E1-5651-D09CF02A98A5}"/>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3 – Selecting Model Architecture</a:t>
            </a:r>
            <a:endParaRPr dirty="0"/>
          </a:p>
        </p:txBody>
      </p:sp>
      <p:sp>
        <p:nvSpPr>
          <p:cNvPr id="107" name="Google Shape;107;p15">
            <a:extLst>
              <a:ext uri="{FF2B5EF4-FFF2-40B4-BE49-F238E27FC236}">
                <a16:creationId xmlns:a16="http://schemas.microsoft.com/office/drawing/2014/main" id="{A52AE452-FCE6-4AEF-8B94-2B956F80E6C5}"/>
              </a:ext>
            </a:extLst>
          </p:cNvPr>
          <p:cNvSpPr txBox="1">
            <a:spLocks noGrp="1"/>
          </p:cNvSpPr>
          <p:nvPr>
            <p:ph type="body" sz="quarter" idx="10"/>
          </p:nvPr>
        </p:nvSpPr>
        <p:spPr>
          <a:xfrm>
            <a:off x="1155697" y="2092036"/>
            <a:ext cx="8337928" cy="6834749"/>
          </a:xfrm>
          <a:prstGeom prst="rect">
            <a:avLst/>
          </a:prstGeom>
          <a:noFill/>
          <a:ln>
            <a:noFill/>
          </a:ln>
        </p:spPr>
        <p:txBody>
          <a:bodyPr spcFirstLastPara="1" vert="horz" wrap="square" lIns="137138" tIns="68550" rIns="137138" bIns="68550" rtlCol="0" anchor="t" anchorCtr="0">
            <a:noAutofit/>
          </a:bodyPr>
          <a:lstStyle/>
          <a:p>
            <a:pPr marL="0" indent="0" fontAlgn="base">
              <a:spcBef>
                <a:spcPts val="0"/>
              </a:spcBef>
              <a:buNone/>
            </a:pPr>
            <a:r>
              <a:rPr lang="en-US" sz="2800" dirty="0">
                <a:solidFill>
                  <a:srgbClr val="000000"/>
                </a:solidFill>
              </a:rPr>
              <a:t>Depending on the desired task for which the LLM will be used, a specific architecture will need to be programmed using libraries such as </a:t>
            </a:r>
            <a:r>
              <a:rPr lang="en-US" sz="2800" dirty="0" err="1">
                <a:solidFill>
                  <a:srgbClr val="000000"/>
                </a:solidFill>
              </a:rPr>
              <a:t>PyTorch</a:t>
            </a:r>
            <a:r>
              <a:rPr lang="en-US" sz="2800" dirty="0">
                <a:solidFill>
                  <a:srgbClr val="000000"/>
                </a:solidFill>
              </a:rPr>
              <a:t>, TensorFlow, or Jax.</a:t>
            </a:r>
          </a:p>
          <a:p>
            <a:pPr marL="0" indent="0" fontAlgn="base">
              <a:spcBef>
                <a:spcPts val="0"/>
              </a:spcBef>
              <a:buNone/>
            </a:pPr>
            <a:endParaRPr lang="en-US" sz="2800" dirty="0">
              <a:solidFill>
                <a:srgbClr val="000000"/>
              </a:solidFill>
            </a:endParaRPr>
          </a:p>
          <a:p>
            <a:pPr marL="0" indent="0" fontAlgn="base">
              <a:spcBef>
                <a:spcPts val="0"/>
              </a:spcBef>
              <a:buNone/>
            </a:pPr>
            <a:r>
              <a:rPr lang="en-US" sz="2800" dirty="0">
                <a:solidFill>
                  <a:srgbClr val="000000"/>
                </a:solidFill>
              </a:rPr>
              <a:t>There are now several libraries that help with predefined architectures which can leverage the developments of the community</a:t>
            </a:r>
          </a:p>
        </p:txBody>
      </p:sp>
      <p:pic>
        <p:nvPicPr>
          <p:cNvPr id="9218" name="Picture 2">
            <a:extLst>
              <a:ext uri="{FF2B5EF4-FFF2-40B4-BE49-F238E27FC236}">
                <a16:creationId xmlns:a16="http://schemas.microsoft.com/office/drawing/2014/main" id="{8111F251-71D0-07F5-E65D-9280E58182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7767" y="2705477"/>
            <a:ext cx="8958354" cy="634439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ADFE1ABA-A49B-2079-D490-054EC102E6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36" t="19952" r="37562" b="28245"/>
          <a:stretch/>
        </p:blipFill>
        <p:spPr bwMode="auto">
          <a:xfrm>
            <a:off x="1155696" y="6401400"/>
            <a:ext cx="7954537" cy="3241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59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99D9E922-8094-88B1-5106-8F78ADBA4821}"/>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6E5F8901-1120-0EF1-7FCF-C71FA48B80F6}"/>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4 – Training Algorithms</a:t>
            </a:r>
            <a:endParaRPr dirty="0"/>
          </a:p>
        </p:txBody>
      </p:sp>
      <p:sp>
        <p:nvSpPr>
          <p:cNvPr id="107" name="Google Shape;107;p15">
            <a:extLst>
              <a:ext uri="{FF2B5EF4-FFF2-40B4-BE49-F238E27FC236}">
                <a16:creationId xmlns:a16="http://schemas.microsoft.com/office/drawing/2014/main" id="{B774EDBF-C1E5-DE07-601B-05E1B45718EA}"/>
              </a:ext>
            </a:extLst>
          </p:cNvPr>
          <p:cNvSpPr txBox="1">
            <a:spLocks noGrp="1"/>
          </p:cNvSpPr>
          <p:nvPr>
            <p:ph type="body" sz="quarter" idx="10"/>
          </p:nvPr>
        </p:nvSpPr>
        <p:spPr>
          <a:xfrm>
            <a:off x="1155696" y="2092036"/>
            <a:ext cx="9386798" cy="7401588"/>
          </a:xfrm>
          <a:prstGeom prst="rect">
            <a:avLst/>
          </a:prstGeom>
          <a:noFill/>
          <a:ln>
            <a:noFill/>
          </a:ln>
        </p:spPr>
        <p:txBody>
          <a:bodyPr spcFirstLastPara="1" vert="horz" wrap="square" lIns="137138" tIns="68550" rIns="137138" bIns="68550" rtlCol="0" anchor="t" anchorCtr="0">
            <a:noAutofit/>
          </a:bodyPr>
          <a:lstStyle/>
          <a:p>
            <a:pPr marL="0" indent="0" fontAlgn="base">
              <a:spcBef>
                <a:spcPts val="0"/>
              </a:spcBef>
              <a:buNone/>
            </a:pPr>
            <a:r>
              <a:rPr lang="en-US" dirty="0">
                <a:solidFill>
                  <a:srgbClr val="000000"/>
                </a:solidFill>
              </a:rPr>
              <a:t>Once we have the data and the model architecture, we are ready to setup the training loop. </a:t>
            </a:r>
          </a:p>
          <a:p>
            <a:pPr marL="0" indent="0" fontAlgn="base">
              <a:spcBef>
                <a:spcPts val="0"/>
              </a:spcBef>
              <a:buNone/>
            </a:pPr>
            <a:endParaRPr lang="en-US" dirty="0">
              <a:solidFill>
                <a:srgbClr val="000000"/>
              </a:solidFill>
            </a:endParaRPr>
          </a:p>
          <a:p>
            <a:pPr marL="0" indent="0" fontAlgn="base">
              <a:spcBef>
                <a:spcPts val="0"/>
              </a:spcBef>
              <a:buNone/>
            </a:pPr>
            <a:r>
              <a:rPr lang="en-US" dirty="0">
                <a:solidFill>
                  <a:srgbClr val="000000"/>
                </a:solidFill>
              </a:rPr>
              <a:t>In this loop we will have some practical choices to make:</a:t>
            </a:r>
          </a:p>
          <a:p>
            <a:pPr marL="0" indent="0" fontAlgn="base">
              <a:spcBef>
                <a:spcPts val="0"/>
              </a:spcBef>
              <a:buNone/>
            </a:pPr>
            <a:r>
              <a:rPr lang="en-US" b="1" dirty="0">
                <a:solidFill>
                  <a:srgbClr val="000000"/>
                </a:solidFill>
              </a:rPr>
              <a:t>Data Loader</a:t>
            </a:r>
          </a:p>
          <a:p>
            <a:pPr fontAlgn="base">
              <a:spcBef>
                <a:spcPts val="0"/>
              </a:spcBef>
            </a:pPr>
            <a:r>
              <a:rPr lang="en-US" dirty="0">
                <a:solidFill>
                  <a:srgbClr val="000000"/>
                </a:solidFill>
              </a:rPr>
              <a:t>Batch Size </a:t>
            </a:r>
          </a:p>
          <a:p>
            <a:pPr fontAlgn="base">
              <a:spcBef>
                <a:spcPts val="0"/>
              </a:spcBef>
            </a:pPr>
            <a:r>
              <a:rPr lang="en-US" dirty="0">
                <a:solidFill>
                  <a:srgbClr val="000000"/>
                </a:solidFill>
              </a:rPr>
              <a:t>Shuffle </a:t>
            </a:r>
          </a:p>
          <a:p>
            <a:pPr fontAlgn="base">
              <a:spcBef>
                <a:spcPts val="0"/>
              </a:spcBef>
            </a:pPr>
            <a:r>
              <a:rPr lang="en-US" dirty="0">
                <a:solidFill>
                  <a:srgbClr val="000000"/>
                </a:solidFill>
              </a:rPr>
              <a:t>Micro batch size</a:t>
            </a:r>
          </a:p>
          <a:p>
            <a:pPr marL="0" indent="0" fontAlgn="base">
              <a:spcBef>
                <a:spcPts val="0"/>
              </a:spcBef>
              <a:buNone/>
            </a:pPr>
            <a:r>
              <a:rPr lang="en-US" b="1" dirty="0">
                <a:solidFill>
                  <a:srgbClr val="000000"/>
                </a:solidFill>
              </a:rPr>
              <a:t>Loss Function</a:t>
            </a:r>
          </a:p>
          <a:p>
            <a:pPr fontAlgn="base">
              <a:spcBef>
                <a:spcPts val="0"/>
              </a:spcBef>
            </a:pPr>
            <a:r>
              <a:rPr lang="en-US" dirty="0">
                <a:solidFill>
                  <a:srgbClr val="000000"/>
                </a:solidFill>
              </a:rPr>
              <a:t>Cross Entropy / Negative Log Likelihood</a:t>
            </a:r>
          </a:p>
          <a:p>
            <a:pPr fontAlgn="base">
              <a:spcBef>
                <a:spcPts val="0"/>
              </a:spcBef>
            </a:pPr>
            <a:r>
              <a:rPr lang="en-US" dirty="0">
                <a:solidFill>
                  <a:srgbClr val="000000"/>
                </a:solidFill>
              </a:rPr>
              <a:t>MSE/MAE </a:t>
            </a:r>
          </a:p>
          <a:p>
            <a:pPr marL="0" indent="0" fontAlgn="base">
              <a:spcBef>
                <a:spcPts val="0"/>
              </a:spcBef>
              <a:buNone/>
            </a:pPr>
            <a:r>
              <a:rPr lang="en-US" b="1" dirty="0">
                <a:solidFill>
                  <a:srgbClr val="000000"/>
                </a:solidFill>
              </a:rPr>
              <a:t>Optimizer</a:t>
            </a:r>
            <a:r>
              <a:rPr lang="en-US" dirty="0">
                <a:solidFill>
                  <a:srgbClr val="000000"/>
                </a:solidFill>
              </a:rPr>
              <a:t> </a:t>
            </a:r>
          </a:p>
          <a:p>
            <a:pPr fontAlgn="base">
              <a:spcBef>
                <a:spcPts val="0"/>
              </a:spcBef>
            </a:pPr>
            <a:r>
              <a:rPr lang="en-US" dirty="0">
                <a:solidFill>
                  <a:srgbClr val="000000"/>
                </a:solidFill>
              </a:rPr>
              <a:t>Stochastic Gradient Descent</a:t>
            </a:r>
          </a:p>
          <a:p>
            <a:pPr fontAlgn="base">
              <a:spcBef>
                <a:spcPts val="0"/>
              </a:spcBef>
            </a:pPr>
            <a:r>
              <a:rPr lang="en-US" dirty="0">
                <a:solidFill>
                  <a:srgbClr val="000000"/>
                </a:solidFill>
              </a:rPr>
              <a:t>ADAM </a:t>
            </a:r>
          </a:p>
          <a:p>
            <a:pPr fontAlgn="base">
              <a:spcBef>
                <a:spcPts val="0"/>
              </a:spcBef>
            </a:pPr>
            <a:r>
              <a:rPr lang="en-US" dirty="0">
                <a:solidFill>
                  <a:srgbClr val="000000"/>
                </a:solidFill>
              </a:rPr>
              <a:t>RMSProp</a:t>
            </a:r>
          </a:p>
          <a:p>
            <a:pPr marL="0" indent="0" fontAlgn="base">
              <a:spcBef>
                <a:spcPts val="0"/>
              </a:spcBef>
              <a:buNone/>
            </a:pPr>
            <a:r>
              <a:rPr lang="en-US" b="1" dirty="0">
                <a:solidFill>
                  <a:srgbClr val="000000"/>
                </a:solidFill>
              </a:rPr>
              <a:t>Learning Rate Schedule </a:t>
            </a:r>
          </a:p>
          <a:p>
            <a:pPr fontAlgn="base">
              <a:spcBef>
                <a:spcPts val="0"/>
              </a:spcBef>
            </a:pPr>
            <a:r>
              <a:rPr lang="en-US" dirty="0">
                <a:solidFill>
                  <a:srgbClr val="000000"/>
                </a:solidFill>
              </a:rPr>
              <a:t>Constant</a:t>
            </a:r>
          </a:p>
          <a:p>
            <a:pPr fontAlgn="base">
              <a:spcBef>
                <a:spcPts val="0"/>
              </a:spcBef>
            </a:pPr>
            <a:r>
              <a:rPr lang="en-US" dirty="0">
                <a:solidFill>
                  <a:srgbClr val="000000"/>
                </a:solidFill>
              </a:rPr>
              <a:t>Cosine</a:t>
            </a:r>
          </a:p>
          <a:p>
            <a:pPr marL="0" indent="0" fontAlgn="base">
              <a:spcBef>
                <a:spcPts val="0"/>
              </a:spcBef>
              <a:buNone/>
            </a:pPr>
            <a:r>
              <a:rPr lang="en-US" b="1" dirty="0">
                <a:solidFill>
                  <a:srgbClr val="000000"/>
                </a:solidFill>
              </a:rPr>
              <a:t>Training Length</a:t>
            </a:r>
          </a:p>
          <a:p>
            <a:pPr marL="0" indent="0" fontAlgn="base">
              <a:spcBef>
                <a:spcPts val="0"/>
              </a:spcBef>
              <a:buNone/>
            </a:pPr>
            <a:r>
              <a:rPr lang="en-US" dirty="0">
                <a:solidFill>
                  <a:srgbClr val="000000"/>
                </a:solidFill>
              </a:rPr>
              <a:t>- Epochs, Batches, Tokens</a:t>
            </a:r>
          </a:p>
          <a:p>
            <a:pPr marL="0" indent="0" fontAlgn="base">
              <a:spcBef>
                <a:spcPts val="0"/>
              </a:spcBef>
              <a:buNone/>
            </a:pPr>
            <a:endParaRPr lang="en-US" dirty="0">
              <a:solidFill>
                <a:srgbClr val="000000"/>
              </a:solidFill>
            </a:endParaRPr>
          </a:p>
          <a:p>
            <a:pPr marL="0" indent="0" fontAlgn="base">
              <a:spcBef>
                <a:spcPts val="0"/>
              </a:spcBef>
              <a:buNone/>
            </a:pPr>
            <a:endParaRPr lang="en-US" dirty="0">
              <a:solidFill>
                <a:srgbClr val="000000"/>
              </a:solidFill>
            </a:endParaRPr>
          </a:p>
        </p:txBody>
      </p:sp>
      <p:pic>
        <p:nvPicPr>
          <p:cNvPr id="1028" name="Picture 4">
            <a:extLst>
              <a:ext uri="{FF2B5EF4-FFF2-40B4-BE49-F238E27FC236}">
                <a16:creationId xmlns:a16="http://schemas.microsoft.com/office/drawing/2014/main" id="{89748446-2A32-D50C-95BA-C9C72E95A5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6233" y="6316397"/>
            <a:ext cx="4305229" cy="11277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D3FCF26-2B54-A821-FA12-5C73A3FA8F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41463" y="6276767"/>
            <a:ext cx="3937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1EB797F-AD52-DFF6-41CA-CD0A0D94CE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3415" y="1714386"/>
            <a:ext cx="6022975" cy="422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946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B47F91CC-6EF5-CA57-D2D1-79123A26BD63}"/>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C1BC7B5F-7358-395B-37B4-219BA05D853F}"/>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5 – Compute Infrastructure for Training</a:t>
            </a:r>
            <a:endParaRPr dirty="0"/>
          </a:p>
        </p:txBody>
      </p:sp>
      <p:sp>
        <p:nvSpPr>
          <p:cNvPr id="107" name="Google Shape;107;p15">
            <a:extLst>
              <a:ext uri="{FF2B5EF4-FFF2-40B4-BE49-F238E27FC236}">
                <a16:creationId xmlns:a16="http://schemas.microsoft.com/office/drawing/2014/main" id="{841D0150-3FF8-C960-306D-263B173D60A9}"/>
              </a:ext>
            </a:extLst>
          </p:cNvPr>
          <p:cNvSpPr txBox="1">
            <a:spLocks noGrp="1"/>
          </p:cNvSpPr>
          <p:nvPr>
            <p:ph type="body" sz="quarter" idx="10"/>
          </p:nvPr>
        </p:nvSpPr>
        <p:spPr>
          <a:xfrm>
            <a:off x="1155695" y="2092036"/>
            <a:ext cx="11887951" cy="6834749"/>
          </a:xfrm>
          <a:prstGeom prst="rect">
            <a:avLst/>
          </a:prstGeom>
          <a:noFill/>
          <a:ln>
            <a:noFill/>
          </a:ln>
        </p:spPr>
        <p:txBody>
          <a:bodyPr spcFirstLastPara="1" vert="horz" wrap="square" lIns="137138" tIns="68550" rIns="137138" bIns="68550" rtlCol="0" anchor="t" anchorCtr="0">
            <a:noAutofit/>
          </a:bodyPr>
          <a:lstStyle/>
          <a:p>
            <a:r>
              <a:rPr lang="en-US" sz="2000" b="1" dirty="0">
                <a:solidFill>
                  <a:srgbClr val="000000"/>
                </a:solidFill>
                <a:effectLst/>
              </a:rPr>
              <a:t>Single Node</a:t>
            </a:r>
            <a:r>
              <a:rPr lang="en-US" sz="2000" dirty="0">
                <a:solidFill>
                  <a:srgbClr val="000000"/>
                </a:solidFill>
                <a:effectLst/>
              </a:rPr>
              <a:t>: Training happens on a single machine, using one or multiple CPUs/GPUs. This setup is simpler and typically used for smaller datasets and models.</a:t>
            </a:r>
          </a:p>
          <a:p>
            <a:r>
              <a:rPr lang="en-US" sz="2000" b="1" dirty="0">
                <a:solidFill>
                  <a:srgbClr val="000000"/>
                </a:solidFill>
                <a:effectLst/>
              </a:rPr>
              <a:t>Multi Node</a:t>
            </a:r>
            <a:r>
              <a:rPr lang="en-US" sz="2000" dirty="0">
                <a:solidFill>
                  <a:srgbClr val="000000"/>
                </a:solidFill>
                <a:effectLst/>
              </a:rPr>
              <a:t>: Involves distributing training across multiple machines (nodes). This is useful for training large models or datasets that can’t fit into a single machine’s memory. It requires communication between nodes, often managed by distributed computing frameworks like </a:t>
            </a:r>
            <a:r>
              <a:rPr lang="en-US" sz="2000" dirty="0" err="1">
                <a:solidFill>
                  <a:srgbClr val="000000"/>
                </a:solidFill>
                <a:effectLst/>
              </a:rPr>
              <a:t>Horovod</a:t>
            </a:r>
            <a:r>
              <a:rPr lang="en-US" sz="2000" dirty="0">
                <a:solidFill>
                  <a:srgbClr val="000000"/>
                </a:solidFill>
                <a:effectLst/>
              </a:rPr>
              <a:t> or </a:t>
            </a:r>
            <a:r>
              <a:rPr lang="en-US" sz="2000" dirty="0" err="1">
                <a:solidFill>
                  <a:srgbClr val="000000"/>
                </a:solidFill>
                <a:effectLst/>
              </a:rPr>
              <a:t>PyTorch</a:t>
            </a:r>
            <a:r>
              <a:rPr lang="en-US" sz="2000" dirty="0">
                <a:solidFill>
                  <a:srgbClr val="000000"/>
                </a:solidFill>
                <a:effectLst/>
              </a:rPr>
              <a:t> Distributed.</a:t>
            </a:r>
          </a:p>
          <a:p>
            <a:pPr marL="0" indent="0">
              <a:buNone/>
            </a:pPr>
            <a:r>
              <a:rPr lang="en-US" sz="2000" b="1" dirty="0">
                <a:solidFill>
                  <a:srgbClr val="000000"/>
                </a:solidFill>
                <a:effectLst/>
              </a:rPr>
              <a:t>CPU, GPU, TPU Providers and Configurations</a:t>
            </a:r>
            <a:r>
              <a:rPr lang="en-US" sz="2000" dirty="0">
                <a:solidFill>
                  <a:srgbClr val="000000"/>
                </a:solidFill>
                <a:effectLst/>
              </a:rPr>
              <a:t>:</a:t>
            </a:r>
          </a:p>
          <a:p>
            <a:r>
              <a:rPr lang="en-US" sz="2000" b="1" dirty="0">
                <a:solidFill>
                  <a:srgbClr val="000000"/>
                </a:solidFill>
                <a:effectLst/>
              </a:rPr>
              <a:t>CPU</a:t>
            </a:r>
            <a:r>
              <a:rPr lang="en-US" sz="2000" dirty="0">
                <a:solidFill>
                  <a:srgbClr val="000000"/>
                </a:solidFill>
                <a:effectLst/>
              </a:rPr>
              <a:t>: Central Processing Units (CPUs) are versatile but slower for deep learning tasks. Suitable for small models or when GPU/TPU resources are limited.</a:t>
            </a:r>
          </a:p>
          <a:p>
            <a:r>
              <a:rPr lang="en-US" sz="2000" b="1" dirty="0">
                <a:solidFill>
                  <a:srgbClr val="000000"/>
                </a:solidFill>
                <a:effectLst/>
              </a:rPr>
              <a:t>GPU</a:t>
            </a:r>
            <a:r>
              <a:rPr lang="en-US" sz="2000" dirty="0">
                <a:solidFill>
                  <a:srgbClr val="000000"/>
                </a:solidFill>
                <a:effectLst/>
              </a:rPr>
              <a:t>: Graphics Processing Units (GPUs) are highly efficient for parallel processing tasks like matrix operations, making them the go-to for deep learning. Configurations can vary from single to multiple GPUs.</a:t>
            </a:r>
          </a:p>
          <a:p>
            <a:r>
              <a:rPr lang="en-US" sz="2000" b="1" dirty="0">
                <a:solidFill>
                  <a:srgbClr val="000000"/>
                </a:solidFill>
                <a:effectLst/>
              </a:rPr>
              <a:t>TPU</a:t>
            </a:r>
            <a:r>
              <a:rPr lang="en-US" sz="2000" dirty="0">
                <a:solidFill>
                  <a:srgbClr val="000000"/>
                </a:solidFill>
                <a:effectLst/>
              </a:rPr>
              <a:t>: Tensor Processing Units (TPUs) are specialized hardware designed by Google for accelerating deep learning, especially for TensorFlow. TPUs are extremely fast but require specific configuration.</a:t>
            </a:r>
          </a:p>
          <a:p>
            <a:pPr marL="0" indent="0">
              <a:buNone/>
            </a:pPr>
            <a:r>
              <a:rPr lang="en-US" sz="2000" b="1" dirty="0">
                <a:solidFill>
                  <a:srgbClr val="000000"/>
                </a:solidFill>
                <a:effectLst/>
              </a:rPr>
              <a:t>Cloud vs. Local</a:t>
            </a:r>
            <a:r>
              <a:rPr lang="en-US" sz="2000" dirty="0">
                <a:solidFill>
                  <a:srgbClr val="000000"/>
                </a:solidFill>
                <a:effectLst/>
              </a:rPr>
              <a:t>:</a:t>
            </a:r>
          </a:p>
          <a:p>
            <a:r>
              <a:rPr lang="en-US" sz="2000" b="1" dirty="0">
                <a:solidFill>
                  <a:srgbClr val="000000"/>
                </a:solidFill>
                <a:effectLst/>
              </a:rPr>
              <a:t>Cloud</a:t>
            </a:r>
            <a:r>
              <a:rPr lang="en-US" sz="2000" dirty="0">
                <a:solidFill>
                  <a:srgbClr val="000000"/>
                </a:solidFill>
                <a:effectLst/>
              </a:rPr>
              <a:t>: Cloud providers (e.g., AWS, Google Cloud, Azure) offer scalable resources for training, allowing easy access to multiple GPUs/TPUs. This is ideal for large-scale training but comes with cost considerations.</a:t>
            </a:r>
          </a:p>
          <a:p>
            <a:r>
              <a:rPr lang="en-US" sz="2000" b="1" dirty="0">
                <a:solidFill>
                  <a:srgbClr val="000000"/>
                </a:solidFill>
                <a:effectLst/>
              </a:rPr>
              <a:t>Local</a:t>
            </a:r>
            <a:r>
              <a:rPr lang="en-US" sz="2000" dirty="0">
                <a:solidFill>
                  <a:srgbClr val="000000"/>
                </a:solidFill>
                <a:effectLst/>
              </a:rPr>
              <a:t>: Training on your own hardware (CPUs/GPUs) may be cost-effective but is limited by available resources. Local setups are good for experimentation and small-scale models but may struggle with large datasets or models.</a:t>
            </a:r>
          </a:p>
        </p:txBody>
      </p:sp>
      <p:pic>
        <p:nvPicPr>
          <p:cNvPr id="2050" name="Picture 2">
            <a:extLst>
              <a:ext uri="{FF2B5EF4-FFF2-40B4-BE49-F238E27FC236}">
                <a16:creationId xmlns:a16="http://schemas.microsoft.com/office/drawing/2014/main" id="{38C520A7-BD6D-F0A0-CE4C-78D2A60F22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6855" y="23010"/>
            <a:ext cx="515112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mputing platforms on the cloud cpu gpu fpga tpu">
            <a:extLst>
              <a:ext uri="{FF2B5EF4-FFF2-40B4-BE49-F238E27FC236}">
                <a16:creationId xmlns:a16="http://schemas.microsoft.com/office/drawing/2014/main" id="{EC600BEE-E765-321C-02E4-7945C9A429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3647" y="5678866"/>
            <a:ext cx="3449194" cy="319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636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42B1C8A8-E589-4624-48E8-E9D01EC2B089}"/>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36008E5D-3B3F-985A-B03A-4CBD9D42F387}"/>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6 - Training Strategy</a:t>
            </a:r>
            <a:endParaRPr dirty="0"/>
          </a:p>
        </p:txBody>
      </p:sp>
      <p:sp>
        <p:nvSpPr>
          <p:cNvPr id="107" name="Google Shape;107;p15">
            <a:extLst>
              <a:ext uri="{FF2B5EF4-FFF2-40B4-BE49-F238E27FC236}">
                <a16:creationId xmlns:a16="http://schemas.microsoft.com/office/drawing/2014/main" id="{1DAB3FB6-8664-77EE-5914-42F59E5226DD}"/>
              </a:ext>
            </a:extLst>
          </p:cNvPr>
          <p:cNvSpPr txBox="1">
            <a:spLocks noGrp="1"/>
          </p:cNvSpPr>
          <p:nvPr>
            <p:ph type="body" sz="quarter" idx="10"/>
          </p:nvPr>
        </p:nvSpPr>
        <p:spPr>
          <a:xfrm>
            <a:off x="1155696" y="2092036"/>
            <a:ext cx="8674104" cy="6834749"/>
          </a:xfrm>
          <a:prstGeom prst="rect">
            <a:avLst/>
          </a:prstGeom>
          <a:noFill/>
          <a:ln>
            <a:noFill/>
          </a:ln>
        </p:spPr>
        <p:txBody>
          <a:bodyPr spcFirstLastPara="1" vert="horz" wrap="square" lIns="137138" tIns="68550" rIns="137138" bIns="68550" rtlCol="0" anchor="t" anchorCtr="0">
            <a:noAutofit/>
          </a:bodyPr>
          <a:lstStyle/>
          <a:p>
            <a:pPr marL="0" indent="0">
              <a:buNone/>
            </a:pPr>
            <a:r>
              <a:rPr lang="en-US" sz="2000" b="1" dirty="0">
                <a:solidFill>
                  <a:srgbClr val="000000"/>
                </a:solidFill>
                <a:effectLst/>
              </a:rPr>
              <a:t>Data Parallelism</a:t>
            </a:r>
            <a:r>
              <a:rPr lang="en-US" sz="2000" dirty="0">
                <a:solidFill>
                  <a:srgbClr val="000000"/>
                </a:solidFill>
                <a:effectLst/>
              </a:rPr>
              <a:t>:</a:t>
            </a:r>
          </a:p>
          <a:p>
            <a:pPr marL="0" indent="0">
              <a:buNone/>
            </a:pPr>
            <a:r>
              <a:rPr lang="en-US" sz="2000" b="1" dirty="0">
                <a:solidFill>
                  <a:srgbClr val="000000"/>
                </a:solidFill>
                <a:effectLst/>
              </a:rPr>
              <a:t>DDP (Distributed Data Parallel)</a:t>
            </a:r>
            <a:r>
              <a:rPr lang="en-US" sz="2000" dirty="0">
                <a:solidFill>
                  <a:srgbClr val="000000"/>
                </a:solidFill>
                <a:effectLst/>
              </a:rPr>
              <a:t>: A standard method for splitting data across multiple GPUs/nodes, where each device processes a portion of the dataset, and gradients are averaged across all devices during backpropagation.</a:t>
            </a:r>
          </a:p>
          <a:p>
            <a:pPr marL="0" indent="0">
              <a:buNone/>
            </a:pPr>
            <a:r>
              <a:rPr lang="en-US" sz="2000" b="1" dirty="0" err="1">
                <a:solidFill>
                  <a:srgbClr val="000000"/>
                </a:solidFill>
                <a:effectLst/>
              </a:rPr>
              <a:t>DeepSpeed</a:t>
            </a:r>
            <a:r>
              <a:rPr lang="en-US" sz="2000" dirty="0">
                <a:solidFill>
                  <a:srgbClr val="000000"/>
                </a:solidFill>
                <a:effectLst/>
              </a:rPr>
              <a:t>: A framework designed for large-scale model training that optimizes memory and computation efficiency. It includes optimizations like zero redundancy, gradient accumulation, and mixed precision training.</a:t>
            </a:r>
          </a:p>
          <a:p>
            <a:pPr marL="0" indent="0">
              <a:buNone/>
            </a:pPr>
            <a:r>
              <a:rPr lang="en-US" sz="2000" b="1" dirty="0">
                <a:solidFill>
                  <a:srgbClr val="000000"/>
                </a:solidFill>
                <a:effectLst/>
              </a:rPr>
              <a:t>FSDP (Fully Sharded Data Parallel)</a:t>
            </a:r>
            <a:r>
              <a:rPr lang="en-US" sz="2000" dirty="0">
                <a:solidFill>
                  <a:srgbClr val="000000"/>
                </a:solidFill>
                <a:effectLst/>
              </a:rPr>
              <a:t>: Shards (splits) both model weights and optimizer states across GPUs to minimize memory usage, enabling training of extremely large models on fewer GPUs.</a:t>
            </a:r>
          </a:p>
          <a:p>
            <a:pPr marL="0" indent="0">
              <a:buNone/>
            </a:pPr>
            <a:endParaRPr lang="en-US" sz="2000" b="1" dirty="0">
              <a:solidFill>
                <a:srgbClr val="000000"/>
              </a:solidFill>
            </a:endParaRPr>
          </a:p>
          <a:p>
            <a:pPr marL="0" indent="0">
              <a:buNone/>
            </a:pPr>
            <a:r>
              <a:rPr lang="en-US" sz="2000" b="1" dirty="0">
                <a:solidFill>
                  <a:srgbClr val="000000"/>
                </a:solidFill>
                <a:effectLst/>
              </a:rPr>
              <a:t>Model Parallelism</a:t>
            </a:r>
            <a:r>
              <a:rPr lang="en-US" sz="2000" dirty="0">
                <a:solidFill>
                  <a:srgbClr val="000000"/>
                </a:solidFill>
                <a:effectLst/>
              </a:rPr>
              <a:t>:</a:t>
            </a:r>
          </a:p>
          <a:p>
            <a:pPr marL="0" indent="0">
              <a:buNone/>
            </a:pPr>
            <a:r>
              <a:rPr lang="en-US" sz="2000" b="1" dirty="0">
                <a:solidFill>
                  <a:srgbClr val="000000"/>
                </a:solidFill>
                <a:effectLst/>
              </a:rPr>
              <a:t>Pipeline Parallelism</a:t>
            </a:r>
            <a:r>
              <a:rPr lang="en-US" sz="2000" dirty="0">
                <a:solidFill>
                  <a:srgbClr val="000000"/>
                </a:solidFill>
                <a:effectLst/>
              </a:rPr>
              <a:t>: Instead of replicating the entire model on each GPU, the model is split into layers and distributed across different devices. Each device processes a part of the forward and backward pass, working like an assembly line.</a:t>
            </a:r>
          </a:p>
          <a:p>
            <a:pPr marL="0" indent="0">
              <a:buNone/>
            </a:pPr>
            <a:r>
              <a:rPr lang="en-US" sz="2000" b="1" dirty="0">
                <a:solidFill>
                  <a:srgbClr val="000000"/>
                </a:solidFill>
                <a:effectLst/>
              </a:rPr>
              <a:t>Tensor Parallelism</a:t>
            </a:r>
            <a:r>
              <a:rPr lang="en-US" sz="2000" dirty="0">
                <a:solidFill>
                  <a:srgbClr val="000000"/>
                </a:solidFill>
                <a:effectLst/>
              </a:rPr>
              <a:t>: Model tensors (such as weight matrices) are split across multiple GPUs, allowing each GPU to handle a subset of the computations. This technique is commonly used for large-scale matrix operations in models like transformers</a:t>
            </a:r>
          </a:p>
        </p:txBody>
      </p:sp>
      <p:pic>
        <p:nvPicPr>
          <p:cNvPr id="3074" name="Picture 2" descr="Sensors 23 03500 g017">
            <a:extLst>
              <a:ext uri="{FF2B5EF4-FFF2-40B4-BE49-F238E27FC236}">
                <a16:creationId xmlns:a16="http://schemas.microsoft.com/office/drawing/2014/main" id="{02CC8B8D-612C-16F2-E5BD-15C29CA24A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1143" y="3615044"/>
            <a:ext cx="8106196" cy="3894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561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C0D2BA28-1DA6-C3B3-8392-34B1183C0804}"/>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57B0C483-36BB-24DB-C4B3-82B54783B112}"/>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How much to train?</a:t>
            </a:r>
            <a:endParaRPr dirty="0"/>
          </a:p>
        </p:txBody>
      </p:sp>
      <p:sp>
        <p:nvSpPr>
          <p:cNvPr id="107" name="Google Shape;107;p15">
            <a:extLst>
              <a:ext uri="{FF2B5EF4-FFF2-40B4-BE49-F238E27FC236}">
                <a16:creationId xmlns:a16="http://schemas.microsoft.com/office/drawing/2014/main" id="{E3DECBC0-F7B4-47A9-DD39-534AC1A0276F}"/>
              </a:ext>
            </a:extLst>
          </p:cNvPr>
          <p:cNvSpPr txBox="1">
            <a:spLocks noGrp="1"/>
          </p:cNvSpPr>
          <p:nvPr>
            <p:ph type="body" sz="quarter" idx="10"/>
          </p:nvPr>
        </p:nvSpPr>
        <p:spPr>
          <a:xfrm>
            <a:off x="1155697" y="2092036"/>
            <a:ext cx="9437208" cy="6834749"/>
          </a:xfrm>
          <a:prstGeom prst="rect">
            <a:avLst/>
          </a:prstGeom>
          <a:noFill/>
          <a:ln>
            <a:noFill/>
          </a:ln>
        </p:spPr>
        <p:txBody>
          <a:bodyPr spcFirstLastPara="1" vert="horz" wrap="square" lIns="137138" tIns="68550" rIns="137138" bIns="68550" rtlCol="0" anchor="t" anchorCtr="0">
            <a:noAutofit/>
          </a:bodyPr>
          <a:lstStyle/>
          <a:p>
            <a:pPr marL="0" indent="0">
              <a:buNone/>
            </a:pPr>
            <a:r>
              <a:rPr lang="en-US" sz="2000" b="1" dirty="0">
                <a:solidFill>
                  <a:srgbClr val="000000"/>
                </a:solidFill>
                <a:effectLst/>
                <a:latin typeface="+mn-lt"/>
              </a:rPr>
              <a:t>Chinchilla</a:t>
            </a:r>
            <a:r>
              <a:rPr lang="en-US" sz="2000" dirty="0">
                <a:solidFill>
                  <a:srgbClr val="000000"/>
                </a:solidFill>
                <a:effectLst/>
                <a:latin typeface="+mn-lt"/>
              </a:rPr>
              <a:t> is a state-of-the-art language model proposed by DeepMind, known for optimizing model size and training duration based on the scaling laws of deep learning. Here’s a breakdown of the key concepts and graphs:</a:t>
            </a:r>
            <a:br>
              <a:rPr lang="en-US" sz="2000" dirty="0">
                <a:solidFill>
                  <a:srgbClr val="000000"/>
                </a:solidFill>
                <a:effectLst/>
                <a:latin typeface="+mn-lt"/>
              </a:rPr>
            </a:br>
            <a:r>
              <a:rPr lang="en-US" sz="2000" b="1" dirty="0">
                <a:solidFill>
                  <a:srgbClr val="000000"/>
                </a:solidFill>
                <a:effectLst/>
                <a:latin typeface="+mn-lt"/>
              </a:rPr>
              <a:t>Chinchilla Scaling Laws</a:t>
            </a:r>
            <a:endParaRPr lang="en-US" sz="2000" dirty="0">
              <a:solidFill>
                <a:srgbClr val="000000"/>
              </a:solidFill>
              <a:effectLst/>
              <a:latin typeface="+mn-lt"/>
            </a:endParaRPr>
          </a:p>
          <a:p>
            <a:pPr marL="0" indent="0">
              <a:buNone/>
            </a:pPr>
            <a:r>
              <a:rPr lang="en-US" sz="2000" b="1" dirty="0">
                <a:solidFill>
                  <a:srgbClr val="000000"/>
                </a:solidFill>
                <a:effectLst/>
                <a:latin typeface="+mn-lt"/>
              </a:rPr>
              <a:t>Key Insight</a:t>
            </a:r>
            <a:r>
              <a:rPr lang="en-US" sz="2000" dirty="0">
                <a:solidFill>
                  <a:srgbClr val="000000"/>
                </a:solidFill>
                <a:effectLst/>
                <a:latin typeface="+mn-lt"/>
              </a:rPr>
              <a:t>: For optimal performance, the number of parameters in the model should scale proportionally with the amount of data used for training. Previous large models (like GPT-3) were over-parameterized relative to the data available.</a:t>
            </a:r>
          </a:p>
          <a:p>
            <a:pPr marL="0" indent="0">
              <a:buNone/>
            </a:pPr>
            <a:r>
              <a:rPr lang="en-US" sz="2000" b="1" dirty="0">
                <a:solidFill>
                  <a:srgbClr val="000000"/>
                </a:solidFill>
                <a:effectLst/>
                <a:latin typeface="+mn-lt"/>
              </a:rPr>
              <a:t>Chinchilla’s Adjustment</a:t>
            </a:r>
            <a:r>
              <a:rPr lang="en-US" sz="2000" dirty="0">
                <a:solidFill>
                  <a:srgbClr val="000000"/>
                </a:solidFill>
                <a:effectLst/>
                <a:latin typeface="+mn-lt"/>
              </a:rPr>
              <a:t>: Reduces the number of parameters but trains on significantly more data to strike a better balance between model size and data size.</a:t>
            </a:r>
          </a:p>
        </p:txBody>
      </p:sp>
      <p:pic>
        <p:nvPicPr>
          <p:cNvPr id="2" name="Picture 1">
            <a:extLst>
              <a:ext uri="{FF2B5EF4-FFF2-40B4-BE49-F238E27FC236}">
                <a16:creationId xmlns:a16="http://schemas.microsoft.com/office/drawing/2014/main" id="{A475C9ED-1F2B-EE58-B1D3-C6AB39EB453A}"/>
              </a:ext>
            </a:extLst>
          </p:cNvPr>
          <p:cNvPicPr>
            <a:picLocks noChangeAspect="1"/>
          </p:cNvPicPr>
          <p:nvPr/>
        </p:nvPicPr>
        <p:blipFill>
          <a:blip r:embed="rId3"/>
          <a:srcRect r="5500"/>
          <a:stretch/>
        </p:blipFill>
        <p:spPr>
          <a:xfrm>
            <a:off x="10175178" y="1020336"/>
            <a:ext cx="8036799" cy="4544571"/>
          </a:xfrm>
          <a:prstGeom prst="rect">
            <a:avLst/>
          </a:prstGeom>
        </p:spPr>
      </p:pic>
      <p:pic>
        <p:nvPicPr>
          <p:cNvPr id="3" name="Picture 2">
            <a:extLst>
              <a:ext uri="{FF2B5EF4-FFF2-40B4-BE49-F238E27FC236}">
                <a16:creationId xmlns:a16="http://schemas.microsoft.com/office/drawing/2014/main" id="{093B27A2-0142-6718-81D2-98D9786D796F}"/>
              </a:ext>
            </a:extLst>
          </p:cNvPr>
          <p:cNvPicPr>
            <a:picLocks noChangeAspect="1"/>
          </p:cNvPicPr>
          <p:nvPr/>
        </p:nvPicPr>
        <p:blipFill>
          <a:blip r:embed="rId4"/>
          <a:stretch>
            <a:fillRect/>
          </a:stretch>
        </p:blipFill>
        <p:spPr>
          <a:xfrm>
            <a:off x="1371600" y="5931488"/>
            <a:ext cx="7772400" cy="2583043"/>
          </a:xfrm>
          <a:prstGeom prst="rect">
            <a:avLst/>
          </a:prstGeom>
        </p:spPr>
      </p:pic>
      <p:pic>
        <p:nvPicPr>
          <p:cNvPr id="4" name="Picture 3">
            <a:extLst>
              <a:ext uri="{FF2B5EF4-FFF2-40B4-BE49-F238E27FC236}">
                <a16:creationId xmlns:a16="http://schemas.microsoft.com/office/drawing/2014/main" id="{FBDD8208-7A6E-E953-5707-F2A895CC02A2}"/>
              </a:ext>
            </a:extLst>
          </p:cNvPr>
          <p:cNvPicPr>
            <a:picLocks noChangeAspect="1"/>
          </p:cNvPicPr>
          <p:nvPr/>
        </p:nvPicPr>
        <p:blipFill>
          <a:blip r:embed="rId5"/>
          <a:stretch>
            <a:fillRect/>
          </a:stretch>
        </p:blipFill>
        <p:spPr>
          <a:xfrm>
            <a:off x="10175178" y="6264250"/>
            <a:ext cx="7772400" cy="3379834"/>
          </a:xfrm>
          <a:prstGeom prst="rect">
            <a:avLst/>
          </a:prstGeom>
        </p:spPr>
      </p:pic>
    </p:spTree>
    <p:extLst>
      <p:ext uri="{BB962C8B-B14F-4D97-AF65-F5344CB8AC3E}">
        <p14:creationId xmlns:p14="http://schemas.microsoft.com/office/powerpoint/2010/main" val="1281872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1">
            <a:extLst>
              <a:ext uri="{FF2B5EF4-FFF2-40B4-BE49-F238E27FC236}">
                <a16:creationId xmlns:a16="http://schemas.microsoft.com/office/drawing/2014/main" id="{9A27CA3A-0360-E591-A282-F769734FEFAC}"/>
              </a:ext>
            </a:extLst>
          </p:cNvPr>
          <p:cNvSpPr txBox="1">
            <a:spLocks/>
          </p:cNvSpPr>
          <p:nvPr/>
        </p:nvSpPr>
        <p:spPr bwMode="auto">
          <a:xfrm>
            <a:off x="853440" y="4774469"/>
            <a:ext cx="16581120" cy="738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defTabSz="346459" rtl="0" eaLnBrk="1" fontAlgn="base" latinLnBrk="0" hangingPunct="1">
              <a:lnSpc>
                <a:spcPct val="90000"/>
              </a:lnSpc>
              <a:spcBef>
                <a:spcPts val="0"/>
              </a:spcBef>
              <a:spcAft>
                <a:spcPts val="0"/>
              </a:spcAft>
              <a:buClr>
                <a:srgbClr val="6F6F6F"/>
              </a:buClr>
              <a:buSzPct val="100000"/>
              <a:buFontTx/>
              <a:buNone/>
              <a:defRPr sz="1400" b="0" kern="1200" baseline="0">
                <a:solidFill>
                  <a:schemeClr val="tx1"/>
                </a:solidFill>
                <a:effectLst/>
                <a:latin typeface="Arial" panose="020B0604020202020204" pitchFamily="34" charset="0"/>
                <a:ea typeface="+mn-ea"/>
                <a:cs typeface="Arial" panose="020B0604020202020204" pitchFamily="34" charset="0"/>
              </a:defRPr>
            </a:lvl1pPr>
            <a:lvl2pPr marL="630238" indent="-228600" algn="l" defTabSz="346459" rtl="0" eaLnBrk="1" fontAlgn="base" latinLnBrk="0" hangingPunct="1">
              <a:lnSpc>
                <a:spcPct val="90000"/>
              </a:lnSpc>
              <a:spcBef>
                <a:spcPts val="225"/>
              </a:spcBef>
              <a:spcAft>
                <a:spcPts val="225"/>
              </a:spcAft>
              <a:buClr>
                <a:schemeClr val="bg2"/>
              </a:buClr>
              <a:buSzPct val="100000"/>
              <a:buFont typeface="Arial" panose="020B0604020202020204" pitchFamily="34" charset="0"/>
              <a:buChar char="–"/>
              <a:defRPr sz="1400" b="0" kern="1200">
                <a:solidFill>
                  <a:schemeClr val="bg2"/>
                </a:solidFill>
                <a:latin typeface="Arial" panose="020B0604020202020204" pitchFamily="34" charset="0"/>
                <a:ea typeface="+mn-ea"/>
                <a:cs typeface="Arial" panose="020B0604020202020204" pitchFamily="34" charset="0"/>
              </a:defRPr>
            </a:lvl2pPr>
            <a:lvl3pPr marL="804863" indent="-203200" algn="l" defTabSz="346459" rtl="0" eaLnBrk="1" fontAlgn="base" latinLnBrk="0" hangingPunct="1">
              <a:lnSpc>
                <a:spcPct val="90000"/>
              </a:lnSpc>
              <a:spcBef>
                <a:spcPts val="225"/>
              </a:spcBef>
              <a:spcAft>
                <a:spcPts val="225"/>
              </a:spcAft>
              <a:buClr>
                <a:schemeClr val="bg2"/>
              </a:buClr>
              <a:buSzPct val="100000"/>
              <a:buFont typeface="Arial" panose="020B0604020202020204" pitchFamily="34" charset="0"/>
              <a:buChar char="–"/>
              <a:defRPr sz="1400" b="0" kern="1200">
                <a:solidFill>
                  <a:schemeClr val="bg2"/>
                </a:solidFill>
                <a:latin typeface="Arial" panose="020B0604020202020204" pitchFamily="34" charset="0"/>
                <a:ea typeface="+mn-ea"/>
                <a:cs typeface="Arial" panose="020B0604020202020204" pitchFamily="34" charset="0"/>
              </a:defRPr>
            </a:lvl3pPr>
            <a:lvl4pPr marL="1331066" indent="-171443" algn="l" defTabSz="1371600" rtl="0" eaLnBrk="1" fontAlgn="base" latinLnBrk="0" hangingPunct="1">
              <a:lnSpc>
                <a:spcPct val="90000"/>
              </a:lnSpc>
              <a:spcBef>
                <a:spcPct val="20000"/>
              </a:spcBef>
              <a:spcAft>
                <a:spcPct val="0"/>
              </a:spcAft>
              <a:buFont typeface="Wingdings" panose="05000000000000000000" pitchFamily="2" charset="2"/>
              <a:buChar char="–"/>
              <a:defRPr sz="1500" kern="1200">
                <a:solidFill>
                  <a:schemeClr val="bg1"/>
                </a:solidFill>
                <a:latin typeface="+mn-lt"/>
                <a:ea typeface="+mn-ea"/>
                <a:cs typeface="Arial" panose="020B0604020202020204" pitchFamily="34" charset="0"/>
              </a:defRPr>
            </a:lvl4pPr>
            <a:lvl5pPr marL="1588230" indent="-171443" algn="l" defTabSz="1371600" rtl="0" eaLnBrk="1" fontAlgn="base" latinLnBrk="0" hangingPunct="1">
              <a:lnSpc>
                <a:spcPct val="90000"/>
              </a:lnSpc>
              <a:spcBef>
                <a:spcPct val="20000"/>
              </a:spcBef>
              <a:spcAft>
                <a:spcPct val="0"/>
              </a:spcAft>
              <a:buFont typeface="Wingdings" panose="05000000000000000000" pitchFamily="2" charset="2"/>
              <a:buChar char="»"/>
              <a:defRPr sz="1500" kern="1200">
                <a:solidFill>
                  <a:schemeClr val="bg1"/>
                </a:solidFill>
                <a:latin typeface="+mn-lt"/>
                <a:ea typeface="+mn-ea"/>
                <a:cs typeface="Arial" panose="020B0604020202020204" pitchFamily="34" charset="0"/>
              </a:defRPr>
            </a:lvl5pPr>
            <a:lvl6pPr marL="1931117"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6pPr>
            <a:lvl7pPr marL="2274003"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7pPr>
            <a:lvl8pPr marL="2616890"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8pPr>
            <a:lvl9pPr marL="2959775"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9pPr>
          </a:lstStyle>
          <a:p>
            <a:pPr>
              <a:spcBef>
                <a:spcPts val="90"/>
              </a:spcBef>
              <a:spcAft>
                <a:spcPts val="90"/>
              </a:spcAft>
              <a:defRPr/>
            </a:pPr>
            <a:r>
              <a:rPr lang="en-US" sz="2000" kern="0" dirty="0">
                <a:solidFill>
                  <a:schemeClr val="bg1"/>
                </a:solidFill>
              </a:rPr>
              <a:t>The NVIDIA Deep Learning Institute Generative AI Teaching Kit is licensed by NVIDIA and Dartmouth College under the</a:t>
            </a:r>
          </a:p>
          <a:p>
            <a:pPr>
              <a:spcBef>
                <a:spcPts val="90"/>
              </a:spcBef>
              <a:spcAft>
                <a:spcPts val="90"/>
              </a:spcAft>
              <a:defRPr/>
            </a:pPr>
            <a:r>
              <a:rPr lang="en-US" sz="2000" u="sng" dirty="0">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rPr>
              <a:t>Creative Commons Attribution-</a:t>
            </a:r>
            <a:r>
              <a:rPr lang="en-US" sz="2000" u="sng" dirty="0" err="1">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rPr>
              <a:t>NonCommercial</a:t>
            </a:r>
            <a:r>
              <a:rPr lang="en-US" sz="2000" u="sng" dirty="0">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rPr>
              <a:t> 4.0 International License.</a:t>
            </a:r>
            <a:endParaRPr lang="en-US" sz="2000" dirty="0">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endParaRPr>
          </a:p>
        </p:txBody>
      </p:sp>
      <p:pic>
        <p:nvPicPr>
          <p:cNvPr id="3" name="Picture 2">
            <a:extLst>
              <a:ext uri="{FF2B5EF4-FFF2-40B4-BE49-F238E27FC236}">
                <a16:creationId xmlns:a16="http://schemas.microsoft.com/office/drawing/2014/main" id="{0CCC100F-0696-2CAC-C3FC-6B37B1357F72}"/>
              </a:ext>
            </a:extLst>
          </p:cNvPr>
          <p:cNvPicPr>
            <a:picLocks noChangeAspect="1"/>
          </p:cNvPicPr>
          <p:nvPr/>
        </p:nvPicPr>
        <p:blipFill>
          <a:blip r:embed="rId3"/>
          <a:stretch>
            <a:fillRect/>
          </a:stretch>
        </p:blipFill>
        <p:spPr>
          <a:xfrm>
            <a:off x="7218218" y="2464241"/>
            <a:ext cx="3851564" cy="1333232"/>
          </a:xfrm>
          <a:prstGeom prst="rect">
            <a:avLst/>
          </a:prstGeom>
        </p:spPr>
      </p:pic>
    </p:spTree>
    <p:extLst>
      <p:ext uri="{BB962C8B-B14F-4D97-AF65-F5344CB8AC3E}">
        <p14:creationId xmlns:p14="http://schemas.microsoft.com/office/powerpoint/2010/main" val="2382784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F3E1A00B-29DF-CAA7-1858-BE094B4FA92E}"/>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57C8D79F-B77F-0854-03F7-6F794C778799}"/>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Are we done? Limitations of base models.</a:t>
            </a:r>
            <a:endParaRPr dirty="0"/>
          </a:p>
        </p:txBody>
      </p:sp>
      <p:sp>
        <p:nvSpPr>
          <p:cNvPr id="107" name="Google Shape;107;p15">
            <a:extLst>
              <a:ext uri="{FF2B5EF4-FFF2-40B4-BE49-F238E27FC236}">
                <a16:creationId xmlns:a16="http://schemas.microsoft.com/office/drawing/2014/main" id="{25FD4AF6-161A-6196-BAD0-30E2CBEB68F7}"/>
              </a:ext>
            </a:extLst>
          </p:cNvPr>
          <p:cNvSpPr txBox="1">
            <a:spLocks noGrp="1"/>
          </p:cNvSpPr>
          <p:nvPr>
            <p:ph type="body" sz="quarter" idx="10"/>
          </p:nvPr>
        </p:nvSpPr>
        <p:spPr>
          <a:xfrm>
            <a:off x="1155696" y="2092036"/>
            <a:ext cx="10502903" cy="6834749"/>
          </a:xfrm>
          <a:prstGeom prst="rect">
            <a:avLst/>
          </a:prstGeom>
          <a:noFill/>
          <a:ln>
            <a:noFill/>
          </a:ln>
        </p:spPr>
        <p:txBody>
          <a:bodyPr spcFirstLastPara="1" vert="horz" wrap="square" lIns="137138" tIns="68550" rIns="137138" bIns="68550" rtlCol="0" anchor="t" anchorCtr="0">
            <a:noAutofit/>
          </a:bodyPr>
          <a:lstStyle/>
          <a:p>
            <a:pPr marL="0" indent="0">
              <a:buNone/>
            </a:pPr>
            <a:r>
              <a:rPr lang="en-US" b="1" dirty="0">
                <a:solidFill>
                  <a:srgbClr val="000000"/>
                </a:solidFill>
                <a:effectLst/>
                <a:latin typeface="+mn-lt"/>
              </a:rPr>
              <a:t>Shallow Understanding</a:t>
            </a:r>
            <a:r>
              <a:rPr lang="en-US" dirty="0">
                <a:solidFill>
                  <a:srgbClr val="000000"/>
                </a:solidFill>
                <a:effectLst/>
                <a:latin typeface="+mn-lt"/>
              </a:rPr>
              <a:t>:</a:t>
            </a:r>
          </a:p>
          <a:p>
            <a:pPr marL="0" indent="0">
              <a:buNone/>
            </a:pPr>
            <a:r>
              <a:rPr lang="en-US" dirty="0">
                <a:solidFill>
                  <a:srgbClr val="000000"/>
                </a:solidFill>
                <a:effectLst/>
                <a:latin typeface="+mn-lt"/>
              </a:rPr>
              <a:t>Base models, like GPT, predict the next word based on patterns, not true comprehension. They generate plausible text without deep understanding.</a:t>
            </a:r>
          </a:p>
          <a:p>
            <a:pPr marL="0" indent="0">
              <a:buNone/>
            </a:pPr>
            <a:r>
              <a:rPr lang="en-US" b="1" dirty="0">
                <a:solidFill>
                  <a:srgbClr val="000000"/>
                </a:solidFill>
                <a:effectLst/>
                <a:latin typeface="+mn-lt"/>
              </a:rPr>
              <a:t>No Task-Specific Knowledge</a:t>
            </a:r>
            <a:r>
              <a:rPr lang="en-US" dirty="0">
                <a:solidFill>
                  <a:srgbClr val="000000"/>
                </a:solidFill>
                <a:effectLst/>
                <a:latin typeface="+mn-lt"/>
              </a:rPr>
              <a:t>:</a:t>
            </a:r>
          </a:p>
          <a:p>
            <a:pPr marL="0" indent="0">
              <a:buNone/>
            </a:pPr>
            <a:r>
              <a:rPr lang="en-US" dirty="0">
                <a:solidFill>
                  <a:srgbClr val="000000"/>
                </a:solidFill>
                <a:effectLst/>
                <a:latin typeface="+mn-lt"/>
              </a:rPr>
              <a:t>They struggle with complex tasks like reasoning, question-answering, or structured outputs because they aren’t fine-tuned for specific tasks.</a:t>
            </a:r>
          </a:p>
          <a:p>
            <a:pPr marL="0" indent="0">
              <a:buNone/>
            </a:pPr>
            <a:r>
              <a:rPr lang="en-US" b="1" dirty="0">
                <a:solidFill>
                  <a:srgbClr val="000000"/>
                </a:solidFill>
                <a:effectLst/>
                <a:latin typeface="+mn-lt"/>
              </a:rPr>
              <a:t>No Long-Term Planning</a:t>
            </a:r>
            <a:r>
              <a:rPr lang="en-US" dirty="0">
                <a:solidFill>
                  <a:srgbClr val="000000"/>
                </a:solidFill>
                <a:effectLst/>
                <a:latin typeface="+mn-lt"/>
              </a:rPr>
              <a:t>:</a:t>
            </a:r>
          </a:p>
          <a:p>
            <a:pPr marL="0" indent="0">
              <a:buNone/>
            </a:pPr>
            <a:r>
              <a:rPr lang="en-US" dirty="0">
                <a:solidFill>
                  <a:srgbClr val="000000"/>
                </a:solidFill>
                <a:effectLst/>
                <a:latin typeface="+mn-lt"/>
              </a:rPr>
              <a:t>Next-token models can’t plan or keep track of long sequences. They may lose coherence in long tasks (like storytelling) because they don’t retain a memory of earlier steps.</a:t>
            </a:r>
          </a:p>
          <a:p>
            <a:pPr marL="0" indent="0">
              <a:buNone/>
            </a:pPr>
            <a:r>
              <a:rPr lang="en-US" b="1" dirty="0">
                <a:solidFill>
                  <a:srgbClr val="000000"/>
                </a:solidFill>
                <a:effectLst/>
                <a:latin typeface="+mn-lt"/>
              </a:rPr>
              <a:t>Limited in Complex Dependencies</a:t>
            </a:r>
            <a:r>
              <a:rPr lang="en-US" dirty="0">
                <a:solidFill>
                  <a:srgbClr val="000000"/>
                </a:solidFill>
                <a:effectLst/>
                <a:latin typeface="+mn-lt"/>
              </a:rPr>
              <a:t>:</a:t>
            </a:r>
          </a:p>
          <a:p>
            <a:pPr marL="0" indent="0">
              <a:buNone/>
            </a:pPr>
            <a:r>
              <a:rPr lang="en-US" dirty="0">
                <a:solidFill>
                  <a:srgbClr val="000000"/>
                </a:solidFill>
                <a:effectLst/>
                <a:latin typeface="+mn-lt"/>
              </a:rPr>
              <a:t>They handle local coherence but struggle with tasks requiring structure or logic over longer spans (e.g., math, formal reasoning).</a:t>
            </a:r>
          </a:p>
        </p:txBody>
      </p:sp>
      <p:pic>
        <p:nvPicPr>
          <p:cNvPr id="4098" name="Picture 2">
            <a:extLst>
              <a:ext uri="{FF2B5EF4-FFF2-40B4-BE49-F238E27FC236}">
                <a16:creationId xmlns:a16="http://schemas.microsoft.com/office/drawing/2014/main" id="{65A86870-7F46-0A17-B511-C065F69B51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305"/>
          <a:stretch/>
        </p:blipFill>
        <p:spPr bwMode="auto">
          <a:xfrm>
            <a:off x="12157225" y="1833664"/>
            <a:ext cx="5662703" cy="5697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270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BFBE9D0E-2163-A155-F096-63021C3F2102}"/>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07056234-4230-6162-3D07-6D46F417BC49}"/>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spcBef>
                <a:spcPts val="0"/>
              </a:spcBef>
            </a:pPr>
            <a:r>
              <a:rPr lang="en-US" sz="4800" b="0" i="0" u="none" strike="noStrike" dirty="0">
                <a:effectLst/>
                <a:latin typeface="Arial" panose="020B0604020202020204" pitchFamily="34" charset="0"/>
              </a:rPr>
              <a:t>Instruction Fine-tuning</a:t>
            </a:r>
          </a:p>
        </p:txBody>
      </p:sp>
      <p:sp>
        <p:nvSpPr>
          <p:cNvPr id="7" name="TextBox 6">
            <a:extLst>
              <a:ext uri="{FF2B5EF4-FFF2-40B4-BE49-F238E27FC236}">
                <a16:creationId xmlns:a16="http://schemas.microsoft.com/office/drawing/2014/main" id="{DAB75E20-4DEE-97C5-89CA-B6B74BEAFDBA}"/>
              </a:ext>
            </a:extLst>
          </p:cNvPr>
          <p:cNvSpPr txBox="1"/>
          <p:nvPr/>
        </p:nvSpPr>
        <p:spPr>
          <a:xfrm>
            <a:off x="1257300" y="4528251"/>
            <a:ext cx="9144000" cy="523220"/>
          </a:xfrm>
          <a:prstGeom prst="rect">
            <a:avLst/>
          </a:prstGeom>
          <a:noFill/>
        </p:spPr>
        <p:txBody>
          <a:bodyPr wrap="square">
            <a:spAutoFit/>
          </a:bodyPr>
          <a:lstStyle/>
          <a:p>
            <a:r>
              <a:rPr lang="en-US" sz="2800" dirty="0"/>
              <a:t>Beyond the next token</a:t>
            </a:r>
          </a:p>
        </p:txBody>
      </p:sp>
    </p:spTree>
    <p:extLst>
      <p:ext uri="{BB962C8B-B14F-4D97-AF65-F5344CB8AC3E}">
        <p14:creationId xmlns:p14="http://schemas.microsoft.com/office/powerpoint/2010/main" val="919442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EE15D13F-AF9A-4B70-D3AD-AFCACAA0D624}"/>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76054FA7-F17E-52CE-303B-DE0AE317BD84}"/>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How useful are pre-trained models?</a:t>
            </a:r>
            <a:endParaRPr dirty="0"/>
          </a:p>
        </p:txBody>
      </p:sp>
      <p:sp>
        <p:nvSpPr>
          <p:cNvPr id="107" name="Google Shape;107;p15">
            <a:extLst>
              <a:ext uri="{FF2B5EF4-FFF2-40B4-BE49-F238E27FC236}">
                <a16:creationId xmlns:a16="http://schemas.microsoft.com/office/drawing/2014/main" id="{844B8AF1-BC36-CF4D-1449-5C982DFD3B08}"/>
              </a:ext>
            </a:extLst>
          </p:cNvPr>
          <p:cNvSpPr txBox="1">
            <a:spLocks noGrp="1"/>
          </p:cNvSpPr>
          <p:nvPr>
            <p:ph type="body" sz="quarter" idx="10"/>
          </p:nvPr>
        </p:nvSpPr>
        <p:spPr>
          <a:xfrm>
            <a:off x="1155697" y="2092036"/>
            <a:ext cx="7507555" cy="6834749"/>
          </a:xfrm>
          <a:prstGeom prst="rect">
            <a:avLst/>
          </a:prstGeom>
          <a:noFill/>
          <a:ln>
            <a:noFill/>
          </a:ln>
        </p:spPr>
        <p:txBody>
          <a:bodyPr spcFirstLastPara="1" vert="horz" wrap="square" lIns="137138" tIns="68550" rIns="137138" bIns="68550" rtlCol="0" anchor="t" anchorCtr="0">
            <a:noAutofit/>
          </a:bodyPr>
          <a:lstStyle/>
          <a:p>
            <a:pPr marL="0" indent="0" fontAlgn="base">
              <a:spcBef>
                <a:spcPts val="0"/>
              </a:spcBef>
              <a:buNone/>
            </a:pPr>
            <a:r>
              <a:rPr lang="en-US" sz="2800" dirty="0">
                <a:solidFill>
                  <a:srgbClr val="000000"/>
                </a:solidFill>
              </a:rPr>
              <a:t>While base models can be used with techniques such as few shot learning and other in-context learning methods, these quickly become limitations </a:t>
            </a:r>
          </a:p>
          <a:p>
            <a:pPr marL="0" indent="0" fontAlgn="base">
              <a:spcBef>
                <a:spcPts val="0"/>
              </a:spcBef>
              <a:buNone/>
            </a:pPr>
            <a:endParaRPr lang="en-US" sz="2800" dirty="0">
              <a:solidFill>
                <a:srgbClr val="000000"/>
              </a:solidFill>
            </a:endParaRPr>
          </a:p>
          <a:p>
            <a:pPr marL="0" indent="0" fontAlgn="base">
              <a:spcBef>
                <a:spcPts val="0"/>
              </a:spcBef>
              <a:buNone/>
            </a:pPr>
            <a:endParaRPr lang="en-US" sz="2800" dirty="0">
              <a:solidFill>
                <a:srgbClr val="000000"/>
              </a:solidFill>
            </a:endParaRPr>
          </a:p>
          <a:p>
            <a:pPr marL="0" indent="0" fontAlgn="base">
              <a:spcBef>
                <a:spcPts val="0"/>
              </a:spcBef>
              <a:buNone/>
            </a:pPr>
            <a:r>
              <a:rPr lang="en-US" sz="2800" dirty="0">
                <a:solidFill>
                  <a:srgbClr val="000000"/>
                </a:solidFill>
              </a:rPr>
              <a:t>In every case where a task would be needed, a collection of few shot examples would also be needed. </a:t>
            </a:r>
          </a:p>
          <a:p>
            <a:pPr marL="0" indent="0" fontAlgn="base">
              <a:spcBef>
                <a:spcPts val="0"/>
              </a:spcBef>
              <a:buNone/>
            </a:pPr>
            <a:endParaRPr lang="en-US" sz="2800" dirty="0">
              <a:solidFill>
                <a:srgbClr val="000000"/>
              </a:solidFill>
            </a:endParaRPr>
          </a:p>
          <a:p>
            <a:pPr marL="0" indent="0" fontAlgn="base">
              <a:spcBef>
                <a:spcPts val="0"/>
              </a:spcBef>
              <a:buNone/>
            </a:pPr>
            <a:endParaRPr lang="en-US" sz="2800" dirty="0">
              <a:solidFill>
                <a:srgbClr val="000000"/>
              </a:solidFill>
            </a:endParaRPr>
          </a:p>
          <a:p>
            <a:pPr marL="0" indent="0" fontAlgn="base">
              <a:spcBef>
                <a:spcPts val="0"/>
              </a:spcBef>
              <a:buNone/>
            </a:pPr>
            <a:endParaRPr lang="en-US" sz="2800" dirty="0">
              <a:solidFill>
                <a:srgbClr val="000000"/>
              </a:solidFill>
            </a:endParaRPr>
          </a:p>
        </p:txBody>
      </p:sp>
      <p:pic>
        <p:nvPicPr>
          <p:cNvPr id="2" name="Picture 2">
            <a:extLst>
              <a:ext uri="{FF2B5EF4-FFF2-40B4-BE49-F238E27FC236}">
                <a16:creationId xmlns:a16="http://schemas.microsoft.com/office/drawing/2014/main" id="{302C0C79-808C-680B-CA1B-656426E760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17" t="9513" r="4868" b="10021"/>
          <a:stretch/>
        </p:blipFill>
        <p:spPr bwMode="auto">
          <a:xfrm>
            <a:off x="8663252" y="1969192"/>
            <a:ext cx="9436489" cy="42223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869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E8237630-7CB0-F832-1A47-4751406B606C}"/>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81602F21-417D-7FB6-BE0A-79F10BD14B55}"/>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Few shot learning</a:t>
            </a:r>
            <a:endParaRPr dirty="0"/>
          </a:p>
        </p:txBody>
      </p:sp>
      <p:sp>
        <p:nvSpPr>
          <p:cNvPr id="107" name="Google Shape;107;p15">
            <a:extLst>
              <a:ext uri="{FF2B5EF4-FFF2-40B4-BE49-F238E27FC236}">
                <a16:creationId xmlns:a16="http://schemas.microsoft.com/office/drawing/2014/main" id="{68BC5876-ABFF-5371-1E23-9B80EABB0726}"/>
              </a:ext>
            </a:extLst>
          </p:cNvPr>
          <p:cNvSpPr txBox="1">
            <a:spLocks noGrp="1"/>
          </p:cNvSpPr>
          <p:nvPr>
            <p:ph type="body" sz="quarter" idx="10"/>
          </p:nvPr>
        </p:nvSpPr>
        <p:spPr>
          <a:xfrm>
            <a:off x="1155697" y="2092036"/>
            <a:ext cx="11605562" cy="6834749"/>
          </a:xfrm>
          <a:prstGeom prst="rect">
            <a:avLst/>
          </a:prstGeom>
          <a:noFill/>
          <a:ln>
            <a:noFill/>
          </a:ln>
        </p:spPr>
        <p:txBody>
          <a:bodyPr spcFirstLastPara="1" vert="horz" wrap="square" lIns="137138" tIns="68550" rIns="137138" bIns="68550" rtlCol="0" anchor="t" anchorCtr="0">
            <a:noAutofit/>
          </a:bodyPr>
          <a:lstStyle/>
          <a:p>
            <a:pPr marL="0" indent="0" fontAlgn="base">
              <a:spcBef>
                <a:spcPts val="0"/>
              </a:spcBef>
              <a:buNone/>
            </a:pPr>
            <a:r>
              <a:rPr lang="en-US" sz="2800" dirty="0">
                <a:solidFill>
                  <a:srgbClr val="000000"/>
                </a:solidFill>
              </a:rPr>
              <a:t>GPT 3 showed the world that LLMs could perform tasks beyond what it was trained on. </a:t>
            </a:r>
          </a:p>
          <a:p>
            <a:pPr marL="0" indent="0" fontAlgn="base">
              <a:spcBef>
                <a:spcPts val="0"/>
              </a:spcBef>
              <a:buNone/>
            </a:pPr>
            <a:endParaRPr lang="en-US" sz="2800" dirty="0">
              <a:solidFill>
                <a:srgbClr val="000000"/>
              </a:solidFill>
            </a:endParaRPr>
          </a:p>
          <a:p>
            <a:pPr marL="0" indent="0" fontAlgn="base">
              <a:spcBef>
                <a:spcPts val="0"/>
              </a:spcBef>
              <a:buNone/>
            </a:pPr>
            <a:r>
              <a:rPr lang="en-US" sz="2800" dirty="0">
                <a:solidFill>
                  <a:srgbClr val="000000"/>
                </a:solidFill>
              </a:rPr>
              <a:t>This ability to learn from the input context, know as in-context learning, can be used to leverage the inherent abilities and knowledge the model gained through pre-training. </a:t>
            </a:r>
          </a:p>
        </p:txBody>
      </p:sp>
      <p:pic>
        <p:nvPicPr>
          <p:cNvPr id="2" name="Picture 1">
            <a:extLst>
              <a:ext uri="{FF2B5EF4-FFF2-40B4-BE49-F238E27FC236}">
                <a16:creationId xmlns:a16="http://schemas.microsoft.com/office/drawing/2014/main" id="{BFD7AE1C-C9CE-050E-5F5C-DCF0145545D7}"/>
              </a:ext>
            </a:extLst>
          </p:cNvPr>
          <p:cNvPicPr>
            <a:picLocks noChangeAspect="1"/>
          </p:cNvPicPr>
          <p:nvPr/>
        </p:nvPicPr>
        <p:blipFill>
          <a:blip r:embed="rId3"/>
          <a:stretch>
            <a:fillRect/>
          </a:stretch>
        </p:blipFill>
        <p:spPr>
          <a:xfrm>
            <a:off x="3942412" y="5273966"/>
            <a:ext cx="8957955" cy="4626096"/>
          </a:xfrm>
          <a:prstGeom prst="rect">
            <a:avLst/>
          </a:prstGeom>
        </p:spPr>
      </p:pic>
      <p:pic>
        <p:nvPicPr>
          <p:cNvPr id="3" name="Picture 2">
            <a:extLst>
              <a:ext uri="{FF2B5EF4-FFF2-40B4-BE49-F238E27FC236}">
                <a16:creationId xmlns:a16="http://schemas.microsoft.com/office/drawing/2014/main" id="{CC8AACEF-6C11-DF69-7D70-DE803F0A1F3F}"/>
              </a:ext>
            </a:extLst>
          </p:cNvPr>
          <p:cNvPicPr>
            <a:picLocks noChangeAspect="1"/>
          </p:cNvPicPr>
          <p:nvPr/>
        </p:nvPicPr>
        <p:blipFill>
          <a:blip r:embed="rId4"/>
          <a:stretch>
            <a:fillRect/>
          </a:stretch>
        </p:blipFill>
        <p:spPr>
          <a:xfrm>
            <a:off x="12900367" y="772183"/>
            <a:ext cx="4957327" cy="8283813"/>
          </a:xfrm>
          <a:prstGeom prst="rect">
            <a:avLst/>
          </a:prstGeom>
        </p:spPr>
      </p:pic>
    </p:spTree>
    <p:extLst>
      <p:ext uri="{BB962C8B-B14F-4D97-AF65-F5344CB8AC3E}">
        <p14:creationId xmlns:p14="http://schemas.microsoft.com/office/powerpoint/2010/main" val="1085986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CC846AAF-C114-6EFC-E8BD-2EAAE954E1EB}"/>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050FCD10-97B3-306A-CCBD-8716FA6FC120}"/>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Instruction following</a:t>
            </a:r>
            <a:endParaRPr dirty="0"/>
          </a:p>
        </p:txBody>
      </p:sp>
      <p:sp>
        <p:nvSpPr>
          <p:cNvPr id="107" name="Google Shape;107;p15">
            <a:extLst>
              <a:ext uri="{FF2B5EF4-FFF2-40B4-BE49-F238E27FC236}">
                <a16:creationId xmlns:a16="http://schemas.microsoft.com/office/drawing/2014/main" id="{8785F9C2-06F1-A3B5-EA50-8CDE0D4E5F4C}"/>
              </a:ext>
            </a:extLst>
          </p:cNvPr>
          <p:cNvSpPr txBox="1">
            <a:spLocks noGrp="1"/>
          </p:cNvSpPr>
          <p:nvPr>
            <p:ph type="body" sz="quarter" idx="10"/>
          </p:nvPr>
        </p:nvSpPr>
        <p:spPr>
          <a:xfrm>
            <a:off x="1155697" y="2092036"/>
            <a:ext cx="15976606" cy="6834749"/>
          </a:xfrm>
          <a:prstGeom prst="rect">
            <a:avLst/>
          </a:prstGeom>
          <a:noFill/>
          <a:ln>
            <a:noFill/>
          </a:ln>
        </p:spPr>
        <p:txBody>
          <a:bodyPr spcFirstLastPara="1" vert="horz" wrap="square" lIns="137138" tIns="68550" rIns="137138" bIns="68550" rtlCol="0" anchor="t" anchorCtr="0">
            <a:noAutofit/>
          </a:bodyPr>
          <a:lstStyle/>
          <a:p>
            <a:pPr marL="0" indent="0" fontAlgn="base">
              <a:spcBef>
                <a:spcPts val="0"/>
              </a:spcBef>
              <a:buNone/>
            </a:pPr>
            <a:r>
              <a:rPr lang="en-US" sz="2800" dirty="0">
                <a:solidFill>
                  <a:srgbClr val="000000"/>
                </a:solidFill>
              </a:rPr>
              <a:t>We can use this ability of the model to utilize in-context learning to change how the model behaves.</a:t>
            </a:r>
          </a:p>
          <a:p>
            <a:pPr marL="0" indent="0" fontAlgn="base">
              <a:spcBef>
                <a:spcPts val="0"/>
              </a:spcBef>
              <a:buNone/>
            </a:pPr>
            <a:r>
              <a:rPr lang="en-US" sz="2800" dirty="0">
                <a:solidFill>
                  <a:srgbClr val="000000"/>
                </a:solidFill>
              </a:rPr>
              <a:t>By training the model to learn how to respond to input instructions with response pairs, the model can learn how to respond to general queries. </a:t>
            </a:r>
          </a:p>
          <a:p>
            <a:pPr marL="0" indent="0" fontAlgn="base">
              <a:spcBef>
                <a:spcPts val="0"/>
              </a:spcBef>
              <a:buNone/>
            </a:pPr>
            <a:endParaRPr lang="en-US" sz="2800" dirty="0">
              <a:solidFill>
                <a:srgbClr val="000000"/>
              </a:solidFill>
            </a:endParaRPr>
          </a:p>
          <a:p>
            <a:pPr marL="0" indent="0" fontAlgn="base">
              <a:spcBef>
                <a:spcPts val="0"/>
              </a:spcBef>
              <a:buNone/>
            </a:pPr>
            <a:endParaRPr lang="en-US" sz="2800" dirty="0">
              <a:solidFill>
                <a:srgbClr val="000000"/>
              </a:solidFill>
            </a:endParaRPr>
          </a:p>
        </p:txBody>
      </p:sp>
      <p:pic>
        <p:nvPicPr>
          <p:cNvPr id="2" name="Picture 1">
            <a:extLst>
              <a:ext uri="{FF2B5EF4-FFF2-40B4-BE49-F238E27FC236}">
                <a16:creationId xmlns:a16="http://schemas.microsoft.com/office/drawing/2014/main" id="{AEE58635-8043-C7EE-EB00-1CA696FB6F19}"/>
              </a:ext>
            </a:extLst>
          </p:cNvPr>
          <p:cNvPicPr>
            <a:picLocks noChangeAspect="1"/>
          </p:cNvPicPr>
          <p:nvPr/>
        </p:nvPicPr>
        <p:blipFill>
          <a:blip r:embed="rId3"/>
          <a:stretch>
            <a:fillRect/>
          </a:stretch>
        </p:blipFill>
        <p:spPr>
          <a:xfrm>
            <a:off x="2318867" y="4080381"/>
            <a:ext cx="7772400" cy="4897813"/>
          </a:xfrm>
          <a:prstGeom prst="rect">
            <a:avLst/>
          </a:prstGeom>
        </p:spPr>
      </p:pic>
      <p:pic>
        <p:nvPicPr>
          <p:cNvPr id="6146" name="Picture 2" descr="Media: Methods &gt; Media Item &gt; Light mode">
            <a:extLst>
              <a:ext uri="{FF2B5EF4-FFF2-40B4-BE49-F238E27FC236}">
                <a16:creationId xmlns:a16="http://schemas.microsoft.com/office/drawing/2014/main" id="{F75B3BEB-BCE1-8148-BD20-BD555F55F2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28" t="20335" r="67871" b="13223"/>
          <a:stretch/>
        </p:blipFill>
        <p:spPr bwMode="auto">
          <a:xfrm>
            <a:off x="11743394" y="3045927"/>
            <a:ext cx="5115856" cy="6373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97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52593ADD-9E5E-0DA8-011D-9160BEE3E78A}"/>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8916EE8D-E57A-DFED-1279-29125B450857}"/>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The chat structure</a:t>
            </a:r>
            <a:endParaRPr dirty="0"/>
          </a:p>
        </p:txBody>
      </p:sp>
      <p:sp>
        <p:nvSpPr>
          <p:cNvPr id="107" name="Google Shape;107;p15">
            <a:extLst>
              <a:ext uri="{FF2B5EF4-FFF2-40B4-BE49-F238E27FC236}">
                <a16:creationId xmlns:a16="http://schemas.microsoft.com/office/drawing/2014/main" id="{30D5146A-4FF6-72C9-5E31-795F7CD5DD60}"/>
              </a:ext>
            </a:extLst>
          </p:cNvPr>
          <p:cNvSpPr txBox="1">
            <a:spLocks noGrp="1"/>
          </p:cNvSpPr>
          <p:nvPr>
            <p:ph type="body" sz="quarter" idx="10"/>
          </p:nvPr>
        </p:nvSpPr>
        <p:spPr>
          <a:xfrm>
            <a:off x="1155697" y="2092036"/>
            <a:ext cx="12573750" cy="6834749"/>
          </a:xfrm>
          <a:prstGeom prst="rect">
            <a:avLst/>
          </a:prstGeom>
          <a:noFill/>
          <a:ln>
            <a:noFill/>
          </a:ln>
        </p:spPr>
        <p:txBody>
          <a:bodyPr spcFirstLastPara="1" vert="horz" wrap="square" lIns="137138" tIns="68550" rIns="137138" bIns="68550" rtlCol="0" anchor="t" anchorCtr="0">
            <a:noAutofit/>
          </a:bodyPr>
          <a:lstStyle/>
          <a:p>
            <a:pPr marL="0" indent="0" fontAlgn="base">
              <a:spcBef>
                <a:spcPts val="0"/>
              </a:spcBef>
              <a:buNone/>
            </a:pPr>
            <a:r>
              <a:rPr lang="en-US" sz="2800" dirty="0">
                <a:solidFill>
                  <a:srgbClr val="000000"/>
                </a:solidFill>
              </a:rPr>
              <a:t>What is the best format to train models with?</a:t>
            </a:r>
          </a:p>
          <a:p>
            <a:pPr marL="0" indent="0" fontAlgn="base">
              <a:spcBef>
                <a:spcPts val="0"/>
              </a:spcBef>
              <a:buNone/>
            </a:pPr>
            <a:endParaRPr lang="en-US" sz="2800" dirty="0">
              <a:solidFill>
                <a:srgbClr val="000000"/>
              </a:solidFill>
            </a:endParaRPr>
          </a:p>
          <a:p>
            <a:pPr marL="0" indent="0" fontAlgn="base">
              <a:spcBef>
                <a:spcPts val="0"/>
              </a:spcBef>
              <a:buNone/>
            </a:pPr>
            <a:r>
              <a:rPr lang="en-US" sz="2800" dirty="0">
                <a:solidFill>
                  <a:srgbClr val="000000"/>
                </a:solidFill>
              </a:rPr>
              <a:t>Currently, the structure used to build training data and to interact with the LLM APIs is based on the “chat structure”. Here a series of roles and their respective content is stored in a messages array. </a:t>
            </a:r>
          </a:p>
          <a:p>
            <a:pPr marL="0" indent="0" fontAlgn="base">
              <a:spcBef>
                <a:spcPts val="0"/>
              </a:spcBef>
              <a:buNone/>
            </a:pPr>
            <a:endParaRPr lang="en-US" sz="2800" dirty="0">
              <a:solidFill>
                <a:srgbClr val="000000"/>
              </a:solidFill>
            </a:endParaRPr>
          </a:p>
          <a:p>
            <a:pPr marL="0" indent="0" fontAlgn="base">
              <a:spcBef>
                <a:spcPts val="0"/>
              </a:spcBef>
              <a:buNone/>
            </a:pPr>
            <a:r>
              <a:rPr lang="en-US" sz="2800" dirty="0">
                <a:solidFill>
                  <a:srgbClr val="000000"/>
                </a:solidFill>
              </a:rPr>
              <a:t>This allows for the system, assistant, and user roles to be stored in the same place, and the content of the interaction can be progressively added. </a:t>
            </a:r>
          </a:p>
          <a:p>
            <a:pPr marL="0" indent="0" fontAlgn="base">
              <a:spcBef>
                <a:spcPts val="0"/>
              </a:spcBef>
              <a:buNone/>
            </a:pPr>
            <a:endParaRPr lang="en-US" sz="2800" dirty="0">
              <a:solidFill>
                <a:srgbClr val="000000"/>
              </a:solidFill>
            </a:endParaRPr>
          </a:p>
          <a:p>
            <a:pPr marL="0" indent="0" fontAlgn="base">
              <a:spcBef>
                <a:spcPts val="0"/>
              </a:spcBef>
              <a:buNone/>
            </a:pPr>
            <a:r>
              <a:rPr lang="en-US" sz="2800" dirty="0">
                <a:solidFill>
                  <a:srgbClr val="000000"/>
                </a:solidFill>
              </a:rPr>
              <a:t>This provides a consistent format to both train and use the models as they react to user input. </a:t>
            </a:r>
          </a:p>
        </p:txBody>
      </p:sp>
      <p:pic>
        <p:nvPicPr>
          <p:cNvPr id="8194" name="Picture 2">
            <a:extLst>
              <a:ext uri="{FF2B5EF4-FFF2-40B4-BE49-F238E27FC236}">
                <a16:creationId xmlns:a16="http://schemas.microsoft.com/office/drawing/2014/main" id="{E8F67BEB-A66C-062E-6D0C-21063CB611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378" t="39576" r="4595" b="12578"/>
          <a:stretch/>
        </p:blipFill>
        <p:spPr bwMode="auto">
          <a:xfrm>
            <a:off x="9144000" y="6302785"/>
            <a:ext cx="8999553" cy="296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463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C013A9CE-DABF-0FE5-43C2-596CF71901C4}"/>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6C9C66C9-DF70-6BB4-5FC5-BB8F930FD40F}"/>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IFT Data Preparation</a:t>
            </a:r>
            <a:endParaRPr dirty="0"/>
          </a:p>
        </p:txBody>
      </p:sp>
      <p:sp>
        <p:nvSpPr>
          <p:cNvPr id="107" name="Google Shape;107;p15">
            <a:extLst>
              <a:ext uri="{FF2B5EF4-FFF2-40B4-BE49-F238E27FC236}">
                <a16:creationId xmlns:a16="http://schemas.microsoft.com/office/drawing/2014/main" id="{AC5208D6-B545-8704-FD7F-7F94796120A5}"/>
              </a:ext>
            </a:extLst>
          </p:cNvPr>
          <p:cNvSpPr txBox="1">
            <a:spLocks noGrp="1"/>
          </p:cNvSpPr>
          <p:nvPr>
            <p:ph type="body" sz="quarter" idx="10"/>
          </p:nvPr>
        </p:nvSpPr>
        <p:spPr>
          <a:xfrm>
            <a:off x="1155697" y="2092036"/>
            <a:ext cx="9158197" cy="6834749"/>
          </a:xfrm>
          <a:prstGeom prst="rect">
            <a:avLst/>
          </a:prstGeom>
          <a:noFill/>
          <a:ln>
            <a:noFill/>
          </a:ln>
        </p:spPr>
        <p:txBody>
          <a:bodyPr spcFirstLastPara="1" vert="horz" wrap="square" lIns="137138" tIns="68550" rIns="137138" bIns="68550" rtlCol="0" anchor="t" anchorCtr="0">
            <a:noAutofit/>
          </a:bodyPr>
          <a:lstStyle/>
          <a:p>
            <a:pPr marL="0" indent="0" fontAlgn="base">
              <a:spcBef>
                <a:spcPts val="0"/>
              </a:spcBef>
              <a:buNone/>
            </a:pPr>
            <a:r>
              <a:rPr lang="en-US" sz="2800" dirty="0">
                <a:solidFill>
                  <a:srgbClr val="000000"/>
                </a:solidFill>
              </a:rPr>
              <a:t>Generating prompt-response pairs requires more intentional curation than for pre-training. </a:t>
            </a:r>
          </a:p>
          <a:p>
            <a:pPr marL="0" indent="0" fontAlgn="base">
              <a:spcBef>
                <a:spcPts val="0"/>
              </a:spcBef>
              <a:buNone/>
            </a:pPr>
            <a:endParaRPr lang="en-US" sz="2800" dirty="0">
              <a:solidFill>
                <a:srgbClr val="000000"/>
              </a:solidFill>
            </a:endParaRPr>
          </a:p>
          <a:p>
            <a:pPr marL="0" indent="0" fontAlgn="base">
              <a:spcBef>
                <a:spcPts val="0"/>
              </a:spcBef>
              <a:buNone/>
            </a:pPr>
            <a:endParaRPr lang="en-US" sz="2800" dirty="0">
              <a:solidFill>
                <a:srgbClr val="000000"/>
              </a:solidFill>
            </a:endParaRPr>
          </a:p>
          <a:p>
            <a:pPr marL="0" indent="0" fontAlgn="base">
              <a:spcBef>
                <a:spcPts val="0"/>
              </a:spcBef>
              <a:buNone/>
            </a:pPr>
            <a:r>
              <a:rPr lang="en-US" sz="2800" dirty="0">
                <a:solidFill>
                  <a:srgbClr val="000000"/>
                </a:solidFill>
              </a:rPr>
              <a:t>The data can be generated synthetically with another LLM that has already been trained to create queries from raw data.</a:t>
            </a:r>
          </a:p>
          <a:p>
            <a:pPr marL="0" indent="0" fontAlgn="base">
              <a:spcBef>
                <a:spcPts val="0"/>
              </a:spcBef>
              <a:buNone/>
            </a:pPr>
            <a:endParaRPr lang="en-US" sz="2800" dirty="0">
              <a:solidFill>
                <a:srgbClr val="000000"/>
              </a:solidFill>
            </a:endParaRPr>
          </a:p>
          <a:p>
            <a:pPr marL="0" indent="0" fontAlgn="base">
              <a:spcBef>
                <a:spcPts val="0"/>
              </a:spcBef>
              <a:buNone/>
            </a:pPr>
            <a:r>
              <a:rPr lang="en-US" sz="2800" dirty="0">
                <a:solidFill>
                  <a:srgbClr val="000000"/>
                </a:solidFill>
              </a:rPr>
              <a:t>Or, more commonly or when starting from scratch, a human-generated dataset will need to be created with a variety of query-response pairs.</a:t>
            </a:r>
          </a:p>
          <a:p>
            <a:pPr marL="0" indent="0" fontAlgn="base">
              <a:spcBef>
                <a:spcPts val="0"/>
              </a:spcBef>
              <a:buNone/>
            </a:pPr>
            <a:endParaRPr lang="en-US" sz="2800" dirty="0">
              <a:solidFill>
                <a:srgbClr val="000000"/>
              </a:solidFill>
            </a:endParaRPr>
          </a:p>
          <a:p>
            <a:pPr marL="0" indent="0" fontAlgn="base">
              <a:spcBef>
                <a:spcPts val="0"/>
              </a:spcBef>
              <a:buNone/>
            </a:pPr>
            <a:endParaRPr lang="en-US" sz="2800" dirty="0">
              <a:solidFill>
                <a:srgbClr val="000000"/>
              </a:solidFill>
            </a:endParaRPr>
          </a:p>
          <a:p>
            <a:pPr marL="0" indent="0" fontAlgn="base">
              <a:spcBef>
                <a:spcPts val="0"/>
              </a:spcBef>
              <a:buNone/>
            </a:pPr>
            <a:r>
              <a:rPr lang="en-US" sz="2800" dirty="0">
                <a:solidFill>
                  <a:srgbClr val="000000"/>
                </a:solidFill>
              </a:rPr>
              <a:t>These pairs can be simple input-output or they can also include additional context to the query, e.g. Summarize this email into 5 bullet points.</a:t>
            </a:r>
          </a:p>
          <a:p>
            <a:pPr marL="0" indent="0" fontAlgn="base">
              <a:spcBef>
                <a:spcPts val="0"/>
              </a:spcBef>
              <a:buNone/>
            </a:pPr>
            <a:endParaRPr lang="en-US" sz="2800" dirty="0">
              <a:solidFill>
                <a:srgbClr val="000000"/>
              </a:solidFill>
            </a:endParaRPr>
          </a:p>
          <a:p>
            <a:pPr marL="0" indent="0" fontAlgn="base">
              <a:spcBef>
                <a:spcPts val="0"/>
              </a:spcBef>
              <a:buNone/>
            </a:pPr>
            <a:endParaRPr lang="en-US" sz="2800" dirty="0">
              <a:solidFill>
                <a:srgbClr val="000000"/>
              </a:solidFill>
            </a:endParaRPr>
          </a:p>
        </p:txBody>
      </p:sp>
      <p:pic>
        <p:nvPicPr>
          <p:cNvPr id="7172" name="Picture 4" descr="using prompts to fine tune llms with instruction">
            <a:extLst>
              <a:ext uri="{FF2B5EF4-FFF2-40B4-BE49-F238E27FC236}">
                <a16:creationId xmlns:a16="http://schemas.microsoft.com/office/drawing/2014/main" id="{76BF3F92-6230-3CC6-9ABD-62791DC00687}"/>
              </a:ext>
            </a:extLst>
          </p:cNvPr>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l="3231" t="10270" r="2448"/>
          <a:stretch/>
        </p:blipFill>
        <p:spPr bwMode="auto">
          <a:xfrm>
            <a:off x="10125283" y="3365197"/>
            <a:ext cx="7961011" cy="41786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F6BA106-9345-EB51-994A-3CD2DFD350C4}"/>
              </a:ext>
            </a:extLst>
          </p:cNvPr>
          <p:cNvSpPr txBox="1"/>
          <p:nvPr/>
        </p:nvSpPr>
        <p:spPr>
          <a:xfrm>
            <a:off x="1155696" y="8603619"/>
            <a:ext cx="16930597" cy="830997"/>
          </a:xfrm>
          <a:prstGeom prst="rect">
            <a:avLst/>
          </a:prstGeom>
          <a:noFill/>
        </p:spPr>
        <p:txBody>
          <a:bodyPr wrap="square">
            <a:spAutoFit/>
          </a:bodyPr>
          <a:lstStyle/>
          <a:p>
            <a:pPr marL="0" indent="0" fontAlgn="base">
              <a:spcBef>
                <a:spcPts val="0"/>
              </a:spcBef>
              <a:buNone/>
            </a:pPr>
            <a:r>
              <a:rPr lang="en-US" sz="2400" b="1" dirty="0">
                <a:solidFill>
                  <a:srgbClr val="000000"/>
                </a:solidFill>
              </a:rPr>
              <a:t>The model will be trained to produce the specific output, not predict the next token. </a:t>
            </a:r>
          </a:p>
          <a:p>
            <a:pPr marL="0" indent="0" fontAlgn="base">
              <a:spcBef>
                <a:spcPts val="0"/>
              </a:spcBef>
              <a:buNone/>
            </a:pPr>
            <a:r>
              <a:rPr lang="en-US" sz="2400" b="1" dirty="0">
                <a:solidFill>
                  <a:srgbClr val="000000"/>
                </a:solidFill>
              </a:rPr>
              <a:t>This changes how the model behaves. </a:t>
            </a:r>
          </a:p>
        </p:txBody>
      </p:sp>
    </p:spTree>
    <p:extLst>
      <p:ext uri="{BB962C8B-B14F-4D97-AF65-F5344CB8AC3E}">
        <p14:creationId xmlns:p14="http://schemas.microsoft.com/office/powerpoint/2010/main" val="953639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062B1B96-3BD8-6F67-9375-0ADF57322A67}"/>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CCF01807-E96E-44EB-B9D5-94E4943F414E}"/>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Limits of IFT for domain adaptation – Going deeper?</a:t>
            </a:r>
            <a:endParaRPr dirty="0"/>
          </a:p>
        </p:txBody>
      </p:sp>
      <p:sp>
        <p:nvSpPr>
          <p:cNvPr id="107" name="Google Shape;107;p15">
            <a:extLst>
              <a:ext uri="{FF2B5EF4-FFF2-40B4-BE49-F238E27FC236}">
                <a16:creationId xmlns:a16="http://schemas.microsoft.com/office/drawing/2014/main" id="{F76E9AE4-EA92-5940-C4A7-D674EE618FCB}"/>
              </a:ext>
            </a:extLst>
          </p:cNvPr>
          <p:cNvSpPr txBox="1">
            <a:spLocks noGrp="1"/>
          </p:cNvSpPr>
          <p:nvPr>
            <p:ph type="body" sz="quarter" idx="10"/>
          </p:nvPr>
        </p:nvSpPr>
        <p:spPr>
          <a:xfrm>
            <a:off x="1155697" y="2092036"/>
            <a:ext cx="8422227" cy="6834749"/>
          </a:xfrm>
          <a:prstGeom prst="rect">
            <a:avLst/>
          </a:prstGeom>
          <a:noFill/>
          <a:ln>
            <a:noFill/>
          </a:ln>
        </p:spPr>
        <p:txBody>
          <a:bodyPr spcFirstLastPara="1" vert="horz" wrap="square" lIns="137138" tIns="68550" rIns="137138" bIns="68550" rtlCol="0" anchor="t" anchorCtr="0">
            <a:noAutofit/>
          </a:bodyPr>
          <a:lstStyle/>
          <a:p>
            <a:pPr marL="0" indent="0" fontAlgn="base">
              <a:spcBef>
                <a:spcPts val="0"/>
              </a:spcBef>
              <a:buNone/>
            </a:pPr>
            <a:r>
              <a:rPr lang="en-US" sz="2800" dirty="0">
                <a:solidFill>
                  <a:srgbClr val="000000"/>
                </a:solidFill>
              </a:rPr>
              <a:t>When a model has been trained for IFT, it will have new abilities to respond to a users’ query. </a:t>
            </a:r>
          </a:p>
          <a:p>
            <a:pPr marL="0" indent="0" fontAlgn="base">
              <a:spcBef>
                <a:spcPts val="0"/>
              </a:spcBef>
              <a:buNone/>
            </a:pPr>
            <a:endParaRPr lang="en-US" sz="2800" dirty="0">
              <a:solidFill>
                <a:srgbClr val="000000"/>
              </a:solidFill>
            </a:endParaRPr>
          </a:p>
          <a:p>
            <a:pPr marL="0" indent="0" fontAlgn="base">
              <a:spcBef>
                <a:spcPts val="0"/>
              </a:spcBef>
              <a:buNone/>
            </a:pPr>
            <a:r>
              <a:rPr lang="en-US" sz="2800" dirty="0">
                <a:solidFill>
                  <a:srgbClr val="000000"/>
                </a:solidFill>
              </a:rPr>
              <a:t>However, one issue that can arise is a </a:t>
            </a:r>
            <a:r>
              <a:rPr lang="en-US" sz="2800" b="1" dirty="0">
                <a:solidFill>
                  <a:srgbClr val="000000"/>
                </a:solidFill>
              </a:rPr>
              <a:t>lack of domain adaptation</a:t>
            </a:r>
            <a:r>
              <a:rPr lang="en-US" sz="2800" dirty="0">
                <a:solidFill>
                  <a:srgbClr val="000000"/>
                </a:solidFill>
              </a:rPr>
              <a:t>. </a:t>
            </a:r>
          </a:p>
          <a:p>
            <a:pPr marL="0" indent="0" fontAlgn="base">
              <a:spcBef>
                <a:spcPts val="0"/>
              </a:spcBef>
              <a:buNone/>
            </a:pPr>
            <a:endParaRPr lang="en-US" sz="2800" dirty="0">
              <a:solidFill>
                <a:srgbClr val="000000"/>
              </a:solidFill>
            </a:endParaRPr>
          </a:p>
          <a:p>
            <a:pPr marL="0" indent="0" fontAlgn="base">
              <a:spcBef>
                <a:spcPts val="0"/>
              </a:spcBef>
              <a:buNone/>
            </a:pPr>
            <a:r>
              <a:rPr lang="en-US" sz="2800" dirty="0">
                <a:solidFill>
                  <a:srgbClr val="000000"/>
                </a:solidFill>
              </a:rPr>
              <a:t>If the model was trained on a broadly trained base model, the instruction fine-tuning data often  just changes the behavior of the model, rather than teaching is any domain-specific behavior.</a:t>
            </a:r>
          </a:p>
          <a:p>
            <a:pPr marL="0" indent="0" fontAlgn="base">
              <a:spcBef>
                <a:spcPts val="0"/>
              </a:spcBef>
              <a:buNone/>
            </a:pPr>
            <a:endParaRPr lang="en-US" sz="2800" dirty="0">
              <a:solidFill>
                <a:srgbClr val="000000"/>
              </a:solidFill>
            </a:endParaRPr>
          </a:p>
          <a:p>
            <a:pPr marL="0" indent="0" fontAlgn="base">
              <a:spcBef>
                <a:spcPts val="0"/>
              </a:spcBef>
              <a:buNone/>
            </a:pPr>
            <a:endParaRPr lang="en-US" sz="2800" dirty="0">
              <a:solidFill>
                <a:srgbClr val="000000"/>
              </a:solidFill>
            </a:endParaRPr>
          </a:p>
          <a:p>
            <a:pPr marL="0" indent="0" fontAlgn="base">
              <a:spcBef>
                <a:spcPts val="0"/>
              </a:spcBef>
              <a:buNone/>
            </a:pPr>
            <a:r>
              <a:rPr lang="en-US" sz="2800" dirty="0">
                <a:solidFill>
                  <a:srgbClr val="000000"/>
                </a:solidFill>
              </a:rPr>
              <a:t>If we need to instill domain-specific information, or align the model, how can we do this without starting from scratch?</a:t>
            </a:r>
          </a:p>
          <a:p>
            <a:pPr marL="0" indent="0" fontAlgn="base">
              <a:spcBef>
                <a:spcPts val="0"/>
              </a:spcBef>
              <a:buNone/>
            </a:pPr>
            <a:endParaRPr lang="en-US" sz="2800" dirty="0">
              <a:solidFill>
                <a:srgbClr val="000000"/>
              </a:solidFill>
            </a:endParaRPr>
          </a:p>
          <a:p>
            <a:pPr marL="0" indent="0" fontAlgn="base">
              <a:spcBef>
                <a:spcPts val="0"/>
              </a:spcBef>
              <a:buNone/>
            </a:pPr>
            <a:endParaRPr lang="en-US" sz="2800" dirty="0">
              <a:solidFill>
                <a:srgbClr val="000000"/>
              </a:solidFill>
            </a:endParaRPr>
          </a:p>
          <a:p>
            <a:pPr marL="0" indent="0" fontAlgn="base">
              <a:spcBef>
                <a:spcPts val="0"/>
              </a:spcBef>
              <a:buNone/>
            </a:pPr>
            <a:r>
              <a:rPr lang="en-US" sz="2800" dirty="0">
                <a:solidFill>
                  <a:srgbClr val="000000"/>
                </a:solidFill>
              </a:rPr>
              <a:t>Ans: Continued Pre-training</a:t>
            </a:r>
          </a:p>
        </p:txBody>
      </p:sp>
      <p:pic>
        <p:nvPicPr>
          <p:cNvPr id="9218" name="Picture 2" descr="Refer to caption">
            <a:extLst>
              <a:ext uri="{FF2B5EF4-FFF2-40B4-BE49-F238E27FC236}">
                <a16:creationId xmlns:a16="http://schemas.microsoft.com/office/drawing/2014/main" id="{805DDE12-F329-387F-2437-3AEFE8E57C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7924" y="3059773"/>
            <a:ext cx="8710076" cy="5035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711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0F2FAE5A-D733-F11D-D906-EF346A924670}"/>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58757155-710F-4863-5D82-50572269B9C0}"/>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spcBef>
                <a:spcPts val="0"/>
              </a:spcBef>
            </a:pPr>
            <a:r>
              <a:rPr lang="en-US" sz="4800" b="0" i="0" u="none" strike="noStrike" dirty="0">
                <a:effectLst/>
                <a:latin typeface="Arial" panose="020B0604020202020204" pitchFamily="34" charset="0"/>
              </a:rPr>
              <a:t>Continued Pre-training</a:t>
            </a:r>
          </a:p>
        </p:txBody>
      </p:sp>
      <p:sp>
        <p:nvSpPr>
          <p:cNvPr id="7" name="TextBox 6">
            <a:extLst>
              <a:ext uri="{FF2B5EF4-FFF2-40B4-BE49-F238E27FC236}">
                <a16:creationId xmlns:a16="http://schemas.microsoft.com/office/drawing/2014/main" id="{E08449C0-D145-067F-1DED-7A1063D62FA8}"/>
              </a:ext>
            </a:extLst>
          </p:cNvPr>
          <p:cNvSpPr txBox="1"/>
          <p:nvPr/>
        </p:nvSpPr>
        <p:spPr>
          <a:xfrm>
            <a:off x="1257300" y="4528251"/>
            <a:ext cx="9144000" cy="523220"/>
          </a:xfrm>
          <a:prstGeom prst="rect">
            <a:avLst/>
          </a:prstGeom>
          <a:noFill/>
        </p:spPr>
        <p:txBody>
          <a:bodyPr wrap="square">
            <a:spAutoFit/>
          </a:bodyPr>
          <a:lstStyle/>
          <a:p>
            <a:r>
              <a:rPr lang="en-US" sz="2800" dirty="0"/>
              <a:t>Focusing domain understanding</a:t>
            </a:r>
          </a:p>
        </p:txBody>
      </p:sp>
    </p:spTree>
    <p:extLst>
      <p:ext uri="{BB962C8B-B14F-4D97-AF65-F5344CB8AC3E}">
        <p14:creationId xmlns:p14="http://schemas.microsoft.com/office/powerpoint/2010/main" val="1999356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EF1C8401-EDF4-15BF-9DC9-BAB233340A31}"/>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D857C6C3-9CD4-4539-FEC2-618477FB11E9}"/>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Why do Continued Pre-Training?</a:t>
            </a:r>
            <a:endParaRPr dirty="0"/>
          </a:p>
        </p:txBody>
      </p:sp>
      <p:sp>
        <p:nvSpPr>
          <p:cNvPr id="107" name="Google Shape;107;p15">
            <a:extLst>
              <a:ext uri="{FF2B5EF4-FFF2-40B4-BE49-F238E27FC236}">
                <a16:creationId xmlns:a16="http://schemas.microsoft.com/office/drawing/2014/main" id="{940B75A9-7FCA-0BD7-BAE0-BA307A2AB27D}"/>
              </a:ext>
            </a:extLst>
          </p:cNvPr>
          <p:cNvSpPr txBox="1">
            <a:spLocks noGrp="1"/>
          </p:cNvSpPr>
          <p:nvPr>
            <p:ph type="body" sz="quarter" idx="10"/>
          </p:nvPr>
        </p:nvSpPr>
        <p:spPr>
          <a:xfrm>
            <a:off x="1155697" y="2092036"/>
            <a:ext cx="6550318" cy="6834749"/>
          </a:xfrm>
          <a:prstGeom prst="rect">
            <a:avLst/>
          </a:prstGeom>
          <a:noFill/>
          <a:ln>
            <a:noFill/>
          </a:ln>
        </p:spPr>
        <p:txBody>
          <a:bodyPr spcFirstLastPara="1" vert="horz" wrap="square" lIns="137138" tIns="68550" rIns="137138" bIns="68550" rtlCol="0" anchor="t" anchorCtr="0">
            <a:noAutofit/>
          </a:bodyPr>
          <a:lstStyle/>
          <a:p>
            <a:pPr marL="0" indent="0" fontAlgn="base">
              <a:spcBef>
                <a:spcPts val="0"/>
              </a:spcBef>
              <a:buNone/>
            </a:pPr>
            <a:r>
              <a:rPr lang="en-US" sz="2800" dirty="0">
                <a:solidFill>
                  <a:srgbClr val="000000"/>
                </a:solidFill>
              </a:rPr>
              <a:t>Building an LLM to understand language and respond to queries can be a challenging task. </a:t>
            </a:r>
          </a:p>
          <a:p>
            <a:pPr marL="0" indent="0" fontAlgn="base">
              <a:spcBef>
                <a:spcPts val="0"/>
              </a:spcBef>
              <a:buNone/>
            </a:pPr>
            <a:endParaRPr lang="en-US" sz="2800" dirty="0">
              <a:solidFill>
                <a:srgbClr val="000000"/>
              </a:solidFill>
            </a:endParaRPr>
          </a:p>
          <a:p>
            <a:pPr marL="0" indent="0" fontAlgn="base">
              <a:spcBef>
                <a:spcPts val="0"/>
              </a:spcBef>
              <a:buNone/>
            </a:pPr>
            <a:r>
              <a:rPr lang="en-US" sz="2800" dirty="0">
                <a:solidFill>
                  <a:srgbClr val="000000"/>
                </a:solidFill>
              </a:rPr>
              <a:t>Using the breadth of of data from the web can teach the model to have vast knowledge and linguistic skills, but focusing on the nuances of specific fields can be limited, particularly for smaller models. </a:t>
            </a:r>
          </a:p>
          <a:p>
            <a:pPr marL="0" indent="0" fontAlgn="base">
              <a:spcBef>
                <a:spcPts val="0"/>
              </a:spcBef>
              <a:buNone/>
            </a:pPr>
            <a:endParaRPr lang="en-US" sz="2800" dirty="0">
              <a:solidFill>
                <a:srgbClr val="000000"/>
              </a:solidFill>
            </a:endParaRPr>
          </a:p>
          <a:p>
            <a:pPr marL="0" indent="0" fontAlgn="base">
              <a:spcBef>
                <a:spcPts val="0"/>
              </a:spcBef>
              <a:buNone/>
            </a:pPr>
            <a:r>
              <a:rPr lang="en-US" sz="2800" dirty="0">
                <a:solidFill>
                  <a:srgbClr val="000000"/>
                </a:solidFill>
              </a:rPr>
              <a:t>Continued Pre-Training (CPT) can help address this issue by training a base model on domain-specific data to tune the model weights to align with a specific area of interest.</a:t>
            </a:r>
          </a:p>
        </p:txBody>
      </p:sp>
      <p:pic>
        <p:nvPicPr>
          <p:cNvPr id="13314" name="Picture 2">
            <a:extLst>
              <a:ext uri="{FF2B5EF4-FFF2-40B4-BE49-F238E27FC236}">
                <a16:creationId xmlns:a16="http://schemas.microsoft.com/office/drawing/2014/main" id="{E5957A2E-9484-380A-8BA7-66C0A2B883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6015" y="2401318"/>
            <a:ext cx="10581985" cy="5952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971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This lecture</a:t>
            </a:r>
            <a:endParaRPr dirty="0"/>
          </a:p>
        </p:txBody>
      </p:sp>
      <p:sp>
        <p:nvSpPr>
          <p:cNvPr id="107" name="Google Shape;107;p15"/>
          <p:cNvSpPr txBox="1">
            <a:spLocks noGrp="1"/>
          </p:cNvSpPr>
          <p:nvPr>
            <p:ph type="body" sz="quarter" idx="10"/>
          </p:nvPr>
        </p:nvSpPr>
        <p:spPr>
          <a:prstGeom prst="rect">
            <a:avLst/>
          </a:prstGeom>
          <a:noFill/>
          <a:ln>
            <a:noFill/>
          </a:ln>
        </p:spPr>
        <p:txBody>
          <a:bodyPr spcFirstLastPara="1" vert="horz" wrap="square" lIns="137138" tIns="68550" rIns="137138" bIns="68550" rtlCol="0" anchor="t" anchorCtr="0">
            <a:noAutofit/>
          </a:bodyPr>
          <a:lstStyle/>
          <a:p>
            <a:r>
              <a:rPr lang="en-US" sz="2800" b="0" dirty="0">
                <a:effectLst/>
              </a:rPr>
              <a:t>Autoregressive Training</a:t>
            </a:r>
          </a:p>
          <a:p>
            <a:r>
              <a:rPr lang="en-US" sz="2800" b="0" dirty="0">
                <a:effectLst/>
              </a:rPr>
              <a:t>Pre-training LLMs</a:t>
            </a:r>
          </a:p>
          <a:p>
            <a:r>
              <a:rPr lang="en-US" sz="2800" b="0" dirty="0">
                <a:effectLst/>
              </a:rPr>
              <a:t>Instruction Fine-tuning LLMs</a:t>
            </a:r>
          </a:p>
          <a:p>
            <a:r>
              <a:rPr lang="en-US" sz="2800" b="0" dirty="0">
                <a:effectLst/>
              </a:rPr>
              <a:t>Continued Pre-training LLMs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1E6AD742-6C81-8B2A-3D8C-5C99F676491D}"/>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FFA8F77F-CF47-7713-205C-69118A81AE52}"/>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What does it mean to </a:t>
            </a:r>
            <a:r>
              <a:rPr lang="en-US" i="1" dirty="0"/>
              <a:t>continue </a:t>
            </a:r>
            <a:r>
              <a:rPr lang="en-US" dirty="0"/>
              <a:t>Pre-training?</a:t>
            </a:r>
            <a:endParaRPr dirty="0"/>
          </a:p>
        </p:txBody>
      </p:sp>
      <p:sp>
        <p:nvSpPr>
          <p:cNvPr id="107" name="Google Shape;107;p15">
            <a:extLst>
              <a:ext uri="{FF2B5EF4-FFF2-40B4-BE49-F238E27FC236}">
                <a16:creationId xmlns:a16="http://schemas.microsoft.com/office/drawing/2014/main" id="{A13E5EA8-EF18-8110-94C4-0DCF8966EA6D}"/>
              </a:ext>
            </a:extLst>
          </p:cNvPr>
          <p:cNvSpPr txBox="1">
            <a:spLocks noGrp="1"/>
          </p:cNvSpPr>
          <p:nvPr>
            <p:ph type="body" sz="quarter" idx="10"/>
          </p:nvPr>
        </p:nvSpPr>
        <p:spPr>
          <a:xfrm>
            <a:off x="1155697" y="2092036"/>
            <a:ext cx="16742338" cy="6834749"/>
          </a:xfrm>
          <a:prstGeom prst="rect">
            <a:avLst/>
          </a:prstGeom>
          <a:noFill/>
          <a:ln>
            <a:noFill/>
          </a:ln>
        </p:spPr>
        <p:txBody>
          <a:bodyPr spcFirstLastPara="1" vert="horz" wrap="square" lIns="137138" tIns="68550" rIns="137138" bIns="68550" rtlCol="0" anchor="t" anchorCtr="0">
            <a:noAutofit/>
          </a:bodyPr>
          <a:lstStyle/>
          <a:p>
            <a:pPr marL="0" indent="0" fontAlgn="base">
              <a:spcBef>
                <a:spcPts val="0"/>
              </a:spcBef>
              <a:buNone/>
            </a:pPr>
            <a:r>
              <a:rPr lang="en-US" sz="2800" dirty="0">
                <a:solidFill>
                  <a:srgbClr val="000000"/>
                </a:solidFill>
              </a:rPr>
              <a:t>Unlike </a:t>
            </a:r>
            <a:r>
              <a:rPr lang="en-US" sz="2800">
                <a:solidFill>
                  <a:srgbClr val="000000"/>
                </a:solidFill>
              </a:rPr>
              <a:t>Instruction Fine-Tuning (IFT) </a:t>
            </a:r>
            <a:r>
              <a:rPr lang="en-US" sz="2800" dirty="0">
                <a:solidFill>
                  <a:srgbClr val="000000"/>
                </a:solidFill>
              </a:rPr>
              <a:t>where the goal is to change how the model responds by training it on pairs of inputs and outputs, in CPT, a base model is trained in the exact same manner as pre-training but for a much shorter amount of time and with a custom and smaller dataset. </a:t>
            </a:r>
          </a:p>
          <a:p>
            <a:pPr marL="0" indent="0" fontAlgn="base">
              <a:spcBef>
                <a:spcPts val="0"/>
              </a:spcBef>
              <a:buNone/>
            </a:pPr>
            <a:endParaRPr lang="en-US" sz="2800" dirty="0">
              <a:solidFill>
                <a:srgbClr val="000000"/>
              </a:solidFill>
            </a:endParaRPr>
          </a:p>
          <a:p>
            <a:pPr marL="0" indent="0" fontAlgn="base">
              <a:spcBef>
                <a:spcPts val="0"/>
              </a:spcBef>
              <a:buNone/>
            </a:pPr>
            <a:r>
              <a:rPr lang="en-US" sz="2800" dirty="0">
                <a:solidFill>
                  <a:srgbClr val="000000"/>
                </a:solidFill>
              </a:rPr>
              <a:t>The hope is that this new CPT-base model that results will be more attuned to specific domain tasks, e.g. legal document analysis.</a:t>
            </a:r>
          </a:p>
        </p:txBody>
      </p:sp>
      <p:pic>
        <p:nvPicPr>
          <p:cNvPr id="10242" name="Picture 2">
            <a:extLst>
              <a:ext uri="{FF2B5EF4-FFF2-40B4-BE49-F238E27FC236}">
                <a16:creationId xmlns:a16="http://schemas.microsoft.com/office/drawing/2014/main" id="{841C728A-C92F-C619-BECF-32F8D42D8C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502"/>
          <a:stretch/>
        </p:blipFill>
        <p:spPr bwMode="auto">
          <a:xfrm>
            <a:off x="1812157" y="4785333"/>
            <a:ext cx="10142545" cy="39534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0FF0DA3-B718-AE70-E657-F8DDCB493BC1}"/>
              </a:ext>
            </a:extLst>
          </p:cNvPr>
          <p:cNvSpPr txBox="1"/>
          <p:nvPr/>
        </p:nvSpPr>
        <p:spPr>
          <a:xfrm>
            <a:off x="11954702" y="5272074"/>
            <a:ext cx="4840674" cy="3748719"/>
          </a:xfrm>
          <a:prstGeom prst="rect">
            <a:avLst/>
          </a:prstGeom>
          <a:noFill/>
        </p:spPr>
        <p:txBody>
          <a:bodyPr wrap="square" rtlCol="0" anchor="ctr">
            <a:spAutoFit/>
          </a:bodyPr>
          <a:lstStyle/>
          <a:p>
            <a:pPr>
              <a:lnSpc>
                <a:spcPct val="90000"/>
              </a:lnSpc>
            </a:pPr>
            <a:r>
              <a:rPr lang="en-US" sz="2400" dirty="0">
                <a:latin typeface="Arial" panose="020B0604020202020204" pitchFamily="34" charset="0"/>
                <a:cs typeface="Arial" panose="020B0604020202020204" pitchFamily="34" charset="0"/>
              </a:rPr>
              <a:t>1. Pre-train a model on task data: typically poor performance.</a:t>
            </a:r>
          </a:p>
          <a:p>
            <a:pPr>
              <a:lnSpc>
                <a:spcPct val="90000"/>
              </a:lnSpc>
            </a:pPr>
            <a:endParaRPr lang="en-US" sz="2400" dirty="0">
              <a:latin typeface="Arial" panose="020B0604020202020204" pitchFamily="34" charset="0"/>
              <a:cs typeface="Arial" panose="020B0604020202020204" pitchFamily="34" charset="0"/>
            </a:endParaRPr>
          </a:p>
          <a:p>
            <a:pPr>
              <a:lnSpc>
                <a:spcPct val="90000"/>
              </a:lnSpc>
            </a:pPr>
            <a:endParaRPr lang="en-US" sz="2400" dirty="0">
              <a:latin typeface="Arial" panose="020B0604020202020204" pitchFamily="34" charset="0"/>
              <a:cs typeface="Arial" panose="020B0604020202020204" pitchFamily="34" charset="0"/>
            </a:endParaRPr>
          </a:p>
          <a:p>
            <a:pPr>
              <a:lnSpc>
                <a:spcPct val="90000"/>
              </a:lnSpc>
            </a:pPr>
            <a:r>
              <a:rPr lang="en-US" sz="2400" dirty="0">
                <a:latin typeface="Arial" panose="020B0604020202020204" pitchFamily="34" charset="0"/>
                <a:cs typeface="Arial" panose="020B0604020202020204" pitchFamily="34" charset="0"/>
              </a:rPr>
              <a:t>2. IFT a base mode: moderate performance on domain-specific tasks</a:t>
            </a:r>
          </a:p>
          <a:p>
            <a:pPr>
              <a:lnSpc>
                <a:spcPct val="90000"/>
              </a:lnSpc>
            </a:pPr>
            <a:endParaRPr lang="en-US" sz="2400" dirty="0">
              <a:latin typeface="Arial" panose="020B0604020202020204" pitchFamily="34" charset="0"/>
              <a:cs typeface="Arial" panose="020B0604020202020204" pitchFamily="34" charset="0"/>
            </a:endParaRPr>
          </a:p>
          <a:p>
            <a:pPr>
              <a:lnSpc>
                <a:spcPct val="90000"/>
              </a:lnSpc>
            </a:pPr>
            <a:endParaRPr lang="en-US" sz="2400" dirty="0">
              <a:latin typeface="Arial" panose="020B0604020202020204" pitchFamily="34" charset="0"/>
              <a:cs typeface="Arial" panose="020B0604020202020204" pitchFamily="34" charset="0"/>
            </a:endParaRPr>
          </a:p>
          <a:p>
            <a:pPr>
              <a:lnSpc>
                <a:spcPct val="90000"/>
              </a:lnSpc>
            </a:pPr>
            <a:r>
              <a:rPr lang="en-US" sz="2400" dirty="0">
                <a:latin typeface="Arial" panose="020B0604020202020204" pitchFamily="34" charset="0"/>
                <a:cs typeface="Arial" panose="020B0604020202020204" pitchFamily="34" charset="0"/>
              </a:rPr>
              <a:t>3. CPT and IFT a model for domain-specific task: best results</a:t>
            </a:r>
          </a:p>
        </p:txBody>
      </p:sp>
    </p:spTree>
    <p:extLst>
      <p:ext uri="{BB962C8B-B14F-4D97-AF65-F5344CB8AC3E}">
        <p14:creationId xmlns:p14="http://schemas.microsoft.com/office/powerpoint/2010/main" val="3049842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3734AD4B-72BD-73EC-16AA-1ABDCB54F3A2}"/>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21338892-7FBB-B449-5569-EFDF787F2BE2}"/>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CPT Data and Catastrophic Forgetting</a:t>
            </a:r>
            <a:endParaRPr dirty="0"/>
          </a:p>
        </p:txBody>
      </p:sp>
      <p:sp>
        <p:nvSpPr>
          <p:cNvPr id="107" name="Google Shape;107;p15">
            <a:extLst>
              <a:ext uri="{FF2B5EF4-FFF2-40B4-BE49-F238E27FC236}">
                <a16:creationId xmlns:a16="http://schemas.microsoft.com/office/drawing/2014/main" id="{87D086F7-F0A4-D9EB-57A7-CA0D88C444C2}"/>
              </a:ext>
            </a:extLst>
          </p:cNvPr>
          <p:cNvSpPr txBox="1">
            <a:spLocks noGrp="1"/>
          </p:cNvSpPr>
          <p:nvPr>
            <p:ph type="body" sz="quarter" idx="10"/>
          </p:nvPr>
        </p:nvSpPr>
        <p:spPr>
          <a:xfrm>
            <a:off x="1155697" y="2092036"/>
            <a:ext cx="16258244" cy="6834749"/>
          </a:xfrm>
          <a:prstGeom prst="rect">
            <a:avLst/>
          </a:prstGeom>
          <a:noFill/>
          <a:ln>
            <a:noFill/>
          </a:ln>
        </p:spPr>
        <p:txBody>
          <a:bodyPr spcFirstLastPara="1" vert="horz" wrap="square" lIns="137138" tIns="68550" rIns="137138" bIns="68550" rtlCol="0" anchor="t" anchorCtr="0">
            <a:noAutofit/>
          </a:bodyPr>
          <a:lstStyle/>
          <a:p>
            <a:pPr marL="0" indent="0" fontAlgn="base">
              <a:spcBef>
                <a:spcPts val="0"/>
              </a:spcBef>
              <a:buNone/>
            </a:pPr>
            <a:r>
              <a:rPr lang="en-US" sz="2800" dirty="0">
                <a:solidFill>
                  <a:srgbClr val="000000"/>
                </a:solidFill>
              </a:rPr>
              <a:t>While focusing a model to learn a specific domain, there is a risk that the model will forget about other, potentially important, pieces of information. This is known as </a:t>
            </a:r>
            <a:r>
              <a:rPr lang="en-US" sz="2800" b="1" dirty="0">
                <a:solidFill>
                  <a:srgbClr val="000000"/>
                </a:solidFill>
              </a:rPr>
              <a:t>catastrophic forgetting</a:t>
            </a:r>
            <a:r>
              <a:rPr lang="en-US" sz="2800" dirty="0">
                <a:solidFill>
                  <a:srgbClr val="000000"/>
                </a:solidFill>
              </a:rPr>
              <a:t>, and can only be mediated with a very carefully selected data mixture to preserve whatever desired knowledge from the base model.</a:t>
            </a:r>
          </a:p>
        </p:txBody>
      </p:sp>
      <p:pic>
        <p:nvPicPr>
          <p:cNvPr id="11266" name="Picture 2" descr="Demonstration of catastrophic forgetting">
            <a:extLst>
              <a:ext uri="{FF2B5EF4-FFF2-40B4-BE49-F238E27FC236}">
                <a16:creationId xmlns:a16="http://schemas.microsoft.com/office/drawing/2014/main" id="{6D650249-35A9-AD15-B0CB-2DA06B05C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3606" y="3881383"/>
            <a:ext cx="11917859" cy="5397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888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91E92C19-3D39-D6C1-FD53-2984EA100E31}"/>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672FA0FC-4DB0-D72C-1457-29446870CA94}"/>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CPT and IFT </a:t>
            </a:r>
            <a:endParaRPr dirty="0"/>
          </a:p>
        </p:txBody>
      </p:sp>
      <p:sp>
        <p:nvSpPr>
          <p:cNvPr id="107" name="Google Shape;107;p15">
            <a:extLst>
              <a:ext uri="{FF2B5EF4-FFF2-40B4-BE49-F238E27FC236}">
                <a16:creationId xmlns:a16="http://schemas.microsoft.com/office/drawing/2014/main" id="{971AF3AA-01CE-ECE6-6A33-5803675A1C8E}"/>
              </a:ext>
            </a:extLst>
          </p:cNvPr>
          <p:cNvSpPr txBox="1">
            <a:spLocks noGrp="1"/>
          </p:cNvSpPr>
          <p:nvPr>
            <p:ph type="body" sz="quarter" idx="10"/>
          </p:nvPr>
        </p:nvSpPr>
        <p:spPr>
          <a:xfrm>
            <a:off x="1155697" y="2092036"/>
            <a:ext cx="9437208" cy="6834749"/>
          </a:xfrm>
          <a:prstGeom prst="rect">
            <a:avLst/>
          </a:prstGeom>
          <a:noFill/>
          <a:ln>
            <a:noFill/>
          </a:ln>
        </p:spPr>
        <p:txBody>
          <a:bodyPr spcFirstLastPara="1" vert="horz" wrap="square" lIns="137138" tIns="68550" rIns="137138" bIns="68550" rtlCol="0" anchor="t" anchorCtr="0">
            <a:noAutofit/>
          </a:bodyPr>
          <a:lstStyle/>
          <a:p>
            <a:pPr marL="0" indent="0" fontAlgn="base">
              <a:spcBef>
                <a:spcPts val="0"/>
              </a:spcBef>
              <a:buNone/>
            </a:pPr>
            <a:r>
              <a:rPr lang="en-US" sz="2800" dirty="0">
                <a:solidFill>
                  <a:srgbClr val="000000"/>
                </a:solidFill>
              </a:rPr>
              <a:t>In most use cases, a CPT model on its own is not very useful, in the same way that a base model is not. </a:t>
            </a:r>
          </a:p>
          <a:p>
            <a:pPr marL="0" indent="0" fontAlgn="base">
              <a:spcBef>
                <a:spcPts val="0"/>
              </a:spcBef>
              <a:buNone/>
            </a:pPr>
            <a:endParaRPr lang="en-US" sz="2800" dirty="0">
              <a:solidFill>
                <a:srgbClr val="000000"/>
              </a:solidFill>
            </a:endParaRPr>
          </a:p>
          <a:p>
            <a:pPr marL="0" indent="0" fontAlgn="base">
              <a:spcBef>
                <a:spcPts val="0"/>
              </a:spcBef>
              <a:buNone/>
            </a:pPr>
            <a:r>
              <a:rPr lang="en-US" sz="2800" dirty="0">
                <a:solidFill>
                  <a:srgbClr val="000000"/>
                </a:solidFill>
              </a:rPr>
              <a:t>A CPT model will still only predict the next token. </a:t>
            </a:r>
          </a:p>
          <a:p>
            <a:pPr marL="0" indent="0" fontAlgn="base">
              <a:spcBef>
                <a:spcPts val="0"/>
              </a:spcBef>
              <a:buNone/>
            </a:pPr>
            <a:endParaRPr lang="en-US" sz="2800" dirty="0">
              <a:solidFill>
                <a:srgbClr val="000000"/>
              </a:solidFill>
            </a:endParaRPr>
          </a:p>
          <a:p>
            <a:pPr marL="0" indent="0" fontAlgn="base">
              <a:spcBef>
                <a:spcPts val="0"/>
              </a:spcBef>
              <a:buNone/>
            </a:pPr>
            <a:r>
              <a:rPr lang="en-US" sz="2800" dirty="0">
                <a:solidFill>
                  <a:srgbClr val="000000"/>
                </a:solidFill>
              </a:rPr>
              <a:t>The typical workflow is to:</a:t>
            </a:r>
          </a:p>
          <a:p>
            <a:pPr marL="0" indent="0" fontAlgn="base">
              <a:spcBef>
                <a:spcPts val="0"/>
              </a:spcBef>
              <a:buNone/>
            </a:pPr>
            <a:endParaRPr lang="en-US" sz="2800" dirty="0">
              <a:solidFill>
                <a:srgbClr val="000000"/>
              </a:solidFill>
            </a:endParaRPr>
          </a:p>
          <a:p>
            <a:pPr marL="514350" indent="-514350" fontAlgn="base">
              <a:spcBef>
                <a:spcPts val="0"/>
              </a:spcBef>
              <a:buAutoNum type="arabicParenR"/>
            </a:pPr>
            <a:r>
              <a:rPr lang="en-US" sz="2800" dirty="0">
                <a:solidFill>
                  <a:srgbClr val="000000"/>
                </a:solidFill>
              </a:rPr>
              <a:t>Test a model on a particular set of domain-specific tasks</a:t>
            </a:r>
          </a:p>
          <a:p>
            <a:pPr marL="514350" indent="-514350" fontAlgn="base">
              <a:spcBef>
                <a:spcPts val="0"/>
              </a:spcBef>
              <a:buAutoNum type="arabicParenR"/>
            </a:pPr>
            <a:r>
              <a:rPr lang="en-US" sz="2800" dirty="0">
                <a:solidFill>
                  <a:srgbClr val="000000"/>
                </a:solidFill>
              </a:rPr>
              <a:t>If the model achieves sufficient performance, stop. </a:t>
            </a:r>
          </a:p>
          <a:p>
            <a:pPr marL="514350" indent="-514350" fontAlgn="base">
              <a:spcBef>
                <a:spcPts val="0"/>
              </a:spcBef>
              <a:buAutoNum type="arabicParenR"/>
            </a:pPr>
            <a:endParaRPr lang="en-US" sz="2800" dirty="0">
              <a:solidFill>
                <a:srgbClr val="000000"/>
              </a:solidFill>
            </a:endParaRPr>
          </a:p>
          <a:p>
            <a:pPr marL="514350" indent="-514350" fontAlgn="base">
              <a:spcBef>
                <a:spcPts val="0"/>
              </a:spcBef>
              <a:buAutoNum type="arabicParenR"/>
            </a:pPr>
            <a:r>
              <a:rPr lang="en-US" sz="2800" dirty="0">
                <a:solidFill>
                  <a:srgbClr val="000000"/>
                </a:solidFill>
              </a:rPr>
              <a:t>If not, take the underlying base model and perform CPT on domain-specific data</a:t>
            </a:r>
          </a:p>
          <a:p>
            <a:pPr marL="514350" indent="-514350" fontAlgn="base">
              <a:spcBef>
                <a:spcPts val="0"/>
              </a:spcBef>
              <a:buAutoNum type="arabicParenR"/>
            </a:pPr>
            <a:endParaRPr lang="en-US" sz="2800" dirty="0">
              <a:solidFill>
                <a:srgbClr val="000000"/>
              </a:solidFill>
            </a:endParaRPr>
          </a:p>
          <a:p>
            <a:pPr marL="514350" indent="-514350" fontAlgn="base">
              <a:spcBef>
                <a:spcPts val="0"/>
              </a:spcBef>
              <a:buAutoNum type="arabicParenR"/>
            </a:pPr>
            <a:r>
              <a:rPr lang="en-US" sz="2800" dirty="0">
                <a:solidFill>
                  <a:srgbClr val="000000"/>
                </a:solidFill>
              </a:rPr>
              <a:t>Then perform IFT on the new CPT version of the base model</a:t>
            </a:r>
          </a:p>
          <a:p>
            <a:pPr marL="514350" indent="-514350" fontAlgn="base">
              <a:spcBef>
                <a:spcPts val="0"/>
              </a:spcBef>
              <a:buAutoNum type="arabicParenR"/>
            </a:pPr>
            <a:endParaRPr lang="en-US" sz="2800" dirty="0">
              <a:solidFill>
                <a:srgbClr val="000000"/>
              </a:solidFill>
            </a:endParaRPr>
          </a:p>
          <a:p>
            <a:pPr marL="514350" indent="-514350" fontAlgn="base">
              <a:spcBef>
                <a:spcPts val="0"/>
              </a:spcBef>
              <a:buAutoNum type="arabicParenR"/>
            </a:pPr>
            <a:r>
              <a:rPr lang="en-US" sz="2800" dirty="0">
                <a:solidFill>
                  <a:srgbClr val="000000"/>
                </a:solidFill>
              </a:rPr>
              <a:t>Collect more data for each stage as needed and repeat the process until sufficient performance is achieved.</a:t>
            </a:r>
          </a:p>
        </p:txBody>
      </p:sp>
      <p:pic>
        <p:nvPicPr>
          <p:cNvPr id="2" name="Picture 4" descr="Refer to caption">
            <a:extLst>
              <a:ext uri="{FF2B5EF4-FFF2-40B4-BE49-F238E27FC236}">
                <a16:creationId xmlns:a16="http://schemas.microsoft.com/office/drawing/2014/main" id="{312C517A-1130-886D-F257-F0F9AE12A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0482" y="3340845"/>
            <a:ext cx="8377518" cy="3031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108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A4F5444-42A4-211A-6DC6-6428A2207C39}"/>
              </a:ext>
            </a:extLst>
          </p:cNvPr>
          <p:cNvSpPr>
            <a:spLocks noGrp="1"/>
          </p:cNvSpPr>
          <p:nvPr>
            <p:ph type="body" sz="quarter" idx="10"/>
          </p:nvPr>
        </p:nvSpPr>
        <p:spPr/>
        <p:txBody>
          <a:bodyPr/>
          <a:lstStyle/>
          <a:p>
            <a:r>
              <a:rPr lang="en-US" dirty="0"/>
              <a:t>Training LLMs</a:t>
            </a:r>
          </a:p>
        </p:txBody>
      </p:sp>
      <p:sp>
        <p:nvSpPr>
          <p:cNvPr id="4" name="Title 3">
            <a:extLst>
              <a:ext uri="{FF2B5EF4-FFF2-40B4-BE49-F238E27FC236}">
                <a16:creationId xmlns:a16="http://schemas.microsoft.com/office/drawing/2014/main" id="{047EC8AD-7255-77E7-9DAE-6551E1E418AA}"/>
              </a:ext>
            </a:extLst>
          </p:cNvPr>
          <p:cNvSpPr>
            <a:spLocks noGrp="1"/>
          </p:cNvSpPr>
          <p:nvPr>
            <p:ph type="title"/>
          </p:nvPr>
        </p:nvSpPr>
        <p:spPr/>
        <p:txBody>
          <a:bodyPr anchor="ctr"/>
          <a:lstStyle/>
          <a:p>
            <a:r>
              <a:rPr lang="en-US" dirty="0"/>
              <a:t>Wrap Up</a:t>
            </a:r>
          </a:p>
        </p:txBody>
      </p:sp>
      <p:sp>
        <p:nvSpPr>
          <p:cNvPr id="6" name="Text Placeholder 5">
            <a:extLst>
              <a:ext uri="{FF2B5EF4-FFF2-40B4-BE49-F238E27FC236}">
                <a16:creationId xmlns:a16="http://schemas.microsoft.com/office/drawing/2014/main" id="{C4CFB7AC-A843-0C22-6E16-61577CFD6CAA}"/>
              </a:ext>
            </a:extLst>
          </p:cNvPr>
          <p:cNvSpPr>
            <a:spLocks noGrp="1"/>
          </p:cNvSpPr>
          <p:nvPr>
            <p:ph type="body" sz="quarter" idx="11"/>
          </p:nvPr>
        </p:nvSpPr>
        <p:spPr/>
        <p:txBody>
          <a:bodyPr/>
          <a:lstStyle/>
          <a:p>
            <a:r>
              <a:rPr lang="en-US" dirty="0"/>
              <a:t>Today we discussed the different ways to train LLMs</a:t>
            </a:r>
          </a:p>
          <a:p>
            <a:r>
              <a:rPr lang="en-US" dirty="0"/>
              <a:t>We introduced the idea of LLMs as Auto Regressive models</a:t>
            </a:r>
          </a:p>
          <a:p>
            <a:r>
              <a:rPr lang="en-US" dirty="0"/>
              <a:t>Pre-training was presented as the method to train these models on massive datasets of text</a:t>
            </a:r>
          </a:p>
          <a:p>
            <a:r>
              <a:rPr lang="en-US" dirty="0"/>
              <a:t>Instruction Fine-tuning was discussed as a solution to these models not inherently being able to response to a query</a:t>
            </a:r>
          </a:p>
          <a:p>
            <a:r>
              <a:rPr lang="en-US" dirty="0"/>
              <a:t>Continued pre-training was also covered as a means to domain tune an existing base model. </a:t>
            </a:r>
          </a:p>
          <a:p>
            <a:pPr marL="0" indent="0">
              <a:buNone/>
            </a:pPr>
            <a:r>
              <a:rPr lang="en-US" dirty="0"/>
              <a:t>----------------------------------------------------------------------------- </a:t>
            </a:r>
          </a:p>
          <a:p>
            <a:pPr marL="0" indent="0">
              <a:buNone/>
            </a:pPr>
            <a:endParaRPr lang="en-US" dirty="0"/>
          </a:p>
        </p:txBody>
      </p:sp>
      <p:pic>
        <p:nvPicPr>
          <p:cNvPr id="2" name="Picture 6">
            <a:extLst>
              <a:ext uri="{FF2B5EF4-FFF2-40B4-BE49-F238E27FC236}">
                <a16:creationId xmlns:a16="http://schemas.microsoft.com/office/drawing/2014/main" id="{6C5AEB33-8160-93EB-0BFF-491A6876E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7577" y="2615638"/>
            <a:ext cx="5955087" cy="4610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336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7D30A7-40B0-09D5-F187-D539933E27DD}"/>
              </a:ext>
            </a:extLst>
          </p:cNvPr>
          <p:cNvSpPr>
            <a:spLocks noGrp="1"/>
          </p:cNvSpPr>
          <p:nvPr>
            <p:ph type="ctrTitle"/>
          </p:nvPr>
        </p:nvSpPr>
        <p:spPr/>
        <p:txBody>
          <a:bodyPr/>
          <a:lstStyle/>
          <a:p>
            <a:r>
              <a:rPr lang="en-US" dirty="0"/>
              <a:t>Thank you!</a:t>
            </a:r>
          </a:p>
        </p:txBody>
      </p:sp>
      <p:pic>
        <p:nvPicPr>
          <p:cNvPr id="5" name="Picture 4" descr="A green text on a black background&#10;&#10;Description automatically generated">
            <a:extLst>
              <a:ext uri="{FF2B5EF4-FFF2-40B4-BE49-F238E27FC236}">
                <a16:creationId xmlns:a16="http://schemas.microsoft.com/office/drawing/2014/main" id="{144A511C-E7A8-850B-398A-5C8AD2820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5884" y="1236824"/>
            <a:ext cx="2196392" cy="642086"/>
          </a:xfrm>
          <a:prstGeom prst="rect">
            <a:avLst/>
          </a:prstGeom>
        </p:spPr>
      </p:pic>
      <p:cxnSp>
        <p:nvCxnSpPr>
          <p:cNvPr id="6" name="Straight Connector 5">
            <a:extLst>
              <a:ext uri="{FF2B5EF4-FFF2-40B4-BE49-F238E27FC236}">
                <a16:creationId xmlns:a16="http://schemas.microsoft.com/office/drawing/2014/main" id="{BAA6F350-7945-9FBA-9E74-44129F003097}"/>
              </a:ext>
            </a:extLst>
          </p:cNvPr>
          <p:cNvCxnSpPr>
            <a:cxnSpLocks/>
          </p:cNvCxnSpPr>
          <p:nvPr/>
        </p:nvCxnSpPr>
        <p:spPr>
          <a:xfrm>
            <a:off x="3956319" y="1151467"/>
            <a:ext cx="0" cy="81280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912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spcBef>
                <a:spcPts val="0"/>
              </a:spcBef>
            </a:pPr>
            <a:r>
              <a:rPr lang="en-US" sz="4800" b="0" i="0" u="none" strike="noStrike" dirty="0">
                <a:effectLst/>
                <a:latin typeface="Arial" panose="020B0604020202020204" pitchFamily="34" charset="0"/>
              </a:rPr>
              <a:t>Autoregressive Training</a:t>
            </a:r>
          </a:p>
        </p:txBody>
      </p:sp>
      <p:sp>
        <p:nvSpPr>
          <p:cNvPr id="7" name="TextBox 6">
            <a:extLst>
              <a:ext uri="{FF2B5EF4-FFF2-40B4-BE49-F238E27FC236}">
                <a16:creationId xmlns:a16="http://schemas.microsoft.com/office/drawing/2014/main" id="{2D6EE57F-4D9E-CF84-2D70-744101F12037}"/>
              </a:ext>
            </a:extLst>
          </p:cNvPr>
          <p:cNvSpPr txBox="1"/>
          <p:nvPr/>
        </p:nvSpPr>
        <p:spPr>
          <a:xfrm>
            <a:off x="1257300" y="4528251"/>
            <a:ext cx="9144000" cy="523220"/>
          </a:xfrm>
          <a:prstGeom prst="rect">
            <a:avLst/>
          </a:prstGeom>
          <a:noFill/>
        </p:spPr>
        <p:txBody>
          <a:bodyPr wrap="square">
            <a:spAutoFit/>
          </a:bodyPr>
          <a:lstStyle/>
          <a:p>
            <a:r>
              <a:rPr lang="en-US" sz="2800" dirty="0"/>
              <a:t>Making use of unlabeled data and learning to speak </a:t>
            </a:r>
          </a:p>
        </p:txBody>
      </p:sp>
    </p:spTree>
    <p:extLst>
      <p:ext uri="{BB962C8B-B14F-4D97-AF65-F5344CB8AC3E}">
        <p14:creationId xmlns:p14="http://schemas.microsoft.com/office/powerpoint/2010/main" val="3795779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What are Autoregressive models?</a:t>
            </a:r>
            <a:endParaRPr dirty="0"/>
          </a:p>
        </p:txBody>
      </p:sp>
      <p:sp>
        <p:nvSpPr>
          <p:cNvPr id="107" name="Google Shape;107;p15"/>
          <p:cNvSpPr txBox="1">
            <a:spLocks noGrp="1"/>
          </p:cNvSpPr>
          <p:nvPr>
            <p:ph type="body" sz="quarter" idx="10"/>
          </p:nvPr>
        </p:nvSpPr>
        <p:spPr>
          <a:xfrm>
            <a:off x="1155697" y="2092036"/>
            <a:ext cx="8916991" cy="6834749"/>
          </a:xfrm>
          <a:prstGeom prst="rect">
            <a:avLst/>
          </a:prstGeom>
          <a:noFill/>
          <a:ln>
            <a:noFill/>
          </a:ln>
        </p:spPr>
        <p:txBody>
          <a:bodyPr spcFirstLastPara="1" vert="horz" wrap="square" lIns="137138" tIns="68550" rIns="137138" bIns="68550" rtlCol="0" anchor="t" anchorCtr="0">
            <a:noAutofit/>
          </a:bodyPr>
          <a:lstStyle/>
          <a:p>
            <a:pPr marL="0" indent="0" fontAlgn="base">
              <a:spcBef>
                <a:spcPts val="0"/>
              </a:spcBef>
              <a:buNone/>
            </a:pPr>
            <a:r>
              <a:rPr lang="en-US" b="0" dirty="0">
                <a:effectLst/>
              </a:rPr>
              <a:t>In an autoregressive model, each value in a sequence is predicted based on the prior values. </a:t>
            </a:r>
          </a:p>
          <a:p>
            <a:pPr fontAlgn="base">
              <a:spcBef>
                <a:spcPts val="0"/>
              </a:spcBef>
            </a:pPr>
            <a:endParaRPr lang="en-US" dirty="0"/>
          </a:p>
          <a:p>
            <a:pPr fontAlgn="base">
              <a:spcBef>
                <a:spcPts val="0"/>
              </a:spcBef>
            </a:pPr>
            <a:endParaRPr lang="en-US" b="0" dirty="0">
              <a:effectLst/>
            </a:endParaRPr>
          </a:p>
          <a:p>
            <a:pPr marL="0" indent="0" fontAlgn="base">
              <a:spcBef>
                <a:spcPts val="0"/>
              </a:spcBef>
              <a:buNone/>
            </a:pPr>
            <a:r>
              <a:rPr lang="en-US" dirty="0"/>
              <a:t>Each value is predicted conditionally based on the previous values. </a:t>
            </a:r>
          </a:p>
          <a:p>
            <a:pPr fontAlgn="base">
              <a:spcBef>
                <a:spcPts val="0"/>
              </a:spcBef>
            </a:pPr>
            <a:endParaRPr lang="en-US" dirty="0"/>
          </a:p>
          <a:p>
            <a:pPr fontAlgn="base">
              <a:spcBef>
                <a:spcPts val="0"/>
              </a:spcBef>
            </a:pPr>
            <a:endParaRPr lang="en-US" dirty="0"/>
          </a:p>
          <a:p>
            <a:pPr marL="0" indent="0" fontAlgn="base">
              <a:spcBef>
                <a:spcPts val="0"/>
              </a:spcBef>
              <a:buNone/>
            </a:pPr>
            <a:r>
              <a:rPr lang="en-US" dirty="0"/>
              <a:t>Autoregressive models are particularly powerful for sequential data and are fundamental to large language models (LLMs) like GPT (Generative Pre-trained Transformer), which predict tokens in a sequence of text.</a:t>
            </a:r>
          </a:p>
          <a:p>
            <a:pPr marL="0" indent="0" fontAlgn="base">
              <a:spcBef>
                <a:spcPts val="0"/>
              </a:spcBef>
              <a:buNone/>
            </a:pPr>
            <a:endParaRPr lang="en-US" b="0" dirty="0">
              <a:effectLst/>
            </a:endParaRPr>
          </a:p>
          <a:p>
            <a:pPr marL="0" indent="0" fontAlgn="base">
              <a:spcBef>
                <a:spcPts val="0"/>
              </a:spcBef>
              <a:buNone/>
            </a:pPr>
            <a:endParaRPr lang="en-US" dirty="0"/>
          </a:p>
          <a:p>
            <a:pPr marL="0" indent="0" fontAlgn="base">
              <a:spcBef>
                <a:spcPts val="0"/>
              </a:spcBef>
              <a:buNone/>
            </a:pPr>
            <a:r>
              <a:rPr lang="en-US" b="0" dirty="0">
                <a:effectLst/>
              </a:rPr>
              <a:t>The Autoregressive nature of LLMs explains a number of key advantages and challenges</a:t>
            </a:r>
          </a:p>
          <a:p>
            <a:pPr marL="0" indent="0" fontAlgn="base">
              <a:spcBef>
                <a:spcPts val="0"/>
              </a:spcBef>
              <a:buNone/>
            </a:pPr>
            <a:endParaRPr lang="en-US" dirty="0">
              <a:ea typeface="+mj-ea"/>
            </a:endParaRPr>
          </a:p>
          <a:p>
            <a:pPr marL="0" indent="0" fontAlgn="base">
              <a:spcBef>
                <a:spcPts val="0"/>
              </a:spcBef>
              <a:buNone/>
            </a:pPr>
            <a:endParaRPr lang="en-US" dirty="0">
              <a:ea typeface="+mj-ea"/>
            </a:endParaRPr>
          </a:p>
        </p:txBody>
      </p:sp>
      <p:pic>
        <p:nvPicPr>
          <p:cNvPr id="3074" name="Picture 2">
            <a:extLst>
              <a:ext uri="{FF2B5EF4-FFF2-40B4-BE49-F238E27FC236}">
                <a16:creationId xmlns:a16="http://schemas.microsoft.com/office/drawing/2014/main" id="{78C9FBA6-0700-ED10-4009-71C321A6D6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08" t="11542" r="4209"/>
          <a:stretch/>
        </p:blipFill>
        <p:spPr bwMode="auto">
          <a:xfrm>
            <a:off x="10072688" y="2957511"/>
            <a:ext cx="8086725" cy="3033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967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9BB87F1D-13E2-4174-4706-1F9B35E4F558}"/>
            </a:ext>
          </a:extLst>
        </p:cNvPr>
        <p:cNvGrpSpPr/>
        <p:nvPr/>
      </p:nvGrpSpPr>
      <p:grpSpPr>
        <a:xfrm>
          <a:off x="0" y="0"/>
          <a:ext cx="0" cy="0"/>
          <a:chOff x="0" y="0"/>
          <a:chExt cx="0" cy="0"/>
        </a:xfrm>
      </p:grpSpPr>
      <p:pic>
        <p:nvPicPr>
          <p:cNvPr id="4098" name="Picture 2">
            <a:extLst>
              <a:ext uri="{FF2B5EF4-FFF2-40B4-BE49-F238E27FC236}">
                <a16:creationId xmlns:a16="http://schemas.microsoft.com/office/drawing/2014/main" id="{ABE350F8-E020-78FC-9D6D-45697F8097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56" r="5522"/>
          <a:stretch/>
        </p:blipFill>
        <p:spPr bwMode="auto">
          <a:xfrm>
            <a:off x="11544300" y="1877724"/>
            <a:ext cx="6743700" cy="268393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7DDE958C-EEB3-5760-6D6C-AD7106C773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8644" y="4748327"/>
            <a:ext cx="7216778" cy="4256902"/>
          </a:xfrm>
          <a:prstGeom prst="rect">
            <a:avLst/>
          </a:prstGeom>
          <a:noFill/>
          <a:extLst>
            <a:ext uri="{909E8E84-426E-40DD-AFC4-6F175D3DCCD1}">
              <a14:hiddenFill xmlns:a14="http://schemas.microsoft.com/office/drawing/2010/main">
                <a:solidFill>
                  <a:srgbClr val="FFFFFF"/>
                </a:solidFill>
              </a14:hiddenFill>
            </a:ext>
          </a:extLst>
        </p:spPr>
      </p:pic>
      <p:sp>
        <p:nvSpPr>
          <p:cNvPr id="106" name="Google Shape;106;p15">
            <a:extLst>
              <a:ext uri="{FF2B5EF4-FFF2-40B4-BE49-F238E27FC236}">
                <a16:creationId xmlns:a16="http://schemas.microsoft.com/office/drawing/2014/main" id="{B557619F-431C-0AE3-FC0F-CDE98968025B}"/>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Predicting the next token</a:t>
            </a:r>
            <a:endParaRPr dirty="0"/>
          </a:p>
        </p:txBody>
      </p:sp>
      <p:sp>
        <p:nvSpPr>
          <p:cNvPr id="107" name="Google Shape;107;p15">
            <a:extLst>
              <a:ext uri="{FF2B5EF4-FFF2-40B4-BE49-F238E27FC236}">
                <a16:creationId xmlns:a16="http://schemas.microsoft.com/office/drawing/2014/main" id="{EE74A358-F64D-6039-3073-B5F186EB7051}"/>
              </a:ext>
            </a:extLst>
          </p:cNvPr>
          <p:cNvSpPr txBox="1">
            <a:spLocks noGrp="1"/>
          </p:cNvSpPr>
          <p:nvPr>
            <p:ph type="body" sz="quarter" idx="10"/>
          </p:nvPr>
        </p:nvSpPr>
        <p:spPr>
          <a:xfrm>
            <a:off x="1155697" y="2092036"/>
            <a:ext cx="10660066" cy="6834749"/>
          </a:xfrm>
          <a:prstGeom prst="rect">
            <a:avLst/>
          </a:prstGeom>
          <a:noFill/>
          <a:ln>
            <a:noFill/>
          </a:ln>
        </p:spPr>
        <p:txBody>
          <a:bodyPr spcFirstLastPara="1" vert="horz" wrap="square" lIns="137138" tIns="68550" rIns="137138" bIns="68550" rtlCol="0" anchor="t" anchorCtr="0">
            <a:noAutofit/>
          </a:bodyPr>
          <a:lstStyle/>
          <a:p>
            <a:pPr marL="0" indent="0">
              <a:buNone/>
            </a:pPr>
            <a:r>
              <a:rPr lang="en-US" sz="2800" b="0" dirty="0">
                <a:effectLst/>
              </a:rPr>
              <a:t>LLMs, such as GPT generate text token by token, where each token prediction depends on all previously generated tokens.</a:t>
            </a:r>
          </a:p>
          <a:p>
            <a:pPr marL="0" indent="0">
              <a:buNone/>
            </a:pPr>
            <a:r>
              <a:rPr lang="en-US" sz="2800" b="0" dirty="0">
                <a:effectLst/>
              </a:rPr>
              <a:t>For example, given the sequence:</a:t>
            </a:r>
          </a:p>
          <a:p>
            <a:pPr marL="0" indent="0">
              <a:buNone/>
            </a:pPr>
            <a:br>
              <a:rPr lang="en-US" sz="2800" b="0" dirty="0">
                <a:effectLst/>
              </a:rPr>
            </a:br>
            <a:r>
              <a:rPr lang="en-US" sz="2800" b="1" i="1" dirty="0">
                <a:effectLst/>
              </a:rPr>
              <a:t>“The cat is …”</a:t>
            </a:r>
          </a:p>
          <a:p>
            <a:pPr marL="0" indent="0">
              <a:buNone/>
            </a:pPr>
            <a:br>
              <a:rPr lang="en-US" sz="2800" b="0" dirty="0">
                <a:effectLst/>
              </a:rPr>
            </a:br>
            <a:r>
              <a:rPr lang="en-US" sz="2800" b="0" dirty="0">
                <a:effectLst/>
              </a:rPr>
              <a:t>The model computes a probability distribution over the possible next tokens (e.g., "sleeping," "jumping," etc.). Each token prediction is made by conditioning on the previous tokens in the sequence.</a:t>
            </a:r>
          </a:p>
          <a:p>
            <a:pPr marL="0" indent="0">
              <a:buNone/>
            </a:pPr>
            <a:br>
              <a:rPr lang="en-US" sz="2800" b="0" dirty="0">
                <a:effectLst/>
              </a:rPr>
            </a:br>
            <a:r>
              <a:rPr lang="en-US" sz="2800" b="0" dirty="0">
                <a:effectLst/>
              </a:rPr>
              <a:t>This prediction is probabilistic. The model does not simply predict the next token deterministically. Instead, it computes a probability distribution over all possible next tokens</a:t>
            </a:r>
            <a:br>
              <a:rPr lang="en-US" sz="2800" b="0" dirty="0">
                <a:effectLst/>
              </a:rPr>
            </a:br>
            <a:r>
              <a:rPr lang="en-US" sz="2800" b="0" dirty="0">
                <a:effectLst/>
              </a:rPr>
              <a:t>The next token is then sampled from this probability distribution, making the process both sequential and probabilistic</a:t>
            </a:r>
            <a:r>
              <a:rPr lang="en-US" sz="2800" dirty="0"/>
              <a:t>.</a:t>
            </a:r>
            <a:endParaRPr lang="en-US" sz="2800" b="0" dirty="0">
              <a:effectLst/>
            </a:endParaRPr>
          </a:p>
          <a:p>
            <a:pPr marL="0" indent="0" fontAlgn="base">
              <a:spcBef>
                <a:spcPts val="0"/>
              </a:spcBef>
              <a:buNone/>
            </a:pPr>
            <a:endParaRPr lang="en-US" sz="2800" dirty="0"/>
          </a:p>
        </p:txBody>
      </p:sp>
    </p:spTree>
    <p:extLst>
      <p:ext uri="{BB962C8B-B14F-4D97-AF65-F5344CB8AC3E}">
        <p14:creationId xmlns:p14="http://schemas.microsoft.com/office/powerpoint/2010/main" val="4250799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B01BFDF1-8258-7EB3-02CC-908BE9CD33EA}"/>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F6359899-A682-2833-11DE-D2F228292673}"/>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Autoregression and Hallucination</a:t>
            </a:r>
            <a:endParaRPr dirty="0"/>
          </a:p>
        </p:txBody>
      </p:sp>
      <p:sp>
        <p:nvSpPr>
          <p:cNvPr id="107" name="Google Shape;107;p15">
            <a:extLst>
              <a:ext uri="{FF2B5EF4-FFF2-40B4-BE49-F238E27FC236}">
                <a16:creationId xmlns:a16="http://schemas.microsoft.com/office/drawing/2014/main" id="{289B97C1-125D-F044-41F6-B677DC5084C5}"/>
              </a:ext>
            </a:extLst>
          </p:cNvPr>
          <p:cNvSpPr txBox="1">
            <a:spLocks noGrp="1"/>
          </p:cNvSpPr>
          <p:nvPr>
            <p:ph type="body" sz="quarter" idx="10"/>
          </p:nvPr>
        </p:nvSpPr>
        <p:spPr>
          <a:xfrm>
            <a:off x="1155697" y="1561819"/>
            <a:ext cx="16846555" cy="6834749"/>
          </a:xfrm>
          <a:prstGeom prst="rect">
            <a:avLst/>
          </a:prstGeom>
          <a:noFill/>
          <a:ln>
            <a:noFill/>
          </a:ln>
        </p:spPr>
        <p:txBody>
          <a:bodyPr spcFirstLastPara="1" vert="horz" wrap="square" lIns="137138" tIns="68550" rIns="137138" bIns="68550" rtlCol="0" anchor="t" anchorCtr="0">
            <a:noAutofit/>
          </a:bodyPr>
          <a:lstStyle/>
          <a:p>
            <a:pPr marL="0" indent="0">
              <a:buNone/>
            </a:pPr>
            <a:r>
              <a:rPr lang="en-US" sz="2800" b="1" dirty="0">
                <a:solidFill>
                  <a:srgbClr val="0E0E0E"/>
                </a:solidFill>
                <a:effectLst/>
              </a:rPr>
              <a:t>Hallucination</a:t>
            </a:r>
            <a:r>
              <a:rPr lang="en-US" sz="2800" dirty="0">
                <a:solidFill>
                  <a:srgbClr val="0E0E0E"/>
                </a:solidFill>
                <a:effectLst/>
              </a:rPr>
              <a:t>:</a:t>
            </a:r>
          </a:p>
          <a:p>
            <a:pPr marL="0" indent="0">
              <a:spcBef>
                <a:spcPts val="0"/>
              </a:spcBef>
              <a:buNone/>
            </a:pPr>
            <a:r>
              <a:rPr lang="en-US" sz="2800" i="1" dirty="0">
                <a:solidFill>
                  <a:srgbClr val="0E0E0E"/>
                </a:solidFill>
                <a:effectLst/>
              </a:rPr>
              <a:t>“LLMs generating text that sounds plausible but is factually </a:t>
            </a:r>
            <a:r>
              <a:rPr lang="en-US" sz="2800" i="1" dirty="0">
                <a:solidFill>
                  <a:srgbClr val="0E0E0E"/>
                </a:solidFill>
              </a:rPr>
              <a:t>i</a:t>
            </a:r>
            <a:r>
              <a:rPr lang="en-US" sz="2800" i="1" dirty="0">
                <a:solidFill>
                  <a:srgbClr val="0E0E0E"/>
                </a:solidFill>
                <a:effectLst/>
              </a:rPr>
              <a:t>ncorrect or nonsensical.”</a:t>
            </a:r>
            <a:br>
              <a:rPr lang="en-US" sz="2800" dirty="0">
                <a:solidFill>
                  <a:srgbClr val="0E0E0E"/>
                </a:solidFill>
                <a:effectLst/>
              </a:rPr>
            </a:br>
            <a:endParaRPr lang="en-US" sz="2800" dirty="0">
              <a:solidFill>
                <a:srgbClr val="0E0E0E"/>
              </a:solidFill>
              <a:effectLst/>
            </a:endParaRPr>
          </a:p>
          <a:p>
            <a:pPr marL="0" indent="0">
              <a:buNone/>
            </a:pPr>
            <a:r>
              <a:rPr lang="en-US" sz="2800" b="1" dirty="0">
                <a:solidFill>
                  <a:srgbClr val="0E0E0E"/>
                </a:solidFill>
                <a:effectLst/>
              </a:rPr>
              <a:t>Relation to Autoregression:</a:t>
            </a:r>
          </a:p>
          <a:p>
            <a:pPr marL="0" indent="0">
              <a:buNone/>
            </a:pPr>
            <a:r>
              <a:rPr lang="en-US" sz="2800" dirty="0">
                <a:solidFill>
                  <a:srgbClr val="0E0E0E"/>
                </a:solidFill>
                <a:effectLst/>
              </a:rPr>
              <a:t>Token-by-token generation: Each token depends on previous ones. A small error can propagate, leading to hallucinations.</a:t>
            </a:r>
          </a:p>
          <a:p>
            <a:pPr marL="0" indent="0">
              <a:buNone/>
            </a:pPr>
            <a:r>
              <a:rPr lang="en-US" sz="2800" dirty="0">
                <a:solidFill>
                  <a:srgbClr val="0E0E0E"/>
                </a:solidFill>
                <a:effectLst/>
              </a:rPr>
              <a:t>Probabilistic predictions: Models sample from a probability distribution, which can lead to selecting less likely tokens, increasing hallucination risk.</a:t>
            </a:r>
          </a:p>
          <a:p>
            <a:pPr marL="0" indent="0" fontAlgn="base">
              <a:spcBef>
                <a:spcPts val="0"/>
              </a:spcBef>
              <a:buNone/>
            </a:pPr>
            <a:endParaRPr lang="en-US" sz="2800" dirty="0">
              <a:solidFill>
                <a:srgbClr val="000000"/>
              </a:solidFill>
            </a:endParaRPr>
          </a:p>
        </p:txBody>
      </p:sp>
      <p:pic>
        <p:nvPicPr>
          <p:cNvPr id="2050" name="Picture 2" descr="CDN media">
            <a:extLst>
              <a:ext uri="{FF2B5EF4-FFF2-40B4-BE49-F238E27FC236}">
                <a16:creationId xmlns:a16="http://schemas.microsoft.com/office/drawing/2014/main" id="{CE3DF927-9C7E-53B0-7A90-E724CDA6DB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000" t="11997" b="3523"/>
          <a:stretch/>
        </p:blipFill>
        <p:spPr bwMode="auto">
          <a:xfrm>
            <a:off x="5143500" y="5505003"/>
            <a:ext cx="8686802" cy="4699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240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E0B7D7E3-A213-2262-DB20-ABE027034243}"/>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71A5C035-E4C2-A1A0-D78F-C2750AAE133B}"/>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Training Autoregressive Models for Language Modeling</a:t>
            </a:r>
            <a:endParaRPr dirty="0"/>
          </a:p>
        </p:txBody>
      </p:sp>
      <p:sp>
        <p:nvSpPr>
          <p:cNvPr id="107" name="Google Shape;107;p15">
            <a:extLst>
              <a:ext uri="{FF2B5EF4-FFF2-40B4-BE49-F238E27FC236}">
                <a16:creationId xmlns:a16="http://schemas.microsoft.com/office/drawing/2014/main" id="{C7E40F12-7A81-FABF-24D3-7F85C35659FB}"/>
              </a:ext>
            </a:extLst>
          </p:cNvPr>
          <p:cNvSpPr txBox="1">
            <a:spLocks noGrp="1"/>
          </p:cNvSpPr>
          <p:nvPr>
            <p:ph type="body" sz="quarter" idx="10"/>
          </p:nvPr>
        </p:nvSpPr>
        <p:spPr>
          <a:xfrm>
            <a:off x="1155696" y="2092036"/>
            <a:ext cx="11036887" cy="6834749"/>
          </a:xfrm>
          <a:prstGeom prst="rect">
            <a:avLst/>
          </a:prstGeom>
          <a:noFill/>
          <a:ln>
            <a:noFill/>
          </a:ln>
        </p:spPr>
        <p:txBody>
          <a:bodyPr spcFirstLastPara="1" vert="horz" wrap="square" lIns="137138" tIns="68550" rIns="137138" bIns="68550" rtlCol="0" anchor="t" anchorCtr="0">
            <a:noAutofit/>
          </a:bodyPr>
          <a:lstStyle/>
          <a:p>
            <a:pPr marL="0" indent="0">
              <a:buNone/>
            </a:pPr>
            <a:r>
              <a:rPr lang="en-US" sz="2000" b="1" i="0" dirty="0">
                <a:effectLst/>
              </a:rPr>
              <a:t>Data Preparation for Autoregressive Training:</a:t>
            </a:r>
          </a:p>
          <a:p>
            <a:pPr marL="0" indent="0" algn="l">
              <a:buNone/>
            </a:pPr>
            <a:r>
              <a:rPr lang="en-US" sz="2000" b="0" i="0" dirty="0">
                <a:effectLst/>
              </a:rPr>
              <a:t>The data preparation step is crucial because the model needs to learn to predict the next token based on previous tokens in a sequence. Here’s how it works:</a:t>
            </a:r>
          </a:p>
          <a:p>
            <a:pPr marL="0" indent="0" algn="l">
              <a:buNone/>
            </a:pPr>
            <a:r>
              <a:rPr lang="en-US" sz="2000" b="1" i="0" dirty="0">
                <a:effectLst/>
              </a:rPr>
              <a:t>Sequence Construction:</a:t>
            </a:r>
          </a:p>
          <a:p>
            <a:pPr marL="0" indent="0" algn="l">
              <a:buNone/>
            </a:pPr>
            <a:r>
              <a:rPr lang="en-US" sz="2000" b="0" i="0" dirty="0">
                <a:effectLst/>
              </a:rPr>
              <a:t>The tokenized text is split into sequences of fixed lengths, often referred to as the context window. For instance, if the context window is 512 tokens, the text is chunked into sequences of 512 tokens. </a:t>
            </a:r>
          </a:p>
          <a:p>
            <a:pPr marL="0" indent="0" algn="l">
              <a:buNone/>
            </a:pPr>
            <a:r>
              <a:rPr lang="en-US" sz="2000" b="1" i="0" dirty="0">
                <a:effectLst/>
              </a:rPr>
              <a:t>Creating Input-Output Pairs:</a:t>
            </a:r>
          </a:p>
          <a:p>
            <a:pPr marL="0" indent="0" algn="l">
              <a:buNone/>
            </a:pPr>
            <a:r>
              <a:rPr lang="en-US" sz="2000" b="0" i="0" dirty="0">
                <a:effectLst/>
              </a:rPr>
              <a:t>The key to autoregressive training is predicting the next token. For each sequence, we create input-output pairs where:</a:t>
            </a:r>
          </a:p>
          <a:p>
            <a:pPr marL="0" indent="0" algn="l">
              <a:buNone/>
            </a:pPr>
            <a:r>
              <a:rPr lang="en-US" sz="2000" b="0" i="0" dirty="0">
                <a:effectLst/>
              </a:rPr>
              <a:t>Input: The first </a:t>
            </a:r>
            <a:r>
              <a:rPr lang="en-US" sz="2000" dirty="0"/>
              <a:t>N </a:t>
            </a:r>
            <a:r>
              <a:rPr lang="en-US" sz="2000" b="0" i="0" dirty="0">
                <a:effectLst/>
              </a:rPr>
              <a:t>tokens.</a:t>
            </a:r>
          </a:p>
          <a:p>
            <a:pPr marL="0" indent="0" algn="l">
              <a:buNone/>
            </a:pPr>
            <a:r>
              <a:rPr lang="en-US" sz="2000" b="0" i="0" dirty="0">
                <a:effectLst/>
              </a:rPr>
              <a:t>Output: The N+1</a:t>
            </a:r>
            <a:r>
              <a:rPr lang="en-US" sz="2000" b="0" i="0" baseline="30000" dirty="0">
                <a:effectLst/>
              </a:rPr>
              <a:t>st</a:t>
            </a:r>
            <a:r>
              <a:rPr lang="en-US" sz="2000" b="0" i="0" dirty="0">
                <a:effectLst/>
              </a:rPr>
              <a:t> token. This is a shifted copy of the sequence:</a:t>
            </a:r>
          </a:p>
          <a:p>
            <a:pPr marL="0" indent="0" algn="l">
              <a:buNone/>
            </a:pPr>
            <a:r>
              <a:rPr lang="en-US" sz="2000" b="0" i="0" dirty="0">
                <a:effectLst/>
              </a:rPr>
              <a:t>Input: [125, 894, 45, 204, 10] → Output: [894, 45, 204, 10, 356] The input is what the model sees, and the output is what the model is trained to predict.</a:t>
            </a:r>
          </a:p>
          <a:p>
            <a:pPr marL="0" indent="0" algn="l">
              <a:buNone/>
            </a:pPr>
            <a:r>
              <a:rPr lang="en-US" sz="2000" b="1" i="0" dirty="0">
                <a:effectLst/>
              </a:rPr>
              <a:t>Batching:</a:t>
            </a:r>
          </a:p>
          <a:p>
            <a:pPr marL="0" indent="0" algn="l">
              <a:buNone/>
            </a:pPr>
            <a:r>
              <a:rPr lang="en-US" sz="2000" b="0" i="0" dirty="0">
                <a:effectLst/>
              </a:rPr>
              <a:t>These input-output pairs are then grouped into batches for efficient training. The model processes multiple sequences in parallel, where each batch contains a set of input-output pairs.</a:t>
            </a:r>
          </a:p>
        </p:txBody>
      </p:sp>
      <p:pic>
        <p:nvPicPr>
          <p:cNvPr id="1026" name="Picture 2">
            <a:extLst>
              <a:ext uri="{FF2B5EF4-FFF2-40B4-BE49-F238E27FC236}">
                <a16:creationId xmlns:a16="http://schemas.microsoft.com/office/drawing/2014/main" id="{687DEB79-8783-D4C8-7D0C-746ACB7028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2917" b="20095"/>
          <a:stretch/>
        </p:blipFill>
        <p:spPr bwMode="auto">
          <a:xfrm>
            <a:off x="12192584" y="3286124"/>
            <a:ext cx="5828715" cy="523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34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42E2E358-AFB7-3A15-FF4A-97AD847AB698}"/>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7979A854-EE2F-48C7-3F3C-F83DF26D2238}"/>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spcBef>
                <a:spcPts val="0"/>
              </a:spcBef>
            </a:pPr>
            <a:r>
              <a:rPr lang="en-US" sz="4800" b="0" i="0" u="none" strike="noStrike" dirty="0">
                <a:effectLst/>
                <a:latin typeface="Arial" panose="020B0604020202020204" pitchFamily="34" charset="0"/>
              </a:rPr>
              <a:t>Pre-training</a:t>
            </a:r>
          </a:p>
        </p:txBody>
      </p:sp>
      <p:sp>
        <p:nvSpPr>
          <p:cNvPr id="7" name="TextBox 6">
            <a:extLst>
              <a:ext uri="{FF2B5EF4-FFF2-40B4-BE49-F238E27FC236}">
                <a16:creationId xmlns:a16="http://schemas.microsoft.com/office/drawing/2014/main" id="{9093C1F9-C69E-3F46-C6F4-EE3F1B56FAB3}"/>
              </a:ext>
            </a:extLst>
          </p:cNvPr>
          <p:cNvSpPr txBox="1"/>
          <p:nvPr/>
        </p:nvSpPr>
        <p:spPr>
          <a:xfrm>
            <a:off x="1257300" y="4528251"/>
            <a:ext cx="9144000" cy="523220"/>
          </a:xfrm>
          <a:prstGeom prst="rect">
            <a:avLst/>
          </a:prstGeom>
          <a:noFill/>
        </p:spPr>
        <p:txBody>
          <a:bodyPr wrap="square">
            <a:spAutoFit/>
          </a:bodyPr>
          <a:lstStyle/>
          <a:p>
            <a:r>
              <a:rPr lang="en-US" sz="2800" dirty="0"/>
              <a:t>Creating our Language Model from scratch</a:t>
            </a:r>
          </a:p>
        </p:txBody>
      </p:sp>
    </p:spTree>
    <p:extLst>
      <p:ext uri="{BB962C8B-B14F-4D97-AF65-F5344CB8AC3E}">
        <p14:creationId xmlns:p14="http://schemas.microsoft.com/office/powerpoint/2010/main" val="3822911017"/>
      </p:ext>
    </p:extLst>
  </p:cSld>
  <p:clrMapOvr>
    <a:masterClrMapping/>
  </p:clrMapOvr>
</p:sld>
</file>

<file path=ppt/theme/theme1.xml><?xml version="1.0" encoding="utf-8"?>
<a:theme xmlns:a="http://schemas.openxmlformats.org/drawingml/2006/main" name="Main">
  <a:themeElements>
    <a:clrScheme name="Custom 6">
      <a:dk1>
        <a:sysClr val="windowText" lastClr="000000"/>
      </a:dk1>
      <a:lt1>
        <a:sysClr val="window" lastClr="FFFFFF"/>
      </a:lt1>
      <a:dk2>
        <a:srgbClr val="3C3C3C"/>
      </a:dk2>
      <a:lt2>
        <a:srgbClr val="D1D1D1"/>
      </a:lt2>
      <a:accent1>
        <a:srgbClr val="76B900"/>
      </a:accent1>
      <a:accent2>
        <a:srgbClr val="E1A624"/>
      </a:accent2>
      <a:accent3>
        <a:srgbClr val="8C8C8C"/>
      </a:accent3>
      <a:accent4>
        <a:srgbClr val="9273F2"/>
      </a:accent4>
      <a:accent5>
        <a:srgbClr val="5494F8"/>
      </a:accent5>
      <a:accent6>
        <a:srgbClr val="22C7A9"/>
      </a:accent6>
      <a:hlink>
        <a:srgbClr val="00B0F0"/>
      </a:hlink>
      <a:folHlink>
        <a:srgbClr val="00B0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chor="ctr">
        <a:spAutoFit/>
      </a:bodyPr>
      <a:lstStyle>
        <a:defPPr algn="ctr">
          <a:lnSpc>
            <a:spcPct val="90000"/>
          </a:lnSpc>
          <a:defRPr sz="2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8C0436B587D54C83BFD563750D75D3" ma:contentTypeVersion="4" ma:contentTypeDescription="Create a new document." ma:contentTypeScope="" ma:versionID="7f2325641a3eebca5d1924e994802e07">
  <xsd:schema xmlns:xsd="http://www.w3.org/2001/XMLSchema" xmlns:xs="http://www.w3.org/2001/XMLSchema" xmlns:p="http://schemas.microsoft.com/office/2006/metadata/properties" xmlns:ns2="ef34e829-e29b-491b-8f41-18a36dc808c0" targetNamespace="http://schemas.microsoft.com/office/2006/metadata/properties" ma:root="true" ma:fieldsID="8af2ce58ff16e0a292cb482e705e0698" ns2:_="">
    <xsd:import namespace="ef34e829-e29b-491b-8f41-18a36dc808c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34e829-e29b-491b-8f41-18a36dc808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BBCBFD-CB82-4690-AC7D-EE3D043B42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34e829-e29b-491b-8f41-18a36dc808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3B0FA0-A5BE-4530-A39D-A8FDBD44BFD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0C4537D-F580-4C7D-B18E-EDA989D44F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79052</TotalTime>
  <Words>3138</Words>
  <Application>Microsoft Office PowerPoint</Application>
  <PresentationFormat>Custom</PresentationFormat>
  <Paragraphs>282</Paragraphs>
  <Slides>34</Slides>
  <Notes>31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Main</vt:lpstr>
      <vt:lpstr>Lecture 7.1 - Pre-training, continued pre-training, and task training</vt:lpstr>
      <vt:lpstr>PowerPoint Presentation</vt:lpstr>
      <vt:lpstr>This lecture</vt:lpstr>
      <vt:lpstr>Autoregressive Training</vt:lpstr>
      <vt:lpstr>What are Autoregressive models?</vt:lpstr>
      <vt:lpstr>Predicting the next token</vt:lpstr>
      <vt:lpstr>Autoregression and Hallucination</vt:lpstr>
      <vt:lpstr>Training Autoregressive Models for Language Modeling</vt:lpstr>
      <vt:lpstr>Pre-training</vt:lpstr>
      <vt:lpstr>Training a deep learning model </vt:lpstr>
      <vt:lpstr>Language Model Training</vt:lpstr>
      <vt:lpstr>Preparing an LLM for Pre-training</vt:lpstr>
      <vt:lpstr>1 - The training data must be collected and curated</vt:lpstr>
      <vt:lpstr>2 – Data Formatting for Training</vt:lpstr>
      <vt:lpstr>3 – Selecting Model Architecture</vt:lpstr>
      <vt:lpstr>4 – Training Algorithms</vt:lpstr>
      <vt:lpstr>5 – Compute Infrastructure for Training</vt:lpstr>
      <vt:lpstr>6 - Training Strategy</vt:lpstr>
      <vt:lpstr>How much to train?</vt:lpstr>
      <vt:lpstr>Are we done? Limitations of base models.</vt:lpstr>
      <vt:lpstr>Instruction Fine-tuning</vt:lpstr>
      <vt:lpstr>How useful are pre-trained models?</vt:lpstr>
      <vt:lpstr>Few shot learning</vt:lpstr>
      <vt:lpstr>Instruction following</vt:lpstr>
      <vt:lpstr>The chat structure</vt:lpstr>
      <vt:lpstr>IFT Data Preparation</vt:lpstr>
      <vt:lpstr>Limits of IFT for domain adaptation – Going deeper?</vt:lpstr>
      <vt:lpstr>Continued Pre-training</vt:lpstr>
      <vt:lpstr>Why do Continued Pre-Training?</vt:lpstr>
      <vt:lpstr>What does it mean to continue Pre-training?</vt:lpstr>
      <vt:lpstr>CPT Data and Catastrophic Forgetting</vt:lpstr>
      <vt:lpstr>CPT and IFT </vt:lpstr>
      <vt:lpstr>Wrap Up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Spillman</dc:creator>
  <cp:lastModifiedBy>Sam Raymond</cp:lastModifiedBy>
  <cp:revision>249</cp:revision>
  <dcterms:created xsi:type="dcterms:W3CDTF">2023-02-16T22:53:10Z</dcterms:created>
  <dcterms:modified xsi:type="dcterms:W3CDTF">2025-02-07T18:52:01Z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0x0101004B8C0436B587D54C83BFD563750D75D3</vt:lpwstr>
  </property>
</Properties>
</file>