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handoutMasterIdLst>
    <p:handoutMasterId r:id="rId32"/>
  </p:handoutMasterIdLst>
  <p:sldIdLst>
    <p:sldId id="276" r:id="rId5"/>
    <p:sldId id="263" r:id="rId6"/>
    <p:sldId id="277" r:id="rId7"/>
    <p:sldId id="278" r:id="rId8"/>
    <p:sldId id="314" r:id="rId9"/>
    <p:sldId id="335" r:id="rId10"/>
    <p:sldId id="336" r:id="rId11"/>
    <p:sldId id="337" r:id="rId12"/>
    <p:sldId id="310" r:id="rId13"/>
    <p:sldId id="331" r:id="rId14"/>
    <p:sldId id="349" r:id="rId15"/>
    <p:sldId id="338" r:id="rId16"/>
    <p:sldId id="339" r:id="rId17"/>
    <p:sldId id="348" r:id="rId18"/>
    <p:sldId id="308" r:id="rId19"/>
    <p:sldId id="350" r:id="rId20"/>
    <p:sldId id="351" r:id="rId21"/>
    <p:sldId id="352" r:id="rId22"/>
    <p:sldId id="353" r:id="rId23"/>
    <p:sldId id="333" r:id="rId24"/>
    <p:sldId id="354" r:id="rId25"/>
    <p:sldId id="334" r:id="rId26"/>
    <p:sldId id="345" r:id="rId27"/>
    <p:sldId id="346" r:id="rId28"/>
    <p:sldId id="307" r:id="rId29"/>
    <p:sldId id="259" r:id="rId30"/>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4F8"/>
    <a:srgbClr val="76B900"/>
    <a:srgbClr val="3C3C3C"/>
    <a:srgbClr val="5E5E5E"/>
    <a:srgbClr val="2E2E2E"/>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FC2AC-D087-4220-7480-B6081C5813A3}" v="3" dt="2025-02-07T18:52:16.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70" autoAdjust="0"/>
    <p:restoredTop sz="86331" autoAdjust="0"/>
  </p:normalViewPr>
  <p:slideViewPr>
    <p:cSldViewPr snapToGrid="0">
      <p:cViewPr varScale="1">
        <p:scale>
          <a:sx n="85" d="100"/>
          <a:sy n="85" d="100"/>
        </p:scale>
        <p:origin x="1568" y="168"/>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nvidia.com::68c73667-b054-4751-86c2-2fef667112d9" providerId="AD" clId="Web-{58EFC2AC-D087-4220-7480-B6081C5813A3}"/>
    <pc:docChg chg="modSld">
      <pc:chgData name="Joe Bungo" userId="S::jbungo@nvidia.com::68c73667-b054-4751-86c2-2fef667112d9" providerId="AD" clId="Web-{58EFC2AC-D087-4220-7480-B6081C5813A3}" dt="2025-02-07T18:52:16.413" v="2" actId="20577"/>
      <pc:docMkLst>
        <pc:docMk/>
      </pc:docMkLst>
      <pc:sldChg chg="modSp">
        <pc:chgData name="Joe Bungo" userId="S::jbungo@nvidia.com::68c73667-b054-4751-86c2-2fef667112d9" providerId="AD" clId="Web-{58EFC2AC-D087-4220-7480-B6081C5813A3}" dt="2025-02-07T18:52:16.413" v="2" actId="20577"/>
        <pc:sldMkLst>
          <pc:docMk/>
          <pc:sldMk cId="809099762" sldId="276"/>
        </pc:sldMkLst>
        <pc:spChg chg="mod">
          <ac:chgData name="Joe Bungo" userId="S::jbungo@nvidia.com::68c73667-b054-4751-86c2-2fef667112d9" providerId="AD" clId="Web-{58EFC2AC-D087-4220-7480-B6081C5813A3}" dt="2025-02-07T18:52:16.413" v="2"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8371282-3053-9CEA-1BF4-A2B37A31E263}"/>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38D4812-39FD-24DA-2647-3AC236FA986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801468A1-265F-AD54-6A55-4C305A5496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5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2540EAF-36DF-5FF5-88E9-7DDBD8BB0A58}"/>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0DE97F6A-EF26-AF94-861D-8C22C596478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45D612FA-B0B5-4319-F0D4-9D5A12168A5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77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A81FF9E-D00C-5201-B135-F8F90F0FFABB}"/>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D4AC7CA3-AE51-DA57-632C-AF791896F1B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96EE22FB-28DA-79D7-6F63-D902C2AEA98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62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A65AA143-E6A3-2F7F-370A-B5AB7D6F85AE}"/>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08C462E-41BB-1756-485F-5C35A3AB4D3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miro.medium.com</a:t>
            </a:r>
            <a:r>
              <a:rPr lang="en-US" dirty="0"/>
              <a:t>/v2/resize:fit:1358/1*CvqcmE569aBSfo4W5tu22g.png</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FC11D10D-78B4-B092-2C11-D23E297A36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327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80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FED5F3CF-12FB-BF5E-68A8-E2DBBE576DA5}"/>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B99CC1F-ECC1-6FDE-83AD-9A1356811A3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aws.amazon.com</a:t>
            </a:r>
            <a:r>
              <a:rPr lang="en-US" dirty="0"/>
              <a:t>/what-is/reinforcement-learning-from-human-feedback/</a:t>
            </a:r>
            <a:endParaRPr dirty="0"/>
          </a:p>
        </p:txBody>
      </p:sp>
      <p:sp>
        <p:nvSpPr>
          <p:cNvPr id="104" name="Google Shape;104;p2:notes">
            <a:extLst>
              <a:ext uri="{FF2B5EF4-FFF2-40B4-BE49-F238E27FC236}">
                <a16:creationId xmlns:a16="http://schemas.microsoft.com/office/drawing/2014/main" id="{13A4A7FD-4FF4-E223-0EFC-7C8D5265D1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49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B5ECCD8F-9A8C-444F-9412-738E9A2208FF}"/>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DC85CB9-E4BD-C486-172C-5540203212B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miro.medium.com</a:t>
            </a:r>
            <a:r>
              <a:rPr lang="en-US" dirty="0"/>
              <a:t>/v2/resize:fit:1358/1*CvqcmE569aBSfo4W5tu22g.png</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F5334E59-AA07-A4EB-1BF4-67D2589A0C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521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15A63DB-FC9C-78AF-9E9A-0E31B3B1BA0C}"/>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23F81D0A-5C4F-A746-6772-E0BCA362E00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miro.medium.com</a:t>
            </a:r>
            <a:r>
              <a:rPr lang="en-US" dirty="0"/>
              <a:t>/v2/resize:fit:1358/1*CvqcmE569aBSfo4W5tu22g.png</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C4AC9F1F-2F9F-1A61-B45D-650B7B9EAC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31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BE368DC5-2C52-6A5F-A3BF-9386F1D27883}"/>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264170A0-B289-BDD8-1D82-57C0BBCAE32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miro.medium.com</a:t>
            </a:r>
            <a:r>
              <a:rPr lang="en-US" dirty="0"/>
              <a:t>/v2/resize:fit:1358/1*CvqcmE569aBSfo4W5tu22g.png</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8ABE92BC-9D23-9D8E-61BE-10D3A19FEA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17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5BA6C42-D1CD-22D9-3CEA-6D613817CAF0}"/>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60903F79-F859-2045-FDDC-3A475E19843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8652F1A5-9308-A7BB-043E-80D446C58A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43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E99FCD0-24E4-845B-99E9-B3356B3DAE3B}"/>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9C36F11A-3D26-09B6-E0D1-8E6B957699A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FAF0504F-85BF-FF4A-3C45-12F4F35C56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60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F3E09F6D-4E54-24C6-1EEC-907CABCD1C0C}"/>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CA91D304-F79B-1DEE-492D-5E6B5FD5FAC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/pdf/2305.18290</a:t>
            </a:r>
            <a:endParaRPr dirty="0"/>
          </a:p>
        </p:txBody>
      </p:sp>
      <p:sp>
        <p:nvSpPr>
          <p:cNvPr id="104" name="Google Shape;104;p2:notes">
            <a:extLst>
              <a:ext uri="{FF2B5EF4-FFF2-40B4-BE49-F238E27FC236}">
                <a16:creationId xmlns:a16="http://schemas.microsoft.com/office/drawing/2014/main" id="{93B40176-B7EC-839A-1AD4-892E2980B6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351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DE7A2B2-9086-C0AA-1993-78BCDC365A0F}"/>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A3326BAE-A274-F782-2E90-7FA002E149E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3D95D24D-15E2-5CAA-1276-533AEDDB2E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564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FEF8DE98-8445-D105-E5D5-DE7F7B713E5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0F42BCB5-D636-E05F-26A6-39458A0D87F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medium.com</a:t>
            </a:r>
            <a:r>
              <a:rPr lang="en-US" dirty="0"/>
              <a:t>/@sinarya.114/d-p-o-vs-r-l-h-f-a-battle-for-fine-tuning-supremacy-in-language-models-04b273e7a173</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015D0277-04D0-C8B3-FD50-D6CB2585C3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46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53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F9E25F1-E58C-FD24-8BE6-5B57C5F562E7}"/>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9926D0A0-A5E1-F011-9589-E9A9E6DE353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www.pinecone.io</a:t>
            </a:r>
            <a:r>
              <a:rPr lang="en-US" dirty="0"/>
              <a:t>/learn/series/</a:t>
            </a:r>
            <a:r>
              <a:rPr lang="en-US" dirty="0" err="1"/>
              <a:t>langchain</a:t>
            </a:r>
            <a:r>
              <a:rPr lang="en-US" dirty="0"/>
              <a:t>/</a:t>
            </a:r>
            <a:r>
              <a:rPr lang="en-US" dirty="0" err="1"/>
              <a:t>langchain</a:t>
            </a:r>
            <a:r>
              <a:rPr lang="en-US" dirty="0"/>
              <a:t>-conversational-memory/</a:t>
            </a:r>
            <a:endParaRPr dirty="0"/>
          </a:p>
        </p:txBody>
      </p:sp>
      <p:sp>
        <p:nvSpPr>
          <p:cNvPr id="104" name="Google Shape;104;p2:notes">
            <a:extLst>
              <a:ext uri="{FF2B5EF4-FFF2-40B4-BE49-F238E27FC236}">
                <a16:creationId xmlns:a16="http://schemas.microsoft.com/office/drawing/2014/main" id="{728BCAC7-205B-D356-8AFB-31A2B343E4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49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218165A-0746-4ED0-5BA3-C76C3F4A394C}"/>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2D6B61B5-F739-DAA0-B99A-EDE267E278C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https://the-</a:t>
            </a:r>
            <a:r>
              <a:rPr lang="en-US" dirty="0" err="1"/>
              <a:t>decoder.com</a:t>
            </a:r>
            <a:r>
              <a:rPr lang="en-US" dirty="0"/>
              <a:t>/openai-releases-new-language-model-instructgpt-3-5/</a:t>
            </a:r>
            <a:endParaRPr dirty="0"/>
          </a:p>
        </p:txBody>
      </p:sp>
      <p:sp>
        <p:nvSpPr>
          <p:cNvPr id="104" name="Google Shape;104;p2:notes">
            <a:extLst>
              <a:ext uri="{FF2B5EF4-FFF2-40B4-BE49-F238E27FC236}">
                <a16:creationId xmlns:a16="http://schemas.microsoft.com/office/drawing/2014/main" id="{3C93548F-C0B6-3DFD-1113-069B881B7B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842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1A6FBFED-4CDB-D337-58BD-79B14C374145}"/>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D1636221-D909-5007-08E1-981E7DD466D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www.theinsaneapp.com</a:t>
            </a:r>
            <a:r>
              <a:rPr lang="en-US" dirty="0"/>
              <a:t>/wp-content/uploads/2023/05/what-is-the-difference-between-</a:t>
            </a:r>
            <a:r>
              <a:rPr lang="en-US" dirty="0" err="1"/>
              <a:t>instructgpt</a:t>
            </a:r>
            <a:r>
              <a:rPr lang="en-US" dirty="0"/>
              <a:t>-and-</a:t>
            </a:r>
            <a:r>
              <a:rPr lang="en-US" dirty="0" err="1"/>
              <a:t>chatgpt.jpg</a:t>
            </a:r>
            <a:endParaRPr dirty="0"/>
          </a:p>
        </p:txBody>
      </p:sp>
      <p:sp>
        <p:nvSpPr>
          <p:cNvPr id="104" name="Google Shape;104;p2:notes">
            <a:extLst>
              <a:ext uri="{FF2B5EF4-FFF2-40B4-BE49-F238E27FC236}">
                <a16:creationId xmlns:a16="http://schemas.microsoft.com/office/drawing/2014/main" id="{F6CC1260-BF26-8845-22B7-2FC1BE16078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27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43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99E29A6-1B2F-F8EC-00C6-630BEB4C5670}"/>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A519518F-07BD-9A29-61E6-A29E7398991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E0E0E37B-91AA-8371-0F3C-D6857A3EC5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3217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1155702" y="4219047"/>
            <a:ext cx="10449106" cy="3581400"/>
          </a:xfrm>
        </p:spPr>
        <p:txBody>
          <a:bodyPr>
            <a:normAutofit/>
          </a:bodyPr>
          <a:lstStyle/>
          <a:p>
            <a:r>
              <a:rPr lang="en-US">
                <a:latin typeface="Arial"/>
                <a:cs typeface="Arial"/>
              </a:rPr>
              <a:t>Lecture 7.2 -  Chat Preparation: </a:t>
            </a:r>
            <a:r>
              <a:rPr lang="en-US" dirty="0">
                <a:latin typeface="Arial"/>
                <a:cs typeface="Arial"/>
              </a:rPr>
              <a:t>Reinforcement Learning with Human Feedback</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BC49AFF-AD8B-1904-3C56-ED969D0DD75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90A10FF-E4BF-2DAA-4D0D-6604E40F9526}"/>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Reinforcement Learning vs. Other Types of Learning</a:t>
            </a:r>
            <a:endParaRPr dirty="0"/>
          </a:p>
        </p:txBody>
      </p:sp>
      <p:pic>
        <p:nvPicPr>
          <p:cNvPr id="2" name="Google Shape;175;p23">
            <a:extLst>
              <a:ext uri="{FF2B5EF4-FFF2-40B4-BE49-F238E27FC236}">
                <a16:creationId xmlns:a16="http://schemas.microsoft.com/office/drawing/2014/main" id="{D4359336-6C8A-6989-F005-6F5AB66FFD47}"/>
              </a:ext>
            </a:extLst>
          </p:cNvPr>
          <p:cNvPicPr preferRelativeResize="0"/>
          <p:nvPr/>
        </p:nvPicPr>
        <p:blipFill rotWithShape="1">
          <a:blip r:embed="rId3">
            <a:alphaModFix/>
          </a:blip>
          <a:srcRect t="15533"/>
          <a:stretch/>
        </p:blipFill>
        <p:spPr>
          <a:xfrm>
            <a:off x="1155697" y="3496360"/>
            <a:ext cx="14453950" cy="6581612"/>
          </a:xfrm>
          <a:prstGeom prst="rect">
            <a:avLst/>
          </a:prstGeom>
          <a:noFill/>
          <a:ln>
            <a:noFill/>
          </a:ln>
        </p:spPr>
      </p:pic>
      <p:sp>
        <p:nvSpPr>
          <p:cNvPr id="3" name="TextBox 2">
            <a:extLst>
              <a:ext uri="{FF2B5EF4-FFF2-40B4-BE49-F238E27FC236}">
                <a16:creationId xmlns:a16="http://schemas.microsoft.com/office/drawing/2014/main" id="{2897E291-6B19-9CD1-B61D-8A5842B1BA22}"/>
              </a:ext>
            </a:extLst>
          </p:cNvPr>
          <p:cNvSpPr txBox="1"/>
          <p:nvPr/>
        </p:nvSpPr>
        <p:spPr>
          <a:xfrm>
            <a:off x="1282700" y="2313835"/>
            <a:ext cx="15773400" cy="757130"/>
          </a:xfrm>
          <a:prstGeom prst="rect">
            <a:avLst/>
          </a:prstGeom>
          <a:noFill/>
        </p:spPr>
        <p:txBody>
          <a:bodyPr wrap="square" rtlCol="0" anchor="ctr">
            <a:spAutoFit/>
          </a:bodyPr>
          <a:lstStyle/>
          <a:p>
            <a:pPr>
              <a:lnSpc>
                <a:spcPct val="90000"/>
              </a:lnSpc>
            </a:pPr>
            <a:r>
              <a:rPr lang="en-US" sz="2400" dirty="0">
                <a:latin typeface="Arial" panose="020B0604020202020204" pitchFamily="34" charset="0"/>
                <a:cs typeface="Arial" panose="020B0604020202020204" pitchFamily="34" charset="0"/>
              </a:rPr>
              <a:t>Reinforcement Learning is a different class of learning. Rather than fitting an input-output relationship like supervised learning, RL models learn what actions should be take for a given scenario, this is called a </a:t>
            </a:r>
            <a:r>
              <a:rPr lang="en-US" sz="2400" b="1" i="1" dirty="0">
                <a:latin typeface="Arial" panose="020B0604020202020204" pitchFamily="34" charset="0"/>
                <a:cs typeface="Arial" panose="020B0604020202020204" pitchFamily="34" charset="0"/>
              </a:rPr>
              <a:t>policy</a:t>
            </a:r>
          </a:p>
        </p:txBody>
      </p:sp>
    </p:spTree>
    <p:extLst>
      <p:ext uri="{BB962C8B-B14F-4D97-AF65-F5344CB8AC3E}">
        <p14:creationId xmlns:p14="http://schemas.microsoft.com/office/powerpoint/2010/main" val="267126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06A4654-6F72-E303-2823-CE3FA49AFA07}"/>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70FED0A-DF44-DF42-E2B0-3973480137F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Components of Reinforcement Learning</a:t>
            </a:r>
            <a:endParaRPr dirty="0"/>
          </a:p>
        </p:txBody>
      </p:sp>
      <p:sp>
        <p:nvSpPr>
          <p:cNvPr id="107" name="Google Shape;107;p15">
            <a:extLst>
              <a:ext uri="{FF2B5EF4-FFF2-40B4-BE49-F238E27FC236}">
                <a16:creationId xmlns:a16="http://schemas.microsoft.com/office/drawing/2014/main" id="{B734A57B-81F0-F4EC-8ADE-0106EE67A796}"/>
              </a:ext>
            </a:extLst>
          </p:cNvPr>
          <p:cNvSpPr txBox="1">
            <a:spLocks noGrp="1"/>
          </p:cNvSpPr>
          <p:nvPr>
            <p:ph type="body" sz="quarter" idx="10"/>
          </p:nvPr>
        </p:nvSpPr>
        <p:spPr>
          <a:xfrm>
            <a:off x="1155696" y="2092036"/>
            <a:ext cx="8838179"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Several components comprise an RL system. </a:t>
            </a:r>
          </a:p>
          <a:p>
            <a:pPr marL="0" indent="0">
              <a:buNone/>
            </a:pPr>
            <a:r>
              <a:rPr lang="en-US" dirty="0">
                <a:solidFill>
                  <a:srgbClr val="0E0E0E"/>
                </a:solidFill>
                <a:effectLst/>
              </a:rPr>
              <a:t>The </a:t>
            </a:r>
            <a:r>
              <a:rPr lang="en-US" b="1" dirty="0">
                <a:solidFill>
                  <a:srgbClr val="0E0E0E"/>
                </a:solidFill>
                <a:effectLst/>
              </a:rPr>
              <a:t>agent</a:t>
            </a:r>
            <a:r>
              <a:rPr lang="en-US" dirty="0">
                <a:solidFill>
                  <a:srgbClr val="0E0E0E"/>
                </a:solidFill>
                <a:effectLst/>
              </a:rPr>
              <a:t> is (in deep learning) a neural network that learns a function known as the </a:t>
            </a:r>
            <a:r>
              <a:rPr lang="en-US" b="1" dirty="0">
                <a:solidFill>
                  <a:srgbClr val="0E0E0E"/>
                </a:solidFill>
                <a:effectLst/>
              </a:rPr>
              <a:t>policy</a:t>
            </a:r>
            <a:r>
              <a:rPr lang="en-US" dirty="0">
                <a:solidFill>
                  <a:srgbClr val="0E0E0E"/>
                </a:solidFill>
                <a:effectLst/>
              </a:rPr>
              <a:t>, with the inputs to the network being the </a:t>
            </a:r>
            <a:r>
              <a:rPr lang="en-US" b="1" dirty="0">
                <a:solidFill>
                  <a:srgbClr val="0E0E0E"/>
                </a:solidFill>
                <a:effectLst/>
              </a:rPr>
              <a:t>state </a:t>
            </a:r>
            <a:r>
              <a:rPr lang="en-US" dirty="0">
                <a:solidFill>
                  <a:srgbClr val="0E0E0E"/>
                </a:solidFill>
                <a:effectLst/>
              </a:rPr>
              <a:t>and associated </a:t>
            </a:r>
            <a:r>
              <a:rPr lang="en-US" b="1" dirty="0">
                <a:solidFill>
                  <a:srgbClr val="0E0E0E"/>
                </a:solidFill>
                <a:effectLst/>
              </a:rPr>
              <a:t>reward.</a:t>
            </a:r>
          </a:p>
          <a:p>
            <a:pPr marL="0" indent="0">
              <a:buNone/>
            </a:pPr>
            <a:r>
              <a:rPr lang="en-US" dirty="0">
                <a:solidFill>
                  <a:srgbClr val="0E0E0E"/>
                </a:solidFill>
                <a:effectLst/>
              </a:rPr>
              <a:t>The output of the agent/</a:t>
            </a:r>
            <a:r>
              <a:rPr lang="en-US" dirty="0">
                <a:solidFill>
                  <a:srgbClr val="0E0E0E"/>
                </a:solidFill>
              </a:rPr>
              <a:t>n</a:t>
            </a:r>
            <a:r>
              <a:rPr lang="en-US" dirty="0">
                <a:solidFill>
                  <a:srgbClr val="0E0E0E"/>
                </a:solidFill>
                <a:effectLst/>
              </a:rPr>
              <a:t>eural network is the </a:t>
            </a:r>
            <a:r>
              <a:rPr lang="en-US" b="1" dirty="0">
                <a:solidFill>
                  <a:srgbClr val="0E0E0E"/>
                </a:solidFill>
                <a:effectLst/>
              </a:rPr>
              <a:t>action</a:t>
            </a:r>
            <a:r>
              <a:rPr lang="en-US" dirty="0">
                <a:solidFill>
                  <a:srgbClr val="0E0E0E"/>
                </a:solidFill>
                <a:effectLst/>
              </a:rPr>
              <a:t>, a scalar or vector that is used to interact with the </a:t>
            </a:r>
            <a:r>
              <a:rPr lang="en-US" b="1" dirty="0">
                <a:solidFill>
                  <a:srgbClr val="0E0E0E"/>
                </a:solidFill>
                <a:effectLst/>
              </a:rPr>
              <a:t>environment</a:t>
            </a:r>
            <a:r>
              <a:rPr lang="en-US" b="1" dirty="0">
                <a:solidFill>
                  <a:srgbClr val="0E0E0E"/>
                </a:solidFill>
              </a:rPr>
              <a:t>.</a:t>
            </a:r>
          </a:p>
          <a:p>
            <a:pPr marL="0" indent="0">
              <a:buNone/>
            </a:pPr>
            <a:r>
              <a:rPr lang="en-US" dirty="0">
                <a:solidFill>
                  <a:srgbClr val="0E0E0E"/>
                </a:solidFill>
              </a:rPr>
              <a:t>This is</a:t>
            </a:r>
            <a:r>
              <a:rPr lang="en-US" dirty="0">
                <a:solidFill>
                  <a:srgbClr val="0E0E0E"/>
                </a:solidFill>
                <a:effectLst/>
              </a:rPr>
              <a:t> a digital representation (simulation, game, model) of the problem that the agen</a:t>
            </a:r>
            <a:r>
              <a:rPr lang="en-US" dirty="0">
                <a:solidFill>
                  <a:srgbClr val="0E0E0E"/>
                </a:solidFill>
              </a:rPr>
              <a:t>t is trying to learn. </a:t>
            </a:r>
            <a:endParaRPr lang="en-US" b="1" dirty="0">
              <a:solidFill>
                <a:srgbClr val="0E0E0E"/>
              </a:solidFill>
              <a:effectLst/>
            </a:endParaRPr>
          </a:p>
        </p:txBody>
      </p:sp>
      <p:pic>
        <p:nvPicPr>
          <p:cNvPr id="2" name="Google Shape;183;p24">
            <a:extLst>
              <a:ext uri="{FF2B5EF4-FFF2-40B4-BE49-F238E27FC236}">
                <a16:creationId xmlns:a16="http://schemas.microsoft.com/office/drawing/2014/main" id="{F06D3A7D-7936-7DDA-CC20-17EB2B81E0D5}"/>
              </a:ext>
            </a:extLst>
          </p:cNvPr>
          <p:cNvPicPr preferRelativeResize="0"/>
          <p:nvPr/>
        </p:nvPicPr>
        <p:blipFill rotWithShape="1">
          <a:blip r:embed="rId3">
            <a:alphaModFix/>
          </a:blip>
          <a:srcRect l="11785" t="17570" r="12226" b="17595"/>
          <a:stretch/>
        </p:blipFill>
        <p:spPr>
          <a:xfrm>
            <a:off x="2058050" y="6085004"/>
            <a:ext cx="7619353" cy="3654315"/>
          </a:xfrm>
          <a:prstGeom prst="rect">
            <a:avLst/>
          </a:prstGeom>
          <a:noFill/>
          <a:ln>
            <a:noFill/>
          </a:ln>
        </p:spPr>
      </p:pic>
      <p:pic>
        <p:nvPicPr>
          <p:cNvPr id="3" name="Google Shape;184;p24">
            <a:extLst>
              <a:ext uri="{FF2B5EF4-FFF2-40B4-BE49-F238E27FC236}">
                <a16:creationId xmlns:a16="http://schemas.microsoft.com/office/drawing/2014/main" id="{EE3CC02D-90D7-551D-ADA3-6EF0B45C5691}"/>
              </a:ext>
            </a:extLst>
          </p:cNvPr>
          <p:cNvPicPr preferRelativeResize="0"/>
          <p:nvPr/>
        </p:nvPicPr>
        <p:blipFill>
          <a:blip r:embed="rId4">
            <a:alphaModFix/>
          </a:blip>
          <a:stretch>
            <a:fillRect/>
          </a:stretch>
        </p:blipFill>
        <p:spPr>
          <a:xfrm>
            <a:off x="9993875" y="1415284"/>
            <a:ext cx="8094103" cy="7866812"/>
          </a:xfrm>
          <a:prstGeom prst="rect">
            <a:avLst/>
          </a:prstGeom>
          <a:noFill/>
          <a:ln>
            <a:noFill/>
          </a:ln>
        </p:spPr>
      </p:pic>
    </p:spTree>
    <p:extLst>
      <p:ext uri="{BB962C8B-B14F-4D97-AF65-F5344CB8AC3E}">
        <p14:creationId xmlns:p14="http://schemas.microsoft.com/office/powerpoint/2010/main" val="50133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5E76BDF-70B3-FA53-C60A-69DCD63F5BF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E093B342-7D6C-AADD-E4D7-D46FCE8745BD}"/>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Types of Reinforcement Learning Models</a:t>
            </a:r>
            <a:endParaRPr dirty="0"/>
          </a:p>
        </p:txBody>
      </p:sp>
      <p:sp>
        <p:nvSpPr>
          <p:cNvPr id="107" name="Google Shape;107;p15">
            <a:extLst>
              <a:ext uri="{FF2B5EF4-FFF2-40B4-BE49-F238E27FC236}">
                <a16:creationId xmlns:a16="http://schemas.microsoft.com/office/drawing/2014/main" id="{C810BBF0-A5D4-044D-74A6-18EB63B7AC55}"/>
              </a:ext>
            </a:extLst>
          </p:cNvPr>
          <p:cNvSpPr txBox="1">
            <a:spLocks noGrp="1"/>
          </p:cNvSpPr>
          <p:nvPr>
            <p:ph type="body" sz="quarter" idx="10"/>
          </p:nvPr>
        </p:nvSpPr>
        <p:spPr>
          <a:xfrm>
            <a:off x="255494" y="2092036"/>
            <a:ext cx="17534965"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800" dirty="0">
                <a:solidFill>
                  <a:srgbClr val="0E0E0E"/>
                </a:solidFill>
                <a:effectLst/>
                <a:latin typeface="+mn-lt"/>
              </a:rPr>
              <a:t>In reinforcement learning, </a:t>
            </a:r>
            <a:r>
              <a:rPr lang="en-US" sz="2800" b="1" dirty="0">
                <a:solidFill>
                  <a:srgbClr val="0E0E0E"/>
                </a:solidFill>
                <a:effectLst/>
                <a:latin typeface="+mn-lt"/>
              </a:rPr>
              <a:t>value-based</a:t>
            </a:r>
            <a:r>
              <a:rPr lang="en-US" sz="2800" dirty="0">
                <a:solidFill>
                  <a:srgbClr val="0E0E0E"/>
                </a:solidFill>
                <a:effectLst/>
                <a:latin typeface="+mn-lt"/>
              </a:rPr>
              <a:t> methods estimate the long-term value of actions to guide decision-making, while </a:t>
            </a:r>
            <a:r>
              <a:rPr lang="en-US" sz="2800" b="1" dirty="0">
                <a:solidFill>
                  <a:srgbClr val="0E0E0E"/>
                </a:solidFill>
                <a:effectLst/>
                <a:latin typeface="+mn-lt"/>
              </a:rPr>
              <a:t>policy-based</a:t>
            </a:r>
            <a:r>
              <a:rPr lang="en-US" sz="2800" dirty="0">
                <a:solidFill>
                  <a:srgbClr val="0E0E0E"/>
                </a:solidFill>
                <a:effectLst/>
                <a:latin typeface="+mn-lt"/>
              </a:rPr>
              <a:t> methods directly learn how to choose actions. </a:t>
            </a:r>
            <a:r>
              <a:rPr lang="en-US" sz="2800" b="1" dirty="0">
                <a:solidFill>
                  <a:srgbClr val="0E0E0E"/>
                </a:solidFill>
                <a:effectLst/>
                <a:latin typeface="+mn-lt"/>
              </a:rPr>
              <a:t>Actor-critic</a:t>
            </a:r>
            <a:r>
              <a:rPr lang="en-US" sz="2800" dirty="0">
                <a:solidFill>
                  <a:srgbClr val="0E0E0E"/>
                </a:solidFill>
                <a:effectLst/>
                <a:latin typeface="+mn-lt"/>
              </a:rPr>
              <a:t> methods combine these approaches, using a critic to estimate value and an actor to learn the policy, achieving more efficient and stable learning.</a:t>
            </a:r>
          </a:p>
        </p:txBody>
      </p:sp>
      <p:pic>
        <p:nvPicPr>
          <p:cNvPr id="6" name="Picture 5">
            <a:extLst>
              <a:ext uri="{FF2B5EF4-FFF2-40B4-BE49-F238E27FC236}">
                <a16:creationId xmlns:a16="http://schemas.microsoft.com/office/drawing/2014/main" id="{F6F023C5-BABE-1B2B-CBEB-1EFEFE3312A7}"/>
              </a:ext>
            </a:extLst>
          </p:cNvPr>
          <p:cNvPicPr>
            <a:picLocks noChangeAspect="1"/>
          </p:cNvPicPr>
          <p:nvPr/>
        </p:nvPicPr>
        <p:blipFill>
          <a:blip r:embed="rId3"/>
          <a:srcRect l="664" r="2105"/>
          <a:stretch/>
        </p:blipFill>
        <p:spPr>
          <a:xfrm>
            <a:off x="53510" y="4291431"/>
            <a:ext cx="18234490" cy="2247459"/>
          </a:xfrm>
          <a:prstGeom prst="rect">
            <a:avLst/>
          </a:prstGeom>
        </p:spPr>
      </p:pic>
    </p:spTree>
    <p:extLst>
      <p:ext uri="{BB962C8B-B14F-4D97-AF65-F5344CB8AC3E}">
        <p14:creationId xmlns:p14="http://schemas.microsoft.com/office/powerpoint/2010/main" val="306206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DC03534-9B5A-8B2C-7878-74701ED6B7A8}"/>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E9BB484-0873-71AE-08C8-CB6C57B0339D}"/>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Training a model through reinforcement learning</a:t>
            </a:r>
            <a:endParaRPr dirty="0"/>
          </a:p>
        </p:txBody>
      </p:sp>
      <p:pic>
        <p:nvPicPr>
          <p:cNvPr id="6" name="Picture 5">
            <a:extLst>
              <a:ext uri="{FF2B5EF4-FFF2-40B4-BE49-F238E27FC236}">
                <a16:creationId xmlns:a16="http://schemas.microsoft.com/office/drawing/2014/main" id="{FACA5F68-EBF4-9FCC-727D-9DE999E00DA6}"/>
              </a:ext>
            </a:extLst>
          </p:cNvPr>
          <p:cNvPicPr>
            <a:picLocks noChangeAspect="1"/>
          </p:cNvPicPr>
          <p:nvPr/>
        </p:nvPicPr>
        <p:blipFill>
          <a:blip r:embed="rId3"/>
          <a:srcRect l="996" t="2639" r="1691" b="6488"/>
          <a:stretch/>
        </p:blipFill>
        <p:spPr>
          <a:xfrm>
            <a:off x="80822" y="5738249"/>
            <a:ext cx="18179536" cy="3311617"/>
          </a:xfrm>
          <a:prstGeom prst="rect">
            <a:avLst/>
          </a:prstGeom>
        </p:spPr>
      </p:pic>
      <p:sp>
        <p:nvSpPr>
          <p:cNvPr id="11" name="TextBox 10">
            <a:extLst>
              <a:ext uri="{FF2B5EF4-FFF2-40B4-BE49-F238E27FC236}">
                <a16:creationId xmlns:a16="http://schemas.microsoft.com/office/drawing/2014/main" id="{5C165A73-DA72-A204-C955-20E0E974D8A2}"/>
              </a:ext>
            </a:extLst>
          </p:cNvPr>
          <p:cNvSpPr txBox="1"/>
          <p:nvPr/>
        </p:nvSpPr>
        <p:spPr>
          <a:xfrm>
            <a:off x="551328" y="2259651"/>
            <a:ext cx="17481177" cy="3416320"/>
          </a:xfrm>
          <a:prstGeom prst="rect">
            <a:avLst/>
          </a:prstGeom>
          <a:noFill/>
        </p:spPr>
        <p:txBody>
          <a:bodyPr wrap="square" rtlCol="0" anchor="ctr">
            <a:spAutoFit/>
          </a:bodyPr>
          <a:lstStyle/>
          <a:p>
            <a:pPr>
              <a:lnSpc>
                <a:spcPct val="90000"/>
              </a:lnSpc>
            </a:pPr>
            <a:r>
              <a:rPr lang="en-US" sz="2400" dirty="0">
                <a:solidFill>
                  <a:srgbClr val="0E0E0E"/>
                </a:solidFill>
                <a:effectLst/>
              </a:rPr>
              <a:t>Different RL training methods address the challenge of finding the best actions while balancing </a:t>
            </a:r>
            <a:r>
              <a:rPr lang="en-US" sz="2400" b="1" dirty="0">
                <a:solidFill>
                  <a:srgbClr val="0E0E0E"/>
                </a:solidFill>
                <a:effectLst/>
              </a:rPr>
              <a:t>exploration</a:t>
            </a:r>
            <a:r>
              <a:rPr lang="en-US" sz="2400" dirty="0">
                <a:solidFill>
                  <a:srgbClr val="0E0E0E"/>
                </a:solidFill>
                <a:effectLst/>
              </a:rPr>
              <a:t> (trying new actions) and </a:t>
            </a:r>
            <a:r>
              <a:rPr lang="en-US" sz="2400" b="1" dirty="0">
                <a:solidFill>
                  <a:srgbClr val="0E0E0E"/>
                </a:solidFill>
                <a:effectLst/>
              </a:rPr>
              <a:t>exploitation</a:t>
            </a:r>
            <a:r>
              <a:rPr lang="en-US" sz="2400" dirty="0">
                <a:solidFill>
                  <a:srgbClr val="0E0E0E"/>
                </a:solidFill>
                <a:effectLst/>
              </a:rPr>
              <a:t> (choosing known good actions). </a:t>
            </a:r>
          </a:p>
          <a:p>
            <a:pPr>
              <a:lnSpc>
                <a:spcPct val="90000"/>
              </a:lnSpc>
            </a:pPr>
            <a:endParaRPr lang="en-US" sz="2400" dirty="0">
              <a:solidFill>
                <a:srgbClr val="0E0E0E"/>
              </a:solidFill>
              <a:effectLst/>
            </a:endParaRPr>
          </a:p>
          <a:p>
            <a:pPr marL="342900" indent="-342900">
              <a:lnSpc>
                <a:spcPct val="90000"/>
              </a:lnSpc>
              <a:buFont typeface="Wingdings" pitchFamily="2" charset="2"/>
              <a:buChar char="§"/>
            </a:pPr>
            <a:r>
              <a:rPr lang="en-US" sz="2400" b="1" dirty="0">
                <a:solidFill>
                  <a:srgbClr val="0E0E0E"/>
                </a:solidFill>
                <a:effectLst/>
              </a:rPr>
              <a:t>Q-learning</a:t>
            </a:r>
            <a:r>
              <a:rPr lang="en-US" sz="2400" dirty="0">
                <a:solidFill>
                  <a:srgbClr val="0E0E0E"/>
                </a:solidFill>
                <a:effectLst/>
              </a:rPr>
              <a:t> focuses on learning the value of actions by estimating future rewards, making it effective in smaller, discrete action spaces. </a:t>
            </a:r>
          </a:p>
          <a:p>
            <a:pPr marL="342900" indent="-342900">
              <a:lnSpc>
                <a:spcPct val="90000"/>
              </a:lnSpc>
              <a:buFont typeface="Wingdings" pitchFamily="2" charset="2"/>
              <a:buChar char="§"/>
            </a:pPr>
            <a:r>
              <a:rPr lang="en-US" sz="2400" b="1" dirty="0">
                <a:solidFill>
                  <a:srgbClr val="0E0E0E"/>
                </a:solidFill>
                <a:effectLst/>
              </a:rPr>
              <a:t>Policy-based</a:t>
            </a:r>
            <a:r>
              <a:rPr lang="en-US" sz="2400" dirty="0">
                <a:solidFill>
                  <a:srgbClr val="0E0E0E"/>
                </a:solidFill>
                <a:effectLst/>
              </a:rPr>
              <a:t> methods like </a:t>
            </a:r>
            <a:r>
              <a:rPr lang="en-US" sz="2400" b="1" dirty="0">
                <a:solidFill>
                  <a:srgbClr val="0E0E0E"/>
                </a:solidFill>
                <a:effectLst/>
              </a:rPr>
              <a:t>REINFORCE</a:t>
            </a:r>
            <a:r>
              <a:rPr lang="en-US" sz="2400" dirty="0">
                <a:solidFill>
                  <a:srgbClr val="0E0E0E"/>
                </a:solidFill>
                <a:effectLst/>
              </a:rPr>
              <a:t> directly optimize the policy to select actions, especially useful for continuous action spaces, but they can suffer from high variance. </a:t>
            </a:r>
          </a:p>
          <a:p>
            <a:pPr marL="342900" indent="-342900">
              <a:lnSpc>
                <a:spcPct val="90000"/>
              </a:lnSpc>
              <a:buFont typeface="Wingdings" pitchFamily="2" charset="2"/>
              <a:buChar char="§"/>
            </a:pPr>
            <a:r>
              <a:rPr lang="en-US" sz="2400" b="1" dirty="0">
                <a:solidFill>
                  <a:srgbClr val="0E0E0E"/>
                </a:solidFill>
                <a:effectLst/>
              </a:rPr>
              <a:t>Actor-critic</a:t>
            </a:r>
            <a:r>
              <a:rPr lang="en-US" sz="2400" dirty="0">
                <a:solidFill>
                  <a:srgbClr val="0E0E0E"/>
                </a:solidFill>
                <a:effectLst/>
              </a:rPr>
              <a:t> methods, like </a:t>
            </a:r>
            <a:r>
              <a:rPr lang="en-US" sz="2400" b="1" dirty="0">
                <a:solidFill>
                  <a:srgbClr val="0E0E0E"/>
                </a:solidFill>
                <a:effectLst/>
              </a:rPr>
              <a:t>PPO</a:t>
            </a:r>
            <a:r>
              <a:rPr lang="en-US" sz="2400" dirty="0">
                <a:solidFill>
                  <a:srgbClr val="0E0E0E"/>
                </a:solidFill>
                <a:effectLst/>
              </a:rPr>
              <a:t>, combine the strengths of both, using a value function (critic) to stabilize policy updates (actor), resulting in more stable and sample-efficient learning, especially in large or complex environments.</a:t>
            </a:r>
          </a:p>
          <a:p>
            <a:pPr>
              <a:lnSpc>
                <a:spcPct val="90000"/>
              </a:lnSpc>
            </a:pPr>
            <a:endParaRPr lang="en-US" sz="2400" dirty="0" err="1">
              <a:cs typeface="Arial" panose="020B0604020202020204" pitchFamily="34" charset="0"/>
            </a:endParaRPr>
          </a:p>
        </p:txBody>
      </p:sp>
    </p:spTree>
    <p:extLst>
      <p:ext uri="{BB962C8B-B14F-4D97-AF65-F5344CB8AC3E}">
        <p14:creationId xmlns:p14="http://schemas.microsoft.com/office/powerpoint/2010/main" val="420119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EBE0DD3-E550-9EEF-5CAF-211FDCEAD655}"/>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008CB78C-AF1A-30DA-7466-44405FBE434C}"/>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How PPO Training works</a:t>
            </a:r>
            <a:endParaRPr dirty="0"/>
          </a:p>
        </p:txBody>
      </p:sp>
      <p:sp>
        <p:nvSpPr>
          <p:cNvPr id="107" name="Google Shape;107;p15">
            <a:extLst>
              <a:ext uri="{FF2B5EF4-FFF2-40B4-BE49-F238E27FC236}">
                <a16:creationId xmlns:a16="http://schemas.microsoft.com/office/drawing/2014/main" id="{27D6049C-D6D3-0D61-6227-049A7A49DB7D}"/>
              </a:ext>
            </a:extLst>
          </p:cNvPr>
          <p:cNvSpPr txBox="1">
            <a:spLocks noGrp="1"/>
          </p:cNvSpPr>
          <p:nvPr>
            <p:ph type="body" sz="quarter" idx="10"/>
          </p:nvPr>
        </p:nvSpPr>
        <p:spPr>
          <a:xfrm>
            <a:off x="430306" y="2092036"/>
            <a:ext cx="9977718" cy="7985936"/>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b="1" dirty="0">
                <a:solidFill>
                  <a:srgbClr val="000000"/>
                </a:solidFill>
              </a:rPr>
              <a:t>S</a:t>
            </a:r>
            <a:r>
              <a:rPr lang="en-US" b="1" dirty="0">
                <a:solidFill>
                  <a:srgbClr val="000000"/>
                </a:solidFill>
                <a:effectLst/>
              </a:rPr>
              <a:t>tep 1: Rollouts Collection</a:t>
            </a:r>
            <a:endParaRPr lang="en-US" dirty="0">
              <a:solidFill>
                <a:srgbClr val="000000"/>
              </a:solidFill>
              <a:effectLst/>
            </a:endParaRPr>
          </a:p>
          <a:p>
            <a:pPr marL="0" indent="0">
              <a:spcBef>
                <a:spcPts val="0"/>
              </a:spcBef>
              <a:buNone/>
            </a:pPr>
            <a:r>
              <a:rPr lang="en-US" dirty="0">
                <a:solidFill>
                  <a:srgbClr val="000000"/>
                </a:solidFill>
                <a:effectLst/>
              </a:rPr>
              <a:t>The agent interacts with the environment using its current policy to generate </a:t>
            </a:r>
            <a:r>
              <a:rPr lang="en-US" b="1" dirty="0">
                <a:solidFill>
                  <a:srgbClr val="000000"/>
                </a:solidFill>
                <a:effectLst/>
              </a:rPr>
              <a:t>trajectories</a:t>
            </a:r>
            <a:r>
              <a:rPr lang="en-US" dirty="0">
                <a:solidFill>
                  <a:srgbClr val="000000"/>
                </a:solidFill>
                <a:effectLst/>
              </a:rPr>
              <a:t> or </a:t>
            </a:r>
            <a:r>
              <a:rPr lang="en-US" b="1" dirty="0">
                <a:solidFill>
                  <a:srgbClr val="000000"/>
                </a:solidFill>
                <a:effectLst/>
              </a:rPr>
              <a:t>rollouts</a:t>
            </a:r>
            <a:r>
              <a:rPr lang="en-US" dirty="0">
                <a:solidFill>
                  <a:srgbClr val="000000"/>
                </a:solidFill>
                <a:effectLst/>
              </a:rPr>
              <a:t>. These rollouts contain state, action, reward, and next state information, which is stored for training.</a:t>
            </a:r>
          </a:p>
          <a:p>
            <a:pPr marL="0" indent="0">
              <a:buNone/>
            </a:pPr>
            <a:endParaRPr lang="en-US" dirty="0">
              <a:solidFill>
                <a:srgbClr val="000000"/>
              </a:solidFill>
              <a:effectLst/>
            </a:endParaRPr>
          </a:p>
          <a:p>
            <a:pPr marL="0" indent="0">
              <a:spcBef>
                <a:spcPts val="0"/>
              </a:spcBef>
              <a:buNone/>
            </a:pPr>
            <a:r>
              <a:rPr lang="en-US" b="1" dirty="0">
                <a:solidFill>
                  <a:srgbClr val="000000"/>
                </a:solidFill>
                <a:effectLst/>
              </a:rPr>
              <a:t>Step 2: Advantage Estimation</a:t>
            </a:r>
            <a:endParaRPr lang="en-US" dirty="0">
              <a:solidFill>
                <a:srgbClr val="000000"/>
              </a:solidFill>
              <a:effectLst/>
            </a:endParaRPr>
          </a:p>
          <a:p>
            <a:pPr marL="0" indent="0">
              <a:spcBef>
                <a:spcPts val="0"/>
              </a:spcBef>
              <a:buNone/>
            </a:pPr>
            <a:r>
              <a:rPr lang="en-US" dirty="0">
                <a:solidFill>
                  <a:srgbClr val="000000"/>
                </a:solidFill>
                <a:effectLst/>
              </a:rPr>
              <a:t>Calculate the </a:t>
            </a:r>
            <a:r>
              <a:rPr lang="en-US" b="1" dirty="0">
                <a:solidFill>
                  <a:srgbClr val="000000"/>
                </a:solidFill>
                <a:effectLst/>
              </a:rPr>
              <a:t>advantage</a:t>
            </a:r>
            <a:r>
              <a:rPr lang="en-US" dirty="0">
                <a:solidFill>
                  <a:srgbClr val="000000"/>
                </a:solidFill>
                <a:effectLst/>
              </a:rPr>
              <a:t> function using the rewards and the value network. The advantage tells the agent how much better or worse the taken action was compared to the expected value of the state, helping guide future actions.</a:t>
            </a:r>
          </a:p>
          <a:p>
            <a:pPr marL="0" indent="0">
              <a:buNone/>
            </a:pPr>
            <a:endParaRPr lang="en-US" dirty="0">
              <a:solidFill>
                <a:srgbClr val="000000"/>
              </a:solidFill>
              <a:effectLst/>
            </a:endParaRPr>
          </a:p>
          <a:p>
            <a:pPr marL="0" indent="0">
              <a:spcBef>
                <a:spcPts val="0"/>
              </a:spcBef>
              <a:buNone/>
            </a:pPr>
            <a:r>
              <a:rPr lang="en-US" b="1" dirty="0">
                <a:solidFill>
                  <a:srgbClr val="000000"/>
                </a:solidFill>
                <a:effectLst/>
              </a:rPr>
              <a:t>Step 3: Policy Update (Clipping Mechanism)</a:t>
            </a:r>
            <a:endParaRPr lang="en-US" dirty="0">
              <a:solidFill>
                <a:srgbClr val="000000"/>
              </a:solidFill>
              <a:effectLst/>
            </a:endParaRPr>
          </a:p>
          <a:p>
            <a:pPr marL="0" indent="0">
              <a:spcBef>
                <a:spcPts val="0"/>
              </a:spcBef>
              <a:buNone/>
            </a:pPr>
            <a:r>
              <a:rPr lang="en-US" dirty="0">
                <a:solidFill>
                  <a:srgbClr val="000000"/>
                </a:solidFill>
                <a:effectLst/>
              </a:rPr>
              <a:t>Update the policy by </a:t>
            </a:r>
            <a:r>
              <a:rPr lang="en-US" b="1" dirty="0">
                <a:solidFill>
                  <a:srgbClr val="000000"/>
                </a:solidFill>
                <a:effectLst/>
              </a:rPr>
              <a:t>maximizing the advantage</a:t>
            </a:r>
            <a:r>
              <a:rPr lang="en-US" dirty="0">
                <a:solidFill>
                  <a:srgbClr val="000000"/>
                </a:solidFill>
                <a:effectLst/>
              </a:rPr>
              <a:t> while using a </a:t>
            </a:r>
            <a:r>
              <a:rPr lang="en-US" b="1" dirty="0">
                <a:solidFill>
                  <a:srgbClr val="000000"/>
                </a:solidFill>
                <a:effectLst/>
              </a:rPr>
              <a:t>clipping mechanism</a:t>
            </a:r>
            <a:r>
              <a:rPr lang="en-US" dirty="0">
                <a:solidFill>
                  <a:srgbClr val="000000"/>
                </a:solidFill>
                <a:effectLst/>
              </a:rPr>
              <a:t> to prevent large, unstable updates. This keeps the new policy close to the old one, ensuring stability in learning.</a:t>
            </a:r>
          </a:p>
          <a:p>
            <a:pPr marL="0" indent="0">
              <a:buNone/>
            </a:pPr>
            <a:endParaRPr lang="en-US" dirty="0">
              <a:solidFill>
                <a:srgbClr val="000000"/>
              </a:solidFill>
              <a:effectLst/>
            </a:endParaRPr>
          </a:p>
          <a:p>
            <a:pPr marL="0" indent="0">
              <a:spcBef>
                <a:spcPts val="0"/>
              </a:spcBef>
              <a:buNone/>
            </a:pPr>
            <a:r>
              <a:rPr lang="en-US" b="1" dirty="0">
                <a:solidFill>
                  <a:srgbClr val="000000"/>
                </a:solidFill>
                <a:effectLst/>
              </a:rPr>
              <a:t>Step 4: Value Network Update</a:t>
            </a:r>
            <a:endParaRPr lang="en-US" dirty="0">
              <a:solidFill>
                <a:srgbClr val="000000"/>
              </a:solidFill>
              <a:effectLst/>
            </a:endParaRPr>
          </a:p>
          <a:p>
            <a:pPr marL="0" indent="0">
              <a:spcBef>
                <a:spcPts val="0"/>
              </a:spcBef>
              <a:buNone/>
            </a:pPr>
            <a:r>
              <a:rPr lang="en-US" dirty="0">
                <a:solidFill>
                  <a:srgbClr val="000000"/>
                </a:solidFill>
                <a:effectLst/>
              </a:rPr>
              <a:t>Simultaneously update the </a:t>
            </a:r>
            <a:r>
              <a:rPr lang="en-US" b="1" dirty="0">
                <a:solidFill>
                  <a:srgbClr val="000000"/>
                </a:solidFill>
                <a:effectLst/>
              </a:rPr>
              <a:t>value network</a:t>
            </a:r>
            <a:r>
              <a:rPr lang="en-US" dirty="0">
                <a:solidFill>
                  <a:srgbClr val="000000"/>
                </a:solidFill>
                <a:effectLst/>
              </a:rPr>
              <a:t> by minimizing the difference between predicted values and actual returns. This ensures the value network provides accurate feedback for future policy updates.</a:t>
            </a:r>
          </a:p>
        </p:txBody>
      </p:sp>
      <p:pic>
        <p:nvPicPr>
          <p:cNvPr id="4098" name="Picture 2">
            <a:extLst>
              <a:ext uri="{FF2B5EF4-FFF2-40B4-BE49-F238E27FC236}">
                <a16:creationId xmlns:a16="http://schemas.microsoft.com/office/drawing/2014/main" id="{3B46D263-1B14-C775-393A-337A834C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792" y="2664956"/>
            <a:ext cx="8052208" cy="495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53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dirty="0"/>
              <a:t>Reinforcement Learning with Human Feedback</a:t>
            </a:r>
            <a:endParaRPr lang="en-US" sz="4800" b="0" i="0" u="none" strike="noStrike" dirty="0">
              <a:effectLst/>
              <a:latin typeface="Arial" panose="020B0604020202020204" pitchFamily="34" charset="0"/>
            </a:endParaRPr>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Improving LLM responses with RL and human feedback</a:t>
            </a:r>
          </a:p>
        </p:txBody>
      </p:sp>
    </p:spTree>
    <p:extLst>
      <p:ext uri="{BB962C8B-B14F-4D97-AF65-F5344CB8AC3E}">
        <p14:creationId xmlns:p14="http://schemas.microsoft.com/office/powerpoint/2010/main" val="54292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8C54124-B7E5-B1FA-9486-19443C673FD9}"/>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0976848-B72C-C825-CA69-B79DF95ED12A}"/>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Why we need Reinforcement Learning with Human Feedback</a:t>
            </a:r>
            <a:endParaRPr dirty="0"/>
          </a:p>
        </p:txBody>
      </p:sp>
      <p:sp>
        <p:nvSpPr>
          <p:cNvPr id="107" name="Google Shape;107;p15">
            <a:extLst>
              <a:ext uri="{FF2B5EF4-FFF2-40B4-BE49-F238E27FC236}">
                <a16:creationId xmlns:a16="http://schemas.microsoft.com/office/drawing/2014/main" id="{308B461A-EF18-F20C-207F-1906348E0269}"/>
              </a:ext>
            </a:extLst>
          </p:cNvPr>
          <p:cNvSpPr txBox="1">
            <a:spLocks noGrp="1"/>
          </p:cNvSpPr>
          <p:nvPr>
            <p:ph type="body" sz="quarter" idx="10"/>
          </p:nvPr>
        </p:nvSpPr>
        <p:spPr>
          <a:xfrm>
            <a:off x="430306" y="2092036"/>
            <a:ext cx="9211235" cy="7985936"/>
          </a:xfrm>
          <a:prstGeom prst="rect">
            <a:avLst/>
          </a:prstGeom>
          <a:noFill/>
          <a:ln>
            <a:noFill/>
          </a:ln>
        </p:spPr>
        <p:txBody>
          <a:bodyPr spcFirstLastPara="1" vert="horz" wrap="square" lIns="137138" tIns="68550" rIns="137138" bIns="68550" rtlCol="0" anchor="t" anchorCtr="0">
            <a:noAutofit/>
          </a:bodyPr>
          <a:lstStyle/>
          <a:p>
            <a:r>
              <a:rPr lang="en-US" b="0" i="0" dirty="0">
                <a:solidFill>
                  <a:srgbClr val="333333"/>
                </a:solidFill>
                <a:effectLst/>
              </a:rPr>
              <a:t>Reinforcement learning from human feedback (RLHF) is a machine learning (ML) technique that uses human feedback to optimize ML models to self-learn more efficiently.</a:t>
            </a:r>
          </a:p>
          <a:p>
            <a:endParaRPr lang="en-US" dirty="0">
              <a:solidFill>
                <a:srgbClr val="333333"/>
              </a:solidFill>
            </a:endParaRPr>
          </a:p>
          <a:p>
            <a:r>
              <a:rPr lang="en-US" b="0" i="0" dirty="0">
                <a:solidFill>
                  <a:srgbClr val="333333"/>
                </a:solidFill>
                <a:effectLst/>
              </a:rPr>
              <a:t>Reinforcement learning, as we </a:t>
            </a:r>
            <a:r>
              <a:rPr lang="en-US" dirty="0">
                <a:solidFill>
                  <a:srgbClr val="333333"/>
                </a:solidFill>
              </a:rPr>
              <a:t>just saw, </a:t>
            </a:r>
            <a:r>
              <a:rPr lang="en-US" b="0" i="0" dirty="0">
                <a:solidFill>
                  <a:srgbClr val="333333"/>
                </a:solidFill>
                <a:effectLst/>
              </a:rPr>
              <a:t>trains software to make decisions that maximize rewards, making their outcomes more accurate. </a:t>
            </a:r>
          </a:p>
          <a:p>
            <a:endParaRPr lang="en-US" b="0" i="0" dirty="0">
              <a:solidFill>
                <a:srgbClr val="333333"/>
              </a:solidFill>
              <a:effectLst/>
            </a:endParaRPr>
          </a:p>
          <a:p>
            <a:r>
              <a:rPr lang="en-US" b="0" i="0" dirty="0">
                <a:solidFill>
                  <a:srgbClr val="333333"/>
                </a:solidFill>
                <a:effectLst/>
              </a:rPr>
              <a:t>RLHF incorporates human feedback in the rewards function, so the ML model can perform tasks more aligned with human goals, wants, and needs. RLHF is used throughout generative artificial intelligence (generative AI) applications, including in large language models (LLM).</a:t>
            </a:r>
          </a:p>
        </p:txBody>
      </p:sp>
      <p:pic>
        <p:nvPicPr>
          <p:cNvPr id="5122" name="Picture 2">
            <a:extLst>
              <a:ext uri="{FF2B5EF4-FFF2-40B4-BE49-F238E27FC236}">
                <a16:creationId xmlns:a16="http://schemas.microsoft.com/office/drawing/2014/main" id="{EA9F5C07-E3DA-E5DC-FC29-149BB5AB7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2" t="6652" r="4240" b="5612"/>
          <a:stretch/>
        </p:blipFill>
        <p:spPr bwMode="auto">
          <a:xfrm>
            <a:off x="9641541" y="3247684"/>
            <a:ext cx="8392308" cy="31869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EB3FA3-878E-2333-0DAC-835C38D6EFA8}"/>
              </a:ext>
            </a:extLst>
          </p:cNvPr>
          <p:cNvSpPr txBox="1"/>
          <p:nvPr/>
        </p:nvSpPr>
        <p:spPr>
          <a:xfrm>
            <a:off x="12054513" y="6434637"/>
            <a:ext cx="3296095" cy="424732"/>
          </a:xfrm>
          <a:prstGeom prst="rect">
            <a:avLst/>
          </a:prstGeom>
          <a:noFill/>
        </p:spPr>
        <p:txBody>
          <a:bodyPr wrap="none" rtlCol="0" anchor="ctr">
            <a:spAutoFit/>
          </a:bodyPr>
          <a:lstStyle/>
          <a:p>
            <a:pPr algn="ctr">
              <a:lnSpc>
                <a:spcPct val="90000"/>
              </a:lnSpc>
            </a:pPr>
            <a:r>
              <a:rPr lang="en-US" sz="2400" dirty="0">
                <a:highlight>
                  <a:srgbClr val="00FF00"/>
                </a:highlight>
                <a:latin typeface="Arial" panose="020B0604020202020204" pitchFamily="34" charset="0"/>
                <a:cs typeface="Arial" panose="020B0604020202020204" pitchFamily="34" charset="0"/>
              </a:rPr>
              <a:t>With</a:t>
            </a:r>
            <a:r>
              <a:rPr lang="en-US" sz="2400" dirty="0">
                <a:latin typeface="Arial" panose="020B0604020202020204" pitchFamily="34" charset="0"/>
                <a:cs typeface="Arial" panose="020B0604020202020204" pitchFamily="34" charset="0"/>
              </a:rPr>
              <a:t> vs. </a:t>
            </a:r>
            <a:r>
              <a:rPr lang="en-US" sz="2400" dirty="0">
                <a:highlight>
                  <a:srgbClr val="5494F8"/>
                </a:highlight>
                <a:latin typeface="Arial" panose="020B0604020202020204" pitchFamily="34" charset="0"/>
                <a:cs typeface="Arial" panose="020B0604020202020204" pitchFamily="34" charset="0"/>
              </a:rPr>
              <a:t>Without</a:t>
            </a:r>
            <a:r>
              <a:rPr lang="en-US" sz="2400" dirty="0">
                <a:latin typeface="Arial" panose="020B0604020202020204" pitchFamily="34" charset="0"/>
                <a:cs typeface="Arial" panose="020B0604020202020204" pitchFamily="34" charset="0"/>
              </a:rPr>
              <a:t> RLHF</a:t>
            </a:r>
          </a:p>
        </p:txBody>
      </p:sp>
    </p:spTree>
    <p:extLst>
      <p:ext uri="{BB962C8B-B14F-4D97-AF65-F5344CB8AC3E}">
        <p14:creationId xmlns:p14="http://schemas.microsoft.com/office/powerpoint/2010/main" val="374351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29CB62C-5F4A-E807-BE45-DFA0631A0A1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8ED9FF6C-938C-E1F4-AAC5-3A5D025A85DD}"/>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Going from InstructGPT to ChatGPT</a:t>
            </a:r>
            <a:endParaRPr dirty="0"/>
          </a:p>
        </p:txBody>
      </p:sp>
      <p:pic>
        <p:nvPicPr>
          <p:cNvPr id="2" name="Google Shape;217;p28">
            <a:extLst>
              <a:ext uri="{FF2B5EF4-FFF2-40B4-BE49-F238E27FC236}">
                <a16:creationId xmlns:a16="http://schemas.microsoft.com/office/drawing/2014/main" id="{F4734116-ABBC-F11F-453D-02CDFD0967D3}"/>
              </a:ext>
            </a:extLst>
          </p:cNvPr>
          <p:cNvPicPr preferRelativeResize="0"/>
          <p:nvPr/>
        </p:nvPicPr>
        <p:blipFill>
          <a:blip r:embed="rId3">
            <a:alphaModFix/>
          </a:blip>
          <a:stretch>
            <a:fillRect/>
          </a:stretch>
        </p:blipFill>
        <p:spPr>
          <a:xfrm>
            <a:off x="2174532" y="1926194"/>
            <a:ext cx="13804646" cy="7664042"/>
          </a:xfrm>
          <a:prstGeom prst="rect">
            <a:avLst/>
          </a:prstGeom>
          <a:noFill/>
          <a:ln>
            <a:noFill/>
          </a:ln>
        </p:spPr>
      </p:pic>
    </p:spTree>
    <p:extLst>
      <p:ext uri="{BB962C8B-B14F-4D97-AF65-F5344CB8AC3E}">
        <p14:creationId xmlns:p14="http://schemas.microsoft.com/office/powerpoint/2010/main" val="111805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FD31E74-01C4-41B8-0878-25D5CF89FA59}"/>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4A5AA8E5-09FD-24D2-A3D5-A92E485E1A3B}"/>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How does RLHF work: 1 – Preference Modeling</a:t>
            </a:r>
            <a:endParaRPr dirty="0"/>
          </a:p>
        </p:txBody>
      </p:sp>
      <p:sp>
        <p:nvSpPr>
          <p:cNvPr id="107" name="Google Shape;107;p15">
            <a:extLst>
              <a:ext uri="{FF2B5EF4-FFF2-40B4-BE49-F238E27FC236}">
                <a16:creationId xmlns:a16="http://schemas.microsoft.com/office/drawing/2014/main" id="{17C33D12-8CFD-CC0E-CBA7-84109659B854}"/>
              </a:ext>
            </a:extLst>
          </p:cNvPr>
          <p:cNvSpPr txBox="1">
            <a:spLocks noGrp="1"/>
          </p:cNvSpPr>
          <p:nvPr>
            <p:ph type="body" sz="quarter" idx="10"/>
          </p:nvPr>
        </p:nvSpPr>
        <p:spPr>
          <a:xfrm>
            <a:off x="430306" y="2092036"/>
            <a:ext cx="6954167" cy="7113240"/>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dirty="0">
                <a:solidFill>
                  <a:srgbClr val="000000"/>
                </a:solidFill>
                <a:effectLst/>
              </a:rPr>
              <a:t>Let’s look at the </a:t>
            </a:r>
            <a:r>
              <a:rPr lang="en-US" dirty="0">
                <a:solidFill>
                  <a:srgbClr val="000000"/>
                </a:solidFill>
              </a:rPr>
              <a:t>first part, creating a Preference model. </a:t>
            </a:r>
          </a:p>
          <a:p>
            <a:pPr marL="0" indent="0">
              <a:spcBef>
                <a:spcPts val="0"/>
              </a:spcBef>
              <a:buNone/>
            </a:pPr>
            <a:endParaRPr lang="en-US" dirty="0">
              <a:solidFill>
                <a:srgbClr val="000000"/>
              </a:solidFill>
              <a:effectLst/>
            </a:endParaRP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effectLst/>
              </a:rPr>
              <a:t>These models encapsulate how a response is</a:t>
            </a:r>
            <a:r>
              <a:rPr lang="en-US" dirty="0">
                <a:solidFill>
                  <a:srgbClr val="000000"/>
                </a:solidFill>
              </a:rPr>
              <a:t> viewed from the human interpreters. </a:t>
            </a:r>
          </a:p>
          <a:p>
            <a:pPr marL="0" indent="0">
              <a:spcBef>
                <a:spcPts val="0"/>
              </a:spcBef>
              <a:buNone/>
            </a:pPr>
            <a:endParaRPr lang="en-US" dirty="0">
              <a:solidFill>
                <a:srgbClr val="000000"/>
              </a:solidFill>
              <a:effectLst/>
            </a:endParaRP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effectLst/>
              </a:rPr>
              <a:t>Many hundreds </a:t>
            </a:r>
            <a:r>
              <a:rPr lang="en-US" dirty="0">
                <a:solidFill>
                  <a:srgbClr val="000000"/>
                </a:solidFill>
              </a:rPr>
              <a:t>of prompts are sampled and given to human scorers to balance metrics like:</a:t>
            </a:r>
          </a:p>
          <a:p>
            <a:pPr>
              <a:spcBef>
                <a:spcPts val="0"/>
              </a:spcBef>
            </a:pPr>
            <a:r>
              <a:rPr lang="en-US" dirty="0">
                <a:solidFill>
                  <a:srgbClr val="000000"/>
                </a:solidFill>
                <a:effectLst/>
              </a:rPr>
              <a:t>Length of response </a:t>
            </a:r>
          </a:p>
          <a:p>
            <a:pPr>
              <a:spcBef>
                <a:spcPts val="0"/>
              </a:spcBef>
            </a:pPr>
            <a:r>
              <a:rPr lang="en-US" dirty="0">
                <a:solidFill>
                  <a:srgbClr val="000000"/>
                </a:solidFill>
              </a:rPr>
              <a:t>Depth and breadth of the content </a:t>
            </a:r>
          </a:p>
          <a:p>
            <a:pPr>
              <a:spcBef>
                <a:spcPts val="0"/>
              </a:spcBef>
            </a:pPr>
            <a:r>
              <a:rPr lang="en-US" dirty="0">
                <a:solidFill>
                  <a:srgbClr val="000000"/>
                </a:solidFill>
                <a:effectLst/>
              </a:rPr>
              <a:t>Truthfulness </a:t>
            </a:r>
          </a:p>
          <a:p>
            <a:pPr>
              <a:spcBef>
                <a:spcPts val="0"/>
              </a:spcBef>
            </a:pPr>
            <a:r>
              <a:rPr lang="en-US" dirty="0">
                <a:solidFill>
                  <a:srgbClr val="000000"/>
                </a:solidFill>
              </a:rPr>
              <a:t>Harmfulness</a:t>
            </a:r>
          </a:p>
          <a:p>
            <a:pPr>
              <a:spcBef>
                <a:spcPts val="0"/>
              </a:spcBef>
            </a:pPr>
            <a:r>
              <a:rPr lang="en-US" dirty="0">
                <a:solidFill>
                  <a:srgbClr val="000000"/>
                </a:solidFill>
                <a:effectLst/>
              </a:rPr>
              <a:t>How well the response is aligned wit</a:t>
            </a:r>
            <a:r>
              <a:rPr lang="en-US" dirty="0">
                <a:solidFill>
                  <a:srgbClr val="000000"/>
                </a:solidFill>
              </a:rPr>
              <a:t>h the initial prompt</a:t>
            </a:r>
          </a:p>
          <a:p>
            <a:pPr>
              <a:spcBef>
                <a:spcPts val="0"/>
              </a:spcBef>
            </a:pPr>
            <a:r>
              <a:rPr lang="en-US" dirty="0">
                <a:solidFill>
                  <a:srgbClr val="000000"/>
                </a:solidFill>
                <a:effectLst/>
              </a:rPr>
              <a:t>… </a:t>
            </a:r>
          </a:p>
        </p:txBody>
      </p:sp>
      <p:pic>
        <p:nvPicPr>
          <p:cNvPr id="3" name="Google Shape;225;p29">
            <a:extLst>
              <a:ext uri="{FF2B5EF4-FFF2-40B4-BE49-F238E27FC236}">
                <a16:creationId xmlns:a16="http://schemas.microsoft.com/office/drawing/2014/main" id="{C5C67EF3-DBF2-052C-A585-DDD2F8ED45A1}"/>
              </a:ext>
            </a:extLst>
          </p:cNvPr>
          <p:cNvPicPr preferRelativeResize="0"/>
          <p:nvPr/>
        </p:nvPicPr>
        <p:blipFill>
          <a:blip r:embed="rId3">
            <a:alphaModFix/>
          </a:blip>
          <a:stretch>
            <a:fillRect/>
          </a:stretch>
        </p:blipFill>
        <p:spPr>
          <a:xfrm>
            <a:off x="7568748" y="2359207"/>
            <a:ext cx="9416835" cy="7113240"/>
          </a:xfrm>
          <a:prstGeom prst="rect">
            <a:avLst/>
          </a:prstGeom>
          <a:noFill/>
          <a:ln>
            <a:noFill/>
          </a:ln>
        </p:spPr>
      </p:pic>
    </p:spTree>
    <p:extLst>
      <p:ext uri="{BB962C8B-B14F-4D97-AF65-F5344CB8AC3E}">
        <p14:creationId xmlns:p14="http://schemas.microsoft.com/office/powerpoint/2010/main" val="175297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5F7F1D0-2E2F-DB31-C9C6-EA2F097E961C}"/>
            </a:ext>
          </a:extLst>
        </p:cNvPr>
        <p:cNvGrpSpPr/>
        <p:nvPr/>
      </p:nvGrpSpPr>
      <p:grpSpPr>
        <a:xfrm>
          <a:off x="0" y="0"/>
          <a:ext cx="0" cy="0"/>
          <a:chOff x="0" y="0"/>
          <a:chExt cx="0" cy="0"/>
        </a:xfrm>
      </p:grpSpPr>
      <p:pic>
        <p:nvPicPr>
          <p:cNvPr id="3" name="Google Shape;233;p30">
            <a:extLst>
              <a:ext uri="{FF2B5EF4-FFF2-40B4-BE49-F238E27FC236}">
                <a16:creationId xmlns:a16="http://schemas.microsoft.com/office/drawing/2014/main" id="{5928E845-73D7-D2D9-FE59-14A84883D43B}"/>
              </a:ext>
            </a:extLst>
          </p:cNvPr>
          <p:cNvPicPr preferRelativeResize="0"/>
          <p:nvPr/>
        </p:nvPicPr>
        <p:blipFill>
          <a:blip r:embed="rId3">
            <a:alphaModFix/>
          </a:blip>
          <a:stretch>
            <a:fillRect/>
          </a:stretch>
        </p:blipFill>
        <p:spPr>
          <a:xfrm>
            <a:off x="7934367" y="1325360"/>
            <a:ext cx="9720121" cy="8068022"/>
          </a:xfrm>
          <a:prstGeom prst="rect">
            <a:avLst/>
          </a:prstGeom>
          <a:noFill/>
          <a:ln>
            <a:noFill/>
          </a:ln>
        </p:spPr>
      </p:pic>
      <p:sp>
        <p:nvSpPr>
          <p:cNvPr id="106" name="Google Shape;106;p15">
            <a:extLst>
              <a:ext uri="{FF2B5EF4-FFF2-40B4-BE49-F238E27FC236}">
                <a16:creationId xmlns:a16="http://schemas.microsoft.com/office/drawing/2014/main" id="{33900E21-49BF-A872-5705-0754C954874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How does RLHF work: 2 – Policy Optimization</a:t>
            </a:r>
            <a:endParaRPr dirty="0"/>
          </a:p>
        </p:txBody>
      </p:sp>
      <p:sp>
        <p:nvSpPr>
          <p:cNvPr id="107" name="Google Shape;107;p15">
            <a:extLst>
              <a:ext uri="{FF2B5EF4-FFF2-40B4-BE49-F238E27FC236}">
                <a16:creationId xmlns:a16="http://schemas.microsoft.com/office/drawing/2014/main" id="{91AE6EC8-A78C-CB47-E41F-56E51350E4CE}"/>
              </a:ext>
            </a:extLst>
          </p:cNvPr>
          <p:cNvSpPr txBox="1">
            <a:spLocks noGrp="1"/>
          </p:cNvSpPr>
          <p:nvPr>
            <p:ph type="body" sz="quarter" idx="10"/>
          </p:nvPr>
        </p:nvSpPr>
        <p:spPr>
          <a:xfrm>
            <a:off x="430306" y="2092036"/>
            <a:ext cx="7078858" cy="7162800"/>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dirty="0">
                <a:solidFill>
                  <a:srgbClr val="000000"/>
                </a:solidFill>
                <a:effectLst/>
              </a:rPr>
              <a:t>Once the reward model has been trained with sufficient data from th</a:t>
            </a:r>
            <a:r>
              <a:rPr lang="en-US" dirty="0">
                <a:solidFill>
                  <a:srgbClr val="000000"/>
                </a:solidFill>
              </a:rPr>
              <a:t>e human reviewers, Proximal Policy Optimization is used to update the LLM using the outputs and the reward/preference model to provide the learning gradient. </a:t>
            </a:r>
          </a:p>
          <a:p>
            <a:pPr marL="0" indent="0">
              <a:spcBef>
                <a:spcPts val="0"/>
              </a:spcBef>
              <a:buNone/>
            </a:pPr>
            <a:endParaRPr lang="en-US" dirty="0">
              <a:solidFill>
                <a:srgbClr val="000000"/>
              </a:solidFill>
              <a:effectLst/>
            </a:endParaRP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effectLst/>
              </a:rPr>
              <a:t>This is continued until the LLM is producing sufficiently consistent and reliable outputs. </a:t>
            </a:r>
          </a:p>
          <a:p>
            <a:pPr marL="0" indent="0">
              <a:spcBef>
                <a:spcPts val="0"/>
              </a:spcBef>
              <a:buNone/>
            </a:pPr>
            <a:endParaRPr lang="en-US" dirty="0">
              <a:solidFill>
                <a:srgbClr val="000000"/>
              </a:solidFill>
            </a:endParaRP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effectLst/>
              </a:rPr>
              <a:t>Evaluation of RLHF models is crucial, particularly for those deploying these models as public facing products. </a:t>
            </a:r>
          </a:p>
          <a:p>
            <a:pPr marL="0" indent="0">
              <a:spcBef>
                <a:spcPts val="0"/>
              </a:spcBef>
              <a:buNone/>
            </a:pPr>
            <a:endParaRPr lang="en-US" dirty="0">
              <a:solidFill>
                <a:srgbClr val="000000"/>
              </a:solidFill>
            </a:endParaRPr>
          </a:p>
          <a:p>
            <a:pPr marL="0" indent="0">
              <a:spcBef>
                <a:spcPts val="0"/>
              </a:spcBef>
              <a:buNone/>
            </a:pPr>
            <a:endParaRPr lang="en-US" dirty="0">
              <a:solidFill>
                <a:srgbClr val="000000"/>
              </a:solidFill>
              <a:effectLst/>
            </a:endParaRPr>
          </a:p>
        </p:txBody>
      </p:sp>
    </p:spTree>
    <p:extLst>
      <p:ext uri="{BB962C8B-B14F-4D97-AF65-F5344CB8AC3E}">
        <p14:creationId xmlns:p14="http://schemas.microsoft.com/office/powerpoint/2010/main" val="318751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B93F6E5-BA55-4C16-16ED-1196DD0F0636}"/>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6746BCF7-129C-BD01-2046-6904036CFC6A}"/>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buSzPts val="4400"/>
            </a:pPr>
            <a:r>
              <a:rPr lang="en-US" dirty="0">
                <a:solidFill>
                  <a:schemeClr val="bg1"/>
                </a:solidFill>
              </a:rPr>
              <a:t>Challenges with RLHF and DPO</a:t>
            </a:r>
            <a:endParaRPr dirty="0">
              <a:solidFill>
                <a:schemeClr val="bg1"/>
              </a:solidFill>
            </a:endParaRPr>
          </a:p>
        </p:txBody>
      </p:sp>
      <p:sp>
        <p:nvSpPr>
          <p:cNvPr id="7" name="TextBox 6">
            <a:extLst>
              <a:ext uri="{FF2B5EF4-FFF2-40B4-BE49-F238E27FC236}">
                <a16:creationId xmlns:a16="http://schemas.microsoft.com/office/drawing/2014/main" id="{86E7203D-C098-B48A-D516-58CDDA1259CC}"/>
              </a:ext>
            </a:extLst>
          </p:cNvPr>
          <p:cNvSpPr txBox="1"/>
          <p:nvPr/>
        </p:nvSpPr>
        <p:spPr>
          <a:xfrm>
            <a:off x="1257300" y="4528251"/>
            <a:ext cx="9144000" cy="523220"/>
          </a:xfrm>
          <a:prstGeom prst="rect">
            <a:avLst/>
          </a:prstGeom>
          <a:noFill/>
        </p:spPr>
        <p:txBody>
          <a:bodyPr wrap="square">
            <a:spAutoFit/>
          </a:bodyPr>
          <a:lstStyle/>
          <a:p>
            <a:r>
              <a:rPr lang="en-US" sz="2800" dirty="0"/>
              <a:t>A direct approach to Chat training</a:t>
            </a:r>
          </a:p>
        </p:txBody>
      </p:sp>
    </p:spTree>
    <p:extLst>
      <p:ext uri="{BB962C8B-B14F-4D97-AF65-F5344CB8AC3E}">
        <p14:creationId xmlns:p14="http://schemas.microsoft.com/office/powerpoint/2010/main" val="370701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DA66790-9930-68EB-EF6A-7282674E254D}"/>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40FFE920-BB4B-30BA-ABB4-E3CC5DE9D7E4}"/>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Issues and Limitations of RLHF</a:t>
            </a:r>
            <a:endParaRPr dirty="0"/>
          </a:p>
        </p:txBody>
      </p:sp>
      <p:sp>
        <p:nvSpPr>
          <p:cNvPr id="107" name="Google Shape;107;p15">
            <a:extLst>
              <a:ext uri="{FF2B5EF4-FFF2-40B4-BE49-F238E27FC236}">
                <a16:creationId xmlns:a16="http://schemas.microsoft.com/office/drawing/2014/main" id="{3432A80C-428F-D46F-01BC-C5A8042F72D7}"/>
              </a:ext>
            </a:extLst>
          </p:cNvPr>
          <p:cNvSpPr txBox="1">
            <a:spLocks noGrp="1"/>
          </p:cNvSpPr>
          <p:nvPr>
            <p:ph type="body" sz="quarter" idx="10"/>
          </p:nvPr>
        </p:nvSpPr>
        <p:spPr>
          <a:xfrm>
            <a:off x="1155696" y="2092036"/>
            <a:ext cx="8842743" cy="7985936"/>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dirty="0">
                <a:solidFill>
                  <a:srgbClr val="000000"/>
                </a:solidFill>
                <a:effectLst/>
              </a:rPr>
              <a:t>Although </a:t>
            </a:r>
            <a:r>
              <a:rPr lang="en-US" b="1" dirty="0">
                <a:solidFill>
                  <a:srgbClr val="000000"/>
                </a:solidFill>
                <a:effectLst/>
              </a:rPr>
              <a:t>RLHF</a:t>
            </a:r>
            <a:r>
              <a:rPr lang="en-US" dirty="0">
                <a:solidFill>
                  <a:srgbClr val="000000"/>
                </a:solidFill>
                <a:effectLst/>
              </a:rPr>
              <a:t> has achieved impressive results in training models like ChatGPT and other large language models, it comes with several limitations:</a:t>
            </a:r>
          </a:p>
          <a:p>
            <a:pPr marL="0" indent="0">
              <a:spcBef>
                <a:spcPts val="0"/>
              </a:spcBef>
              <a:buNone/>
            </a:pPr>
            <a:endParaRPr lang="en-US" dirty="0">
              <a:solidFill>
                <a:srgbClr val="000000"/>
              </a:solidFill>
              <a:effectLst/>
            </a:endParaRPr>
          </a:p>
          <a:p>
            <a:pPr marL="0" indent="0">
              <a:spcBef>
                <a:spcPts val="0"/>
              </a:spcBef>
              <a:buNone/>
            </a:pPr>
            <a:r>
              <a:rPr lang="en-US" b="1" dirty="0">
                <a:solidFill>
                  <a:srgbClr val="000000"/>
                </a:solidFill>
                <a:effectLst/>
              </a:rPr>
              <a:t>Sample Efficiency</a:t>
            </a:r>
            <a:r>
              <a:rPr lang="en-US" dirty="0">
                <a:solidFill>
                  <a:srgbClr val="000000"/>
                </a:solidFill>
                <a:effectLst/>
              </a:rPr>
              <a:t>:</a:t>
            </a:r>
          </a:p>
          <a:p>
            <a:pPr marL="0" indent="0">
              <a:spcBef>
                <a:spcPts val="0"/>
              </a:spcBef>
              <a:buNone/>
            </a:pPr>
            <a:r>
              <a:rPr lang="en-US" sz="2000" dirty="0">
                <a:solidFill>
                  <a:srgbClr val="000000"/>
                </a:solidFill>
                <a:effectLst/>
              </a:rPr>
              <a:t>RLHF can be </a:t>
            </a:r>
            <a:r>
              <a:rPr lang="en-US" sz="2000" b="1" dirty="0">
                <a:solidFill>
                  <a:srgbClr val="000000"/>
                </a:solidFill>
                <a:effectLst/>
              </a:rPr>
              <a:t>sample-inefficient</a:t>
            </a:r>
            <a:r>
              <a:rPr lang="en-US" sz="2000" dirty="0">
                <a:solidFill>
                  <a:srgbClr val="000000"/>
                </a:solidFill>
                <a:effectLst/>
              </a:rPr>
              <a:t>, meaning it often requires a large number of interactions with the model to converge to an optimal policy. This makes it costly, both in terms of computational resources and time. Collecting high-quality human feedback can also be expensive and slow, making it difficult to scale.</a:t>
            </a:r>
          </a:p>
          <a:p>
            <a:pPr marL="0" indent="0">
              <a:spcBef>
                <a:spcPts val="0"/>
              </a:spcBef>
              <a:buNone/>
            </a:pPr>
            <a:endParaRPr lang="en-US" dirty="0">
              <a:solidFill>
                <a:srgbClr val="000000"/>
              </a:solidFill>
              <a:effectLst/>
            </a:endParaRPr>
          </a:p>
          <a:p>
            <a:pPr marL="0" indent="0">
              <a:spcBef>
                <a:spcPts val="0"/>
              </a:spcBef>
              <a:buNone/>
            </a:pPr>
            <a:r>
              <a:rPr lang="en-US" b="1" dirty="0">
                <a:solidFill>
                  <a:srgbClr val="000000"/>
                </a:solidFill>
                <a:effectLst/>
              </a:rPr>
              <a:t>Reward Hacking</a:t>
            </a:r>
            <a:r>
              <a:rPr lang="en-US" dirty="0">
                <a:solidFill>
                  <a:srgbClr val="000000"/>
                </a:solidFill>
                <a:effectLst/>
              </a:rPr>
              <a:t>:</a:t>
            </a:r>
          </a:p>
          <a:p>
            <a:pPr marL="0" indent="0">
              <a:spcBef>
                <a:spcPts val="0"/>
              </a:spcBef>
              <a:buNone/>
            </a:pPr>
            <a:r>
              <a:rPr lang="en-US" sz="2000" dirty="0">
                <a:solidFill>
                  <a:srgbClr val="000000"/>
                </a:solidFill>
                <a:effectLst/>
              </a:rPr>
              <a:t>Since RLHF depends on defining a reward function based on human preferences, there is a risk of </a:t>
            </a:r>
            <a:r>
              <a:rPr lang="en-US" sz="2000" b="1" dirty="0">
                <a:solidFill>
                  <a:srgbClr val="000000"/>
                </a:solidFill>
                <a:effectLst/>
              </a:rPr>
              <a:t>reward hacking</a:t>
            </a:r>
            <a:r>
              <a:rPr lang="en-US" sz="2000" dirty="0">
                <a:solidFill>
                  <a:srgbClr val="000000"/>
                </a:solidFill>
                <a:effectLst/>
              </a:rPr>
              <a:t>, where the agent learns to optimize for the reward in unintended ways. The agent may exploit loopholes in the reward system rather than truly achieving the desired behavior, leading to suboptimal or even harmful outcomes.</a:t>
            </a:r>
          </a:p>
          <a:p>
            <a:pPr marL="0" indent="0">
              <a:spcBef>
                <a:spcPts val="0"/>
              </a:spcBef>
              <a:buNone/>
            </a:pPr>
            <a:endParaRPr lang="en-US" dirty="0">
              <a:solidFill>
                <a:srgbClr val="000000"/>
              </a:solidFill>
              <a:effectLst/>
            </a:endParaRPr>
          </a:p>
          <a:p>
            <a:pPr marL="0" indent="0">
              <a:spcBef>
                <a:spcPts val="0"/>
              </a:spcBef>
              <a:buNone/>
            </a:pPr>
            <a:r>
              <a:rPr lang="en-US" b="1" dirty="0">
                <a:solidFill>
                  <a:srgbClr val="000000"/>
                </a:solidFill>
                <a:effectLst/>
              </a:rPr>
              <a:t>Feedback Quality and Consistency</a:t>
            </a:r>
            <a:r>
              <a:rPr lang="en-US" dirty="0">
                <a:solidFill>
                  <a:srgbClr val="000000"/>
                </a:solidFill>
                <a:effectLst/>
              </a:rPr>
              <a:t>:</a:t>
            </a:r>
          </a:p>
          <a:p>
            <a:pPr marL="0" indent="0">
              <a:spcBef>
                <a:spcPts val="0"/>
              </a:spcBef>
              <a:buNone/>
            </a:pPr>
            <a:r>
              <a:rPr lang="en-US" sz="2000" dirty="0">
                <a:solidFill>
                  <a:srgbClr val="000000"/>
                </a:solidFill>
                <a:effectLst/>
              </a:rPr>
              <a:t>The effectiveness of RLHF depends heavily on the quality of the human feedback. Humans can be inconsistent or biased in their feedback, which can confuse the learning process and lead to suboptimal policy learning. Training models from noisy or inconsistent feedback makes it harder to converge.</a:t>
            </a:r>
          </a:p>
        </p:txBody>
      </p:sp>
      <p:pic>
        <p:nvPicPr>
          <p:cNvPr id="2" name="Picture 1">
            <a:extLst>
              <a:ext uri="{FF2B5EF4-FFF2-40B4-BE49-F238E27FC236}">
                <a16:creationId xmlns:a16="http://schemas.microsoft.com/office/drawing/2014/main" id="{51220CDD-7B63-3A02-43D1-276640FBA891}"/>
              </a:ext>
            </a:extLst>
          </p:cNvPr>
          <p:cNvPicPr>
            <a:picLocks noChangeAspect="1"/>
          </p:cNvPicPr>
          <p:nvPr/>
        </p:nvPicPr>
        <p:blipFill>
          <a:blip r:embed="rId3"/>
          <a:srcRect r="17264" b="22670"/>
          <a:stretch/>
        </p:blipFill>
        <p:spPr>
          <a:xfrm>
            <a:off x="11752500" y="2856535"/>
            <a:ext cx="5379804" cy="5028292"/>
          </a:xfrm>
          <a:prstGeom prst="rect">
            <a:avLst/>
          </a:prstGeom>
        </p:spPr>
      </p:pic>
    </p:spTree>
    <p:extLst>
      <p:ext uri="{BB962C8B-B14F-4D97-AF65-F5344CB8AC3E}">
        <p14:creationId xmlns:p14="http://schemas.microsoft.com/office/powerpoint/2010/main" val="1797694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8AC71303-EF9E-6AD1-9238-A3A77CC8257D}"/>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F6333708-683B-874C-4CC0-A292413A033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Being more direct - DPO</a:t>
            </a:r>
            <a:endParaRPr dirty="0"/>
          </a:p>
        </p:txBody>
      </p:sp>
      <p:sp>
        <p:nvSpPr>
          <p:cNvPr id="107" name="Google Shape;107;p15">
            <a:extLst>
              <a:ext uri="{FF2B5EF4-FFF2-40B4-BE49-F238E27FC236}">
                <a16:creationId xmlns:a16="http://schemas.microsoft.com/office/drawing/2014/main" id="{FA392E68-F1E3-DD0E-E9B7-CA12DAEC08A4}"/>
              </a:ext>
            </a:extLst>
          </p:cNvPr>
          <p:cNvSpPr txBox="1">
            <a:spLocks noGrp="1"/>
          </p:cNvSpPr>
          <p:nvPr>
            <p:ph type="body" sz="quarter" idx="10"/>
          </p:nvPr>
        </p:nvSpPr>
        <p:spPr>
          <a:xfrm>
            <a:off x="1155696" y="2092036"/>
            <a:ext cx="16813649" cy="7985936"/>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b="1" dirty="0">
                <a:solidFill>
                  <a:srgbClr val="000000"/>
                </a:solidFill>
                <a:effectLst/>
              </a:rPr>
              <a:t>Direct Preference Optimization (DPO)</a:t>
            </a:r>
            <a:r>
              <a:rPr lang="en-US" dirty="0">
                <a:solidFill>
                  <a:srgbClr val="000000"/>
                </a:solidFill>
                <a:effectLst/>
              </a:rPr>
              <a:t> is a newer approach that attempts to directly optimize an agent’s behavior based on preference data, addressing some limitations of RLHF. </a:t>
            </a: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effectLst/>
              </a:rPr>
              <a:t>Recall in RLHF, the human preference model is used to guide the learning process, through PPO. However, RLHF can suffer from certain inefficiencies, and DPO aims to streamline the process.</a:t>
            </a:r>
          </a:p>
          <a:p>
            <a:pPr marL="0" indent="0">
              <a:spcBef>
                <a:spcPts val="0"/>
              </a:spcBef>
              <a:buNone/>
            </a:pPr>
            <a:endParaRPr lang="en-US" dirty="0">
              <a:solidFill>
                <a:srgbClr val="000000"/>
              </a:solidFill>
              <a:effectLst/>
            </a:endParaRPr>
          </a:p>
          <a:p>
            <a:pPr marL="0" indent="0">
              <a:spcBef>
                <a:spcPts val="0"/>
              </a:spcBef>
              <a:buNone/>
            </a:pPr>
            <a:r>
              <a:rPr lang="en-US" b="1" dirty="0">
                <a:solidFill>
                  <a:srgbClr val="000000"/>
                </a:solidFill>
                <a:effectLst/>
              </a:rPr>
              <a:t>How DPO Works:</a:t>
            </a:r>
            <a:endParaRPr lang="en-US" dirty="0">
              <a:solidFill>
                <a:srgbClr val="000000"/>
              </a:solidFill>
              <a:effectLst/>
            </a:endParaRPr>
          </a:p>
          <a:p>
            <a:pPr>
              <a:spcBef>
                <a:spcPts val="0"/>
              </a:spcBef>
            </a:pPr>
            <a:r>
              <a:rPr lang="en-US" dirty="0">
                <a:solidFill>
                  <a:srgbClr val="000000"/>
                </a:solidFill>
                <a:effectLst/>
              </a:rPr>
              <a:t>Instead of the traditional reinforcement learning setup where feedback is used to compute a reward signal and optimize the agent via a reward function, </a:t>
            </a:r>
            <a:r>
              <a:rPr lang="en-US" b="1" dirty="0">
                <a:solidFill>
                  <a:srgbClr val="000000"/>
                </a:solidFill>
                <a:effectLst/>
              </a:rPr>
              <a:t>DPO uses preference data directly</a:t>
            </a:r>
            <a:r>
              <a:rPr lang="en-US" dirty="0">
                <a:solidFill>
                  <a:srgbClr val="000000"/>
                </a:solidFill>
                <a:effectLst/>
              </a:rPr>
              <a:t>. </a:t>
            </a:r>
          </a:p>
          <a:p>
            <a:pPr>
              <a:spcBef>
                <a:spcPts val="0"/>
              </a:spcBef>
            </a:pPr>
            <a:r>
              <a:rPr lang="en-US" dirty="0">
                <a:solidFill>
                  <a:srgbClr val="000000"/>
                </a:solidFill>
                <a:effectLst/>
              </a:rPr>
              <a:t>Given pairs of trajectories or action sequences, DPO determines which one is preferred based on human feedback. </a:t>
            </a:r>
          </a:p>
          <a:p>
            <a:pPr>
              <a:spcBef>
                <a:spcPts val="0"/>
              </a:spcBef>
            </a:pPr>
            <a:r>
              <a:rPr lang="en-US" dirty="0">
                <a:solidFill>
                  <a:srgbClr val="000000"/>
                </a:solidFill>
                <a:effectLst/>
              </a:rPr>
              <a:t>The goal is to adjust the policy so that it consistently produces the preferred actions, without the need for complex reward estimation or value function modeling.</a:t>
            </a:r>
          </a:p>
          <a:p>
            <a:pPr>
              <a:spcBef>
                <a:spcPts val="0"/>
              </a:spcBef>
            </a:pPr>
            <a:r>
              <a:rPr lang="en-US" dirty="0">
                <a:solidFill>
                  <a:srgbClr val="000000"/>
                </a:solidFill>
              </a:rPr>
              <a:t>This reformulates the problem as a classification task </a:t>
            </a:r>
            <a:endParaRPr lang="en-US" sz="2800" dirty="0"/>
          </a:p>
        </p:txBody>
      </p:sp>
      <p:pic>
        <p:nvPicPr>
          <p:cNvPr id="2" name="Picture 1">
            <a:extLst>
              <a:ext uri="{FF2B5EF4-FFF2-40B4-BE49-F238E27FC236}">
                <a16:creationId xmlns:a16="http://schemas.microsoft.com/office/drawing/2014/main" id="{7794F846-D685-56D6-CEC6-9A2A3FDE5C7F}"/>
              </a:ext>
            </a:extLst>
          </p:cNvPr>
          <p:cNvPicPr>
            <a:picLocks noChangeAspect="1"/>
          </p:cNvPicPr>
          <p:nvPr/>
        </p:nvPicPr>
        <p:blipFill>
          <a:blip r:embed="rId3"/>
          <a:stretch>
            <a:fillRect/>
          </a:stretch>
        </p:blipFill>
        <p:spPr>
          <a:xfrm>
            <a:off x="4026138" y="6629883"/>
            <a:ext cx="10235724" cy="3657117"/>
          </a:xfrm>
          <a:prstGeom prst="rect">
            <a:avLst/>
          </a:prstGeom>
        </p:spPr>
      </p:pic>
    </p:spTree>
    <p:extLst>
      <p:ext uri="{BB962C8B-B14F-4D97-AF65-F5344CB8AC3E}">
        <p14:creationId xmlns:p14="http://schemas.microsoft.com/office/powerpoint/2010/main" val="151959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0480134-ABF5-7201-3DDF-F8EF5BA4FD0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F2B5A24-B0EE-E48D-891B-7B34B7868A8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DPO &gt; RLHF</a:t>
            </a:r>
            <a:endParaRPr dirty="0"/>
          </a:p>
        </p:txBody>
      </p:sp>
      <p:sp>
        <p:nvSpPr>
          <p:cNvPr id="107" name="Google Shape;107;p15">
            <a:extLst>
              <a:ext uri="{FF2B5EF4-FFF2-40B4-BE49-F238E27FC236}">
                <a16:creationId xmlns:a16="http://schemas.microsoft.com/office/drawing/2014/main" id="{3C1AA980-1E59-D728-A065-543630C4C8B0}"/>
              </a:ext>
            </a:extLst>
          </p:cNvPr>
          <p:cNvSpPr txBox="1">
            <a:spLocks noGrp="1"/>
          </p:cNvSpPr>
          <p:nvPr>
            <p:ph type="body" sz="quarter" idx="10"/>
          </p:nvPr>
        </p:nvSpPr>
        <p:spPr>
          <a:xfrm>
            <a:off x="1155696" y="2092036"/>
            <a:ext cx="8602901" cy="7985936"/>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b="1" dirty="0">
                <a:solidFill>
                  <a:srgbClr val="000000"/>
                </a:solidFill>
                <a:effectLst/>
              </a:rPr>
              <a:t>DPO Addresses the Issues present in RLHF by the following:</a:t>
            </a:r>
            <a:endParaRPr lang="en-US" dirty="0">
              <a:solidFill>
                <a:srgbClr val="000000"/>
              </a:solidFill>
              <a:effectLst/>
            </a:endParaRPr>
          </a:p>
          <a:p>
            <a:pPr marL="0" indent="0">
              <a:spcBef>
                <a:spcPts val="0"/>
              </a:spcBef>
              <a:buNone/>
            </a:pPr>
            <a:endParaRPr lang="en-US" dirty="0">
              <a:solidFill>
                <a:srgbClr val="000000"/>
              </a:solidFill>
              <a:effectLst/>
            </a:endParaRPr>
          </a:p>
          <a:p>
            <a:pPr marL="0" indent="0">
              <a:spcBef>
                <a:spcPts val="0"/>
              </a:spcBef>
              <a:buNone/>
            </a:pPr>
            <a:r>
              <a:rPr lang="en-US" b="1" dirty="0">
                <a:solidFill>
                  <a:srgbClr val="000000"/>
                </a:solidFill>
                <a:effectLst/>
              </a:rPr>
              <a:t>Direct Preference Learning</a:t>
            </a:r>
            <a:r>
              <a:rPr lang="en-US" dirty="0">
                <a:solidFill>
                  <a:srgbClr val="000000"/>
                </a:solidFill>
                <a:effectLst/>
              </a:rPr>
              <a:t>: DPO directly optimizes preferences, which can reduce the reliance on complex reward functions and the need for iterative RL fine-tuning phases.</a:t>
            </a:r>
          </a:p>
          <a:p>
            <a:pPr marL="0" indent="0">
              <a:spcBef>
                <a:spcPts val="0"/>
              </a:spcBef>
              <a:buNone/>
            </a:pPr>
            <a:endParaRPr lang="en-US" dirty="0">
              <a:solidFill>
                <a:srgbClr val="000000"/>
              </a:solidFill>
              <a:effectLst/>
            </a:endParaRPr>
          </a:p>
          <a:p>
            <a:pPr marL="0" indent="0">
              <a:spcBef>
                <a:spcPts val="0"/>
              </a:spcBef>
              <a:buNone/>
            </a:pPr>
            <a:r>
              <a:rPr lang="en-US" b="1" dirty="0">
                <a:solidFill>
                  <a:srgbClr val="000000"/>
                </a:solidFill>
                <a:effectLst/>
              </a:rPr>
              <a:t>Simpler Objective</a:t>
            </a:r>
            <a:r>
              <a:rPr lang="en-US" dirty="0">
                <a:solidFill>
                  <a:srgbClr val="000000"/>
                </a:solidFill>
                <a:effectLst/>
              </a:rPr>
              <a:t>: By directly optimizing the policy to reflect human preferences (based on a binary comparison between trajectories), DPO simplifies the optimization process, potentially leading to </a:t>
            </a:r>
            <a:r>
              <a:rPr lang="en-US" b="1" dirty="0">
                <a:solidFill>
                  <a:srgbClr val="000000"/>
                </a:solidFill>
                <a:effectLst/>
              </a:rPr>
              <a:t>faster convergence</a:t>
            </a:r>
            <a:r>
              <a:rPr lang="en-US" dirty="0">
                <a:solidFill>
                  <a:srgbClr val="000000"/>
                </a:solidFill>
                <a:effectLst/>
              </a:rPr>
              <a:t> and fewer computational resources.</a:t>
            </a:r>
          </a:p>
          <a:p>
            <a:pPr marL="0" indent="0">
              <a:spcBef>
                <a:spcPts val="0"/>
              </a:spcBef>
              <a:buNone/>
            </a:pPr>
            <a:endParaRPr lang="en-US" dirty="0">
              <a:solidFill>
                <a:srgbClr val="000000"/>
              </a:solidFill>
              <a:effectLst/>
            </a:endParaRPr>
          </a:p>
          <a:p>
            <a:pPr marL="0" indent="0">
              <a:spcBef>
                <a:spcPts val="0"/>
              </a:spcBef>
              <a:buNone/>
            </a:pPr>
            <a:r>
              <a:rPr lang="en-US" b="1" dirty="0">
                <a:solidFill>
                  <a:srgbClr val="000000"/>
                </a:solidFill>
                <a:effectLst/>
              </a:rPr>
              <a:t>Improved Feedback Utilization</a:t>
            </a:r>
            <a:r>
              <a:rPr lang="en-US" dirty="0">
                <a:solidFill>
                  <a:srgbClr val="000000"/>
                </a:solidFill>
                <a:effectLst/>
              </a:rPr>
              <a:t>: DPO’s direct approach can make better use of human feedback by focusing on clear preferences rather than indirect reward signals, reducing the chances of reward hacking and inefficiencies in learning.</a:t>
            </a:r>
          </a:p>
          <a:p>
            <a:pPr marL="457200" lvl="1" indent="0">
              <a:buNone/>
            </a:pPr>
            <a:endParaRPr lang="en-US" dirty="0"/>
          </a:p>
          <a:p>
            <a:pPr>
              <a:buFont typeface="+mj-lt"/>
              <a:buAutoNum type="arabicPeriod"/>
            </a:pPr>
            <a:endParaRPr lang="en-US" dirty="0"/>
          </a:p>
        </p:txBody>
      </p:sp>
      <p:pic>
        <p:nvPicPr>
          <p:cNvPr id="2" name="Picture 1">
            <a:extLst>
              <a:ext uri="{FF2B5EF4-FFF2-40B4-BE49-F238E27FC236}">
                <a16:creationId xmlns:a16="http://schemas.microsoft.com/office/drawing/2014/main" id="{3BA6630E-0970-9418-6E8D-CFE30B2E5EFA}"/>
              </a:ext>
            </a:extLst>
          </p:cNvPr>
          <p:cNvPicPr>
            <a:picLocks noChangeAspect="1"/>
          </p:cNvPicPr>
          <p:nvPr/>
        </p:nvPicPr>
        <p:blipFill>
          <a:blip r:embed="rId3"/>
          <a:stretch>
            <a:fillRect/>
          </a:stretch>
        </p:blipFill>
        <p:spPr>
          <a:xfrm>
            <a:off x="11259278" y="1892300"/>
            <a:ext cx="6502400" cy="6502400"/>
          </a:xfrm>
          <a:prstGeom prst="rect">
            <a:avLst/>
          </a:prstGeom>
        </p:spPr>
      </p:pic>
    </p:spTree>
    <p:extLst>
      <p:ext uri="{BB962C8B-B14F-4D97-AF65-F5344CB8AC3E}">
        <p14:creationId xmlns:p14="http://schemas.microsoft.com/office/powerpoint/2010/main" val="93616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AF42736-0B23-D5FF-209C-91E1A4E3FBB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4059F3DC-45B5-D13B-80C4-9CA1AD4B589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Choosing DPO or RLHF</a:t>
            </a:r>
            <a:endParaRPr dirty="0"/>
          </a:p>
        </p:txBody>
      </p:sp>
      <p:sp>
        <p:nvSpPr>
          <p:cNvPr id="107" name="Google Shape;107;p15">
            <a:extLst>
              <a:ext uri="{FF2B5EF4-FFF2-40B4-BE49-F238E27FC236}">
                <a16:creationId xmlns:a16="http://schemas.microsoft.com/office/drawing/2014/main" id="{7FFCB9FD-938E-717F-F639-F308A5F9EE44}"/>
              </a:ext>
            </a:extLst>
          </p:cNvPr>
          <p:cNvSpPr txBox="1">
            <a:spLocks noGrp="1"/>
          </p:cNvSpPr>
          <p:nvPr>
            <p:ph type="body" sz="quarter" idx="10"/>
          </p:nvPr>
        </p:nvSpPr>
        <p:spPr>
          <a:xfrm>
            <a:off x="1155696" y="2092036"/>
            <a:ext cx="9952015"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t>While DPO may seem like the obvious choice, it is also important to note that more classical RLHF sill has some advantages:</a:t>
            </a:r>
          </a:p>
          <a:p>
            <a:pPr marL="0" indent="0">
              <a:buNone/>
            </a:pPr>
            <a:endParaRPr lang="en-US" dirty="0"/>
          </a:p>
          <a:p>
            <a:pPr algn="l"/>
            <a:r>
              <a:rPr lang="en-US" b="1" dirty="0">
                <a:solidFill>
                  <a:srgbClr val="242424"/>
                </a:solidFill>
                <a:effectLst/>
              </a:rPr>
              <a:t>Flexibility in defining rewards</a:t>
            </a:r>
            <a:r>
              <a:rPr lang="en-US" b="0" dirty="0">
                <a:solidFill>
                  <a:srgbClr val="242424"/>
                </a:solidFill>
                <a:effectLst/>
              </a:rPr>
              <a:t>: RLHF allows for more complex and nuanced reward structures, which can be beneficial for tasks requiring precise control over the LLM’s output. This flexibility can be crucial in specific situations where DPO’s simpler approach might not be sufficient.</a:t>
            </a:r>
          </a:p>
          <a:p>
            <a:pPr algn="l"/>
            <a:r>
              <a:rPr lang="en-US" b="1" dirty="0">
                <a:solidFill>
                  <a:srgbClr val="242424"/>
                </a:solidFill>
                <a:effectLst/>
              </a:rPr>
              <a:t>Handling diverse feedback formats</a:t>
            </a:r>
            <a:r>
              <a:rPr lang="en-US" b="0" dirty="0">
                <a:solidFill>
                  <a:srgbClr val="242424"/>
                </a:solidFill>
                <a:effectLst/>
              </a:rPr>
              <a:t>: RLHF can handle various forms of human feedback, including numerical ratings, textual corrections, and implicit feedback. DPO currently primarily relies on binary preferences, which may limit its applicability in scenarios requiring more nuanced feedback.</a:t>
            </a:r>
          </a:p>
          <a:p>
            <a:pPr algn="l"/>
            <a:r>
              <a:rPr lang="en-US" b="1" dirty="0">
                <a:solidFill>
                  <a:srgbClr val="242424"/>
                </a:solidFill>
                <a:effectLst/>
              </a:rPr>
              <a:t>Handling large datasets</a:t>
            </a:r>
            <a:r>
              <a:rPr lang="en-US" b="0" dirty="0">
                <a:solidFill>
                  <a:srgbClr val="242424"/>
                </a:solidFill>
                <a:effectLst/>
              </a:rPr>
              <a:t>: RLHF can be more efficient in handling massive datasets, especially when combined with distributed training techniques. This can be advantageous for tasks where fine-tuning needs to be performed on massive amounts of data.</a:t>
            </a:r>
            <a:br>
              <a:rPr lang="en-US" dirty="0"/>
            </a:br>
            <a:endParaRPr lang="en-US" dirty="0"/>
          </a:p>
        </p:txBody>
      </p:sp>
      <p:pic>
        <p:nvPicPr>
          <p:cNvPr id="2" name="Picture 1">
            <a:extLst>
              <a:ext uri="{FF2B5EF4-FFF2-40B4-BE49-F238E27FC236}">
                <a16:creationId xmlns:a16="http://schemas.microsoft.com/office/drawing/2014/main" id="{243A08F5-6EAA-84DC-AEA9-A3FC40861C0F}"/>
              </a:ext>
            </a:extLst>
          </p:cNvPr>
          <p:cNvPicPr>
            <a:picLocks noChangeAspect="1"/>
          </p:cNvPicPr>
          <p:nvPr/>
        </p:nvPicPr>
        <p:blipFill>
          <a:blip r:embed="rId3"/>
          <a:stretch>
            <a:fillRect/>
          </a:stretch>
        </p:blipFill>
        <p:spPr>
          <a:xfrm>
            <a:off x="11334230" y="1892300"/>
            <a:ext cx="6502400" cy="6502400"/>
          </a:xfrm>
          <a:prstGeom prst="rect">
            <a:avLst/>
          </a:prstGeom>
        </p:spPr>
      </p:pic>
    </p:spTree>
    <p:extLst>
      <p:ext uri="{BB962C8B-B14F-4D97-AF65-F5344CB8AC3E}">
        <p14:creationId xmlns:p14="http://schemas.microsoft.com/office/powerpoint/2010/main" val="4284650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p:txBody>
          <a:bodyPr/>
          <a:lstStyle/>
          <a:p>
            <a:r>
              <a:rPr lang="en-US" dirty="0"/>
              <a:t>RLHF and Alignment of Chat models</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p:txBody>
          <a:bodyPr/>
          <a:lstStyle/>
          <a:p>
            <a:r>
              <a:rPr lang="en-US" dirty="0"/>
              <a:t>Today we introduced the concept of Reinforcement Learning with Human Feedback</a:t>
            </a:r>
          </a:p>
          <a:p>
            <a:r>
              <a:rPr lang="en-US" dirty="0"/>
              <a:t>Reinforcement Learning in general was revised, focusing on policy-based methods</a:t>
            </a:r>
          </a:p>
          <a:p>
            <a:r>
              <a:rPr lang="en-US" dirty="0"/>
              <a:t>We introduced the RLHF process and the steps involved</a:t>
            </a:r>
          </a:p>
          <a:p>
            <a:r>
              <a:rPr lang="en-US" dirty="0"/>
              <a:t>Limitations of RLHF and Direct Policy Optimization (DPO) was also covered</a:t>
            </a:r>
          </a:p>
          <a:p>
            <a:pPr marL="0" indent="0">
              <a:buNone/>
            </a:pPr>
            <a:r>
              <a:rPr lang="en-US" dirty="0"/>
              <a:t>----------------------------------------------------------------------------- </a:t>
            </a:r>
          </a:p>
          <a:p>
            <a:pPr marL="0" indent="0">
              <a:buNone/>
            </a:pPr>
            <a:endParaRPr lang="en-US" dirty="0"/>
          </a:p>
        </p:txBody>
      </p:sp>
      <p:pic>
        <p:nvPicPr>
          <p:cNvPr id="2" name="Google Shape;217;p28">
            <a:extLst>
              <a:ext uri="{FF2B5EF4-FFF2-40B4-BE49-F238E27FC236}">
                <a16:creationId xmlns:a16="http://schemas.microsoft.com/office/drawing/2014/main" id="{78BC12CA-6311-5A17-AB0C-A883A16A4CA6}"/>
              </a:ext>
            </a:extLst>
          </p:cNvPr>
          <p:cNvPicPr preferRelativeResize="0"/>
          <p:nvPr/>
        </p:nvPicPr>
        <p:blipFill>
          <a:blip r:embed="rId2">
            <a:alphaModFix/>
          </a:blip>
          <a:stretch>
            <a:fillRect/>
          </a:stretch>
        </p:blipFill>
        <p:spPr>
          <a:xfrm>
            <a:off x="10760095" y="3214253"/>
            <a:ext cx="7527905" cy="4117691"/>
          </a:xfrm>
          <a:prstGeom prst="rect">
            <a:avLst/>
          </a:prstGeom>
          <a:noFill/>
          <a:ln>
            <a:noFill/>
          </a:ln>
        </p:spPr>
      </p:pic>
    </p:spTree>
    <p:extLst>
      <p:ext uri="{BB962C8B-B14F-4D97-AF65-F5344CB8AC3E}">
        <p14:creationId xmlns:p14="http://schemas.microsoft.com/office/powerpoint/2010/main" val="2314336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prstGeom prst="rect">
            <a:avLst/>
          </a:prstGeom>
          <a:noFill/>
          <a:ln>
            <a:noFill/>
          </a:ln>
        </p:spPr>
        <p:txBody>
          <a:bodyPr spcFirstLastPara="1" vert="horz" wrap="square" lIns="137138" tIns="68550" rIns="137138" bIns="68550" rtlCol="0" anchor="t" anchorCtr="0">
            <a:noAutofit/>
          </a:bodyPr>
          <a:lstStyle/>
          <a:p>
            <a:r>
              <a:rPr lang="en-US" sz="2800" b="0" dirty="0">
                <a:effectLst/>
              </a:rPr>
              <a:t>Chat vs. Instruction Following Models</a:t>
            </a:r>
          </a:p>
          <a:p>
            <a:r>
              <a:rPr lang="en-US" sz="2800" b="0" dirty="0">
                <a:effectLst/>
              </a:rPr>
              <a:t>Reinforcement Learning recap</a:t>
            </a:r>
          </a:p>
          <a:p>
            <a:r>
              <a:rPr lang="en-US" sz="2800" b="0" dirty="0">
                <a:effectLst/>
              </a:rPr>
              <a:t>Reinforcement Learning with Human Feedback (RLHF)</a:t>
            </a:r>
          </a:p>
          <a:p>
            <a:r>
              <a:rPr lang="en-US" sz="2800" b="0" dirty="0">
                <a:effectLst/>
              </a:rPr>
              <a:t>Direct Policy Optimization and Challenges with RLHF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i="0" u="none" strike="noStrike" dirty="0">
                <a:effectLst/>
                <a:latin typeface="Arial" panose="020B0604020202020204" pitchFamily="34" charset="0"/>
              </a:rPr>
              <a:t>Chat vs. Instruction Following</a:t>
            </a:r>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We need to talk…</a:t>
            </a: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Instruction Following and its limitations</a:t>
            </a:r>
            <a:endParaRPr dirty="0"/>
          </a:p>
        </p:txBody>
      </p:sp>
      <p:sp>
        <p:nvSpPr>
          <p:cNvPr id="107" name="Google Shape;107;p15"/>
          <p:cNvSpPr txBox="1">
            <a:spLocks noGrp="1"/>
          </p:cNvSpPr>
          <p:nvPr>
            <p:ph type="body" sz="quarter" idx="10"/>
          </p:nvPr>
        </p:nvSpPr>
        <p:spPr>
          <a:xfrm>
            <a:off x="1155696" y="2092036"/>
            <a:ext cx="10391869"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800" dirty="0">
                <a:solidFill>
                  <a:srgbClr val="0E0E0E"/>
                </a:solidFill>
                <a:effectLst/>
              </a:rPr>
              <a:t>Last time we saw that Instruction Fine-tuning (IFT) enabled models to respond to user queries and provide meaningful outputs.</a:t>
            </a:r>
          </a:p>
          <a:p>
            <a:pPr marL="0" indent="0">
              <a:buNone/>
            </a:pPr>
            <a:endParaRPr lang="en-US" sz="2800" dirty="0">
              <a:solidFill>
                <a:srgbClr val="0E0E0E"/>
              </a:solidFill>
              <a:effectLst/>
            </a:endParaRPr>
          </a:p>
          <a:p>
            <a:pPr marL="0" indent="0">
              <a:buNone/>
            </a:pPr>
            <a:r>
              <a:rPr lang="en-US" sz="2800" dirty="0">
                <a:solidFill>
                  <a:srgbClr val="0E0E0E"/>
                </a:solidFill>
              </a:rPr>
              <a:t>This was superior to the need for few shot examples that we need for base models like GPT-3 to perform tasks. </a:t>
            </a:r>
          </a:p>
          <a:p>
            <a:pPr marL="0" indent="0">
              <a:buNone/>
            </a:pPr>
            <a:endParaRPr lang="en-US" sz="2800" dirty="0">
              <a:solidFill>
                <a:srgbClr val="0E0E0E"/>
              </a:solidFill>
              <a:effectLst/>
            </a:endParaRPr>
          </a:p>
          <a:p>
            <a:pPr marL="0" indent="0">
              <a:buNone/>
            </a:pPr>
            <a:r>
              <a:rPr lang="en-US" sz="2800" dirty="0">
                <a:solidFill>
                  <a:srgbClr val="0E0E0E"/>
                </a:solidFill>
              </a:rPr>
              <a:t>These IFT models could respond to a single query to perform a task. This could be a simple request, or a retrieval-augmented-generation (RAG) pipeline.</a:t>
            </a:r>
            <a:endParaRPr lang="en-US" sz="2800" dirty="0">
              <a:solidFill>
                <a:srgbClr val="0E0E0E"/>
              </a:solidFill>
              <a:effectLst/>
            </a:endParaRPr>
          </a:p>
          <a:p>
            <a:pPr marL="0" indent="0">
              <a:buNone/>
            </a:pPr>
            <a:endParaRPr lang="en-US" sz="2800" dirty="0">
              <a:solidFill>
                <a:srgbClr val="0E0E0E"/>
              </a:solidFill>
              <a:effectLst/>
            </a:endParaRPr>
          </a:p>
          <a:p>
            <a:pPr marL="0" indent="0">
              <a:buNone/>
            </a:pPr>
            <a:endParaRPr lang="en-US" sz="2800" dirty="0">
              <a:solidFill>
                <a:srgbClr val="0E0E0E"/>
              </a:solidFill>
            </a:endParaRPr>
          </a:p>
          <a:p>
            <a:pPr marL="0" indent="0">
              <a:buNone/>
            </a:pPr>
            <a:r>
              <a:rPr lang="en-US" sz="2800" dirty="0">
                <a:solidFill>
                  <a:srgbClr val="0E0E0E"/>
                </a:solidFill>
                <a:effectLst/>
              </a:rPr>
              <a:t>What if we want to be able to refer to something we’d just asked the model, or ask multiple queries relating to a single topic? Or even just talk more freeform?</a:t>
            </a:r>
          </a:p>
          <a:p>
            <a:pPr marL="0" indent="0">
              <a:buNone/>
            </a:pPr>
            <a:r>
              <a:rPr lang="en-US" sz="2800" dirty="0">
                <a:solidFill>
                  <a:srgbClr val="0E0E0E"/>
                </a:solidFill>
                <a:effectLst/>
              </a:rPr>
              <a:t> </a:t>
            </a:r>
          </a:p>
        </p:txBody>
      </p:sp>
      <p:pic>
        <p:nvPicPr>
          <p:cNvPr id="2" name="Picture 1">
            <a:extLst>
              <a:ext uri="{FF2B5EF4-FFF2-40B4-BE49-F238E27FC236}">
                <a16:creationId xmlns:a16="http://schemas.microsoft.com/office/drawing/2014/main" id="{AE7BFF4D-7F95-C4CB-4440-DBA48E4BFB79}"/>
              </a:ext>
            </a:extLst>
          </p:cNvPr>
          <p:cNvPicPr>
            <a:picLocks noChangeAspect="1"/>
          </p:cNvPicPr>
          <p:nvPr/>
        </p:nvPicPr>
        <p:blipFill>
          <a:blip r:embed="rId3"/>
          <a:srcRect t="63539"/>
          <a:stretch/>
        </p:blipFill>
        <p:spPr>
          <a:xfrm>
            <a:off x="12053114" y="1344706"/>
            <a:ext cx="6234886" cy="3798794"/>
          </a:xfrm>
          <a:prstGeom prst="rect">
            <a:avLst/>
          </a:prstGeom>
        </p:spPr>
      </p:pic>
      <p:pic>
        <p:nvPicPr>
          <p:cNvPr id="3" name="Picture 2">
            <a:extLst>
              <a:ext uri="{FF2B5EF4-FFF2-40B4-BE49-F238E27FC236}">
                <a16:creationId xmlns:a16="http://schemas.microsoft.com/office/drawing/2014/main" id="{AAFFAE8D-3D8F-06AC-7D77-D0987F132BE0}"/>
              </a:ext>
            </a:extLst>
          </p:cNvPr>
          <p:cNvPicPr>
            <a:picLocks noChangeAspect="1"/>
          </p:cNvPicPr>
          <p:nvPr/>
        </p:nvPicPr>
        <p:blipFill>
          <a:blip r:embed="rId4"/>
          <a:stretch>
            <a:fillRect/>
          </a:stretch>
        </p:blipFill>
        <p:spPr>
          <a:xfrm>
            <a:off x="12384741" y="4923278"/>
            <a:ext cx="5532713" cy="3486464"/>
          </a:xfrm>
          <a:prstGeom prst="rect">
            <a:avLst/>
          </a:prstGeom>
        </p:spPr>
      </p:pic>
    </p:spTree>
    <p:extLst>
      <p:ext uri="{BB962C8B-B14F-4D97-AF65-F5344CB8AC3E}">
        <p14:creationId xmlns:p14="http://schemas.microsoft.com/office/powerpoint/2010/main" val="37210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36B0BC5-16D6-A6A6-1A89-8A7D231696B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3333ABB-409D-B5DB-9DEE-AA89D500BE10}"/>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Keeping History</a:t>
            </a:r>
            <a:endParaRPr dirty="0"/>
          </a:p>
        </p:txBody>
      </p:sp>
      <p:sp>
        <p:nvSpPr>
          <p:cNvPr id="107" name="Google Shape;107;p15">
            <a:extLst>
              <a:ext uri="{FF2B5EF4-FFF2-40B4-BE49-F238E27FC236}">
                <a16:creationId xmlns:a16="http://schemas.microsoft.com/office/drawing/2014/main" id="{19C13C57-CFC3-A707-63D1-96AFD53A410E}"/>
              </a:ext>
            </a:extLst>
          </p:cNvPr>
          <p:cNvSpPr txBox="1">
            <a:spLocks noGrp="1"/>
          </p:cNvSpPr>
          <p:nvPr>
            <p:ph type="body" sz="quarter" idx="10"/>
          </p:nvPr>
        </p:nvSpPr>
        <p:spPr>
          <a:xfrm>
            <a:off x="846416" y="2092036"/>
            <a:ext cx="7988304"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One key aspect which leverages an LLM’s ability for in-context learning is to keep track of the history of the messages sent to and fro</a:t>
            </a:r>
            <a:r>
              <a:rPr lang="en-US" dirty="0">
                <a:solidFill>
                  <a:srgbClr val="0E0E0E"/>
                </a:solidFill>
              </a:rPr>
              <a:t>m the LLM.</a:t>
            </a:r>
          </a:p>
          <a:p>
            <a:pPr marL="0" indent="0">
              <a:buNone/>
            </a:pPr>
            <a:endParaRPr lang="en-US" dirty="0">
              <a:solidFill>
                <a:srgbClr val="0E0E0E"/>
              </a:solidFill>
              <a:effectLst/>
            </a:endParaRPr>
          </a:p>
          <a:p>
            <a:pPr marL="0" indent="0">
              <a:buNone/>
            </a:pPr>
            <a:r>
              <a:rPr lang="en-US" dirty="0">
                <a:solidFill>
                  <a:srgbClr val="0E0E0E"/>
                </a:solidFill>
              </a:rPr>
              <a:t>This “turn-based chat” is one step towards building a generalized chatbot like ChatGPT. </a:t>
            </a:r>
          </a:p>
          <a:p>
            <a:pPr marL="0" indent="0">
              <a:buNone/>
            </a:pPr>
            <a:endParaRPr lang="en-US" dirty="0">
              <a:solidFill>
                <a:srgbClr val="0E0E0E"/>
              </a:solidFill>
              <a:effectLst/>
            </a:endParaRPr>
          </a:p>
          <a:p>
            <a:pPr marL="0" indent="0">
              <a:buNone/>
            </a:pPr>
            <a:endParaRPr lang="en-US" dirty="0">
              <a:solidFill>
                <a:srgbClr val="0E0E0E"/>
              </a:solidFill>
            </a:endParaRPr>
          </a:p>
          <a:p>
            <a:pPr marL="0" indent="0">
              <a:buNone/>
            </a:pPr>
            <a:r>
              <a:rPr lang="en-US" dirty="0">
                <a:solidFill>
                  <a:srgbClr val="0E0E0E"/>
                </a:solidFill>
                <a:effectLst/>
              </a:rPr>
              <a:t>However, we need to train these models with this kind of </a:t>
            </a:r>
            <a:r>
              <a:rPr lang="en-US" dirty="0">
                <a:solidFill>
                  <a:srgbClr val="0E0E0E"/>
                </a:solidFill>
              </a:rPr>
              <a:t> turn-based structure so that they will know how to react to different conversation types.</a:t>
            </a:r>
            <a:endParaRPr lang="en-US" dirty="0">
              <a:solidFill>
                <a:srgbClr val="0E0E0E"/>
              </a:solidFill>
              <a:effectLst/>
            </a:endParaRPr>
          </a:p>
        </p:txBody>
      </p:sp>
      <p:pic>
        <p:nvPicPr>
          <p:cNvPr id="1026" name="Picture 2" descr="The LLM with and without conversational memory. The blue boxes are user prompts and in grey are the LLMs responses. Without conversational memory (right), the LLM cannot respond using knowledge of previous interactions.">
            <a:extLst>
              <a:ext uri="{FF2B5EF4-FFF2-40B4-BE49-F238E27FC236}">
                <a16:creationId xmlns:a16="http://schemas.microsoft.com/office/drawing/2014/main" id="{44F2A48F-C67D-8615-65D8-B9068553C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720" y="2467223"/>
            <a:ext cx="9384280" cy="4464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02FB8FD-093F-56DC-BE6D-CD99E71B5979}"/>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0A70A3C-AEB1-4704-1D11-2B2E5B5CD6AA}"/>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Interaction Styles – Natural Language and Conversation</a:t>
            </a:r>
            <a:endParaRPr dirty="0"/>
          </a:p>
        </p:txBody>
      </p:sp>
      <p:sp>
        <p:nvSpPr>
          <p:cNvPr id="107" name="Google Shape;107;p15">
            <a:extLst>
              <a:ext uri="{FF2B5EF4-FFF2-40B4-BE49-F238E27FC236}">
                <a16:creationId xmlns:a16="http://schemas.microsoft.com/office/drawing/2014/main" id="{C7C66C5D-03B1-04AD-27BA-E3C98172FC31}"/>
              </a:ext>
            </a:extLst>
          </p:cNvPr>
          <p:cNvSpPr txBox="1">
            <a:spLocks noGrp="1"/>
          </p:cNvSpPr>
          <p:nvPr>
            <p:ph type="body" sz="quarter" idx="10"/>
          </p:nvPr>
        </p:nvSpPr>
        <p:spPr>
          <a:xfrm>
            <a:off x="1155696" y="2092036"/>
            <a:ext cx="16177563" cy="3051464"/>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While the value of Instruction Following models lies in thei</a:t>
            </a:r>
            <a:r>
              <a:rPr lang="en-US" dirty="0">
                <a:solidFill>
                  <a:srgbClr val="0E0E0E"/>
                </a:solidFill>
              </a:rPr>
              <a:t>r ability to solve natural language tasks, chat models provide a more natural interaction paradigm while still allowing for task completion. </a:t>
            </a:r>
          </a:p>
          <a:p>
            <a:pPr marL="0" indent="0">
              <a:buNone/>
            </a:pPr>
            <a:endParaRPr lang="en-US" dirty="0">
              <a:solidFill>
                <a:srgbClr val="0E0E0E"/>
              </a:solidFill>
              <a:effectLst/>
            </a:endParaRPr>
          </a:p>
          <a:p>
            <a:pPr marL="0" indent="0">
              <a:buNone/>
            </a:pPr>
            <a:r>
              <a:rPr lang="en-US" dirty="0">
                <a:solidFill>
                  <a:srgbClr val="0E0E0E"/>
                </a:solidFill>
              </a:rPr>
              <a:t>The challenge then is to create a chat model from an underlying Instruction following model. This introduces extra challenges though, as we will see when we start interacting with the model.</a:t>
            </a:r>
            <a:endParaRPr lang="en-US" dirty="0">
              <a:solidFill>
                <a:srgbClr val="0E0E0E"/>
              </a:solidFill>
              <a:effectLst/>
            </a:endParaRPr>
          </a:p>
        </p:txBody>
      </p:sp>
      <p:pic>
        <p:nvPicPr>
          <p:cNvPr id="2052" name="Picture 4">
            <a:extLst>
              <a:ext uri="{FF2B5EF4-FFF2-40B4-BE49-F238E27FC236}">
                <a16:creationId xmlns:a16="http://schemas.microsoft.com/office/drawing/2014/main" id="{551BCAA3-0B39-1502-27A2-BC4FD705C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882" y="5143500"/>
            <a:ext cx="11309728" cy="462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0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FA75058-460E-7DFC-2F72-690A194E72F6}"/>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616F5ED5-5370-9BBD-C434-3F93FBC8B4AF}"/>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Fine-tuning for Alignment</a:t>
            </a:r>
            <a:endParaRPr dirty="0"/>
          </a:p>
        </p:txBody>
      </p:sp>
      <p:sp>
        <p:nvSpPr>
          <p:cNvPr id="107" name="Google Shape;107;p15">
            <a:extLst>
              <a:ext uri="{FF2B5EF4-FFF2-40B4-BE49-F238E27FC236}">
                <a16:creationId xmlns:a16="http://schemas.microsoft.com/office/drawing/2014/main" id="{2264E155-6098-641D-22A0-FA21514CBF05}"/>
              </a:ext>
            </a:extLst>
          </p:cNvPr>
          <p:cNvSpPr txBox="1">
            <a:spLocks noGrp="1"/>
          </p:cNvSpPr>
          <p:nvPr>
            <p:ph type="body" sz="quarter" idx="10"/>
          </p:nvPr>
        </p:nvSpPr>
        <p:spPr>
          <a:xfrm>
            <a:off x="1155697" y="2092036"/>
            <a:ext cx="9561610" cy="711882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When fine-tuning the base model to follow user instructions, the dataset consisted of input and output pairs that, during training, taught the model to behave fundamentally differently to the base training. </a:t>
            </a:r>
          </a:p>
          <a:p>
            <a:pPr marL="0" indent="0">
              <a:buNone/>
            </a:pPr>
            <a:endParaRPr lang="en-US" dirty="0">
              <a:solidFill>
                <a:srgbClr val="0E0E0E"/>
              </a:solidFill>
            </a:endParaRPr>
          </a:p>
          <a:p>
            <a:pPr marL="0" indent="0">
              <a:buNone/>
            </a:pPr>
            <a:r>
              <a:rPr lang="en-US" dirty="0">
                <a:solidFill>
                  <a:srgbClr val="0E0E0E"/>
                </a:solidFill>
                <a:effectLst/>
              </a:rPr>
              <a:t>While the interaction dynamics between instruction following and chat are not as dramatically different, the subtle nuisances of how a chat bot would respond to a user. </a:t>
            </a:r>
          </a:p>
          <a:p>
            <a:pPr marL="0" indent="0">
              <a:buNone/>
            </a:pPr>
            <a:endParaRPr lang="en-US" dirty="0">
              <a:solidFill>
                <a:srgbClr val="0E0E0E"/>
              </a:solidFill>
            </a:endParaRPr>
          </a:p>
          <a:p>
            <a:pPr marL="0" indent="0">
              <a:buNone/>
            </a:pPr>
            <a:r>
              <a:rPr lang="en-US" dirty="0">
                <a:solidFill>
                  <a:srgbClr val="0E0E0E"/>
                </a:solidFill>
                <a:effectLst/>
              </a:rPr>
              <a:t>But how to achieve this? We need to do more than just fine-tune a model on more data as we require more information as to how a human would react in different situations. </a:t>
            </a:r>
          </a:p>
          <a:p>
            <a:pPr marL="0" indent="0">
              <a:buNone/>
            </a:pPr>
            <a:endParaRPr lang="en-US" dirty="0">
              <a:solidFill>
                <a:srgbClr val="0E0E0E"/>
              </a:solidFill>
            </a:endParaRPr>
          </a:p>
          <a:p>
            <a:pPr marL="0" indent="0">
              <a:buNone/>
            </a:pPr>
            <a:r>
              <a:rPr lang="en-US" dirty="0">
                <a:solidFill>
                  <a:srgbClr val="0E0E0E"/>
                </a:solidFill>
                <a:effectLst/>
              </a:rPr>
              <a:t>Let’s pause for a moment and recap another area of machine learning, one where models must learn to react to general environments:</a:t>
            </a:r>
            <a:r>
              <a:rPr lang="en-US" b="1" dirty="0">
                <a:solidFill>
                  <a:srgbClr val="0E0E0E"/>
                </a:solidFill>
                <a:effectLst/>
              </a:rPr>
              <a:t> reinforcement learning. </a:t>
            </a:r>
          </a:p>
        </p:txBody>
      </p:sp>
      <p:pic>
        <p:nvPicPr>
          <p:cNvPr id="3074" name="Picture 2">
            <a:extLst>
              <a:ext uri="{FF2B5EF4-FFF2-40B4-BE49-F238E27FC236}">
                <a16:creationId xmlns:a16="http://schemas.microsoft.com/office/drawing/2014/main" id="{C043768B-1B46-6B5F-7C6E-39885FA54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4610" y="2092036"/>
            <a:ext cx="6967442" cy="28729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EDAD821-C676-195E-FF6F-DC9CDCCD7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7306" y="5318312"/>
            <a:ext cx="7245350" cy="38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5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buSzPts val="4400"/>
            </a:pPr>
            <a:r>
              <a:rPr lang="en-US" dirty="0">
                <a:solidFill>
                  <a:schemeClr val="bg1"/>
                </a:solidFill>
              </a:rPr>
              <a:t>A Reinforcement Learning Recap</a:t>
            </a:r>
            <a:endParaRPr dirty="0">
              <a:solidFill>
                <a:schemeClr val="bg1"/>
              </a:solidFill>
            </a:endParaRPr>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Controlling the wild</a:t>
            </a:r>
          </a:p>
        </p:txBody>
      </p:sp>
    </p:spTree>
    <p:extLst>
      <p:ext uri="{BB962C8B-B14F-4D97-AF65-F5344CB8AC3E}">
        <p14:creationId xmlns:p14="http://schemas.microsoft.com/office/powerpoint/2010/main" val="1823085740"/>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8EE6C-A610-4658-8A76-6EC3C2DBB4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611CD5-04B2-4C67-883D-2698921FB69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58B28AC-48FB-432A-8C90-5FE074E387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27976</TotalTime>
  <Words>2151</Words>
  <Application>Microsoft Office PowerPoint</Application>
  <PresentationFormat>Custom</PresentationFormat>
  <Paragraphs>163</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Main</vt:lpstr>
      <vt:lpstr>Lecture 7.2 -  Chat Preparation: Reinforcement Learning with Human Feedback</vt:lpstr>
      <vt:lpstr>PowerPoint Presentation</vt:lpstr>
      <vt:lpstr>This lecture</vt:lpstr>
      <vt:lpstr>Chat vs. Instruction Following</vt:lpstr>
      <vt:lpstr>Instruction Following and its limitations</vt:lpstr>
      <vt:lpstr>Keeping History</vt:lpstr>
      <vt:lpstr>Interaction Styles – Natural Language and Conversation</vt:lpstr>
      <vt:lpstr>Fine-tuning for Alignment</vt:lpstr>
      <vt:lpstr>A Reinforcement Learning Recap</vt:lpstr>
      <vt:lpstr>Reinforcement Learning vs. Other Types of Learning</vt:lpstr>
      <vt:lpstr>Components of Reinforcement Learning</vt:lpstr>
      <vt:lpstr>Types of Reinforcement Learning Models</vt:lpstr>
      <vt:lpstr>Training a model through reinforcement learning</vt:lpstr>
      <vt:lpstr>How PPO Training works</vt:lpstr>
      <vt:lpstr>Reinforcement Learning with Human Feedback</vt:lpstr>
      <vt:lpstr>Why we need Reinforcement Learning with Human Feedback</vt:lpstr>
      <vt:lpstr>Going from InstructGPT to ChatGPT</vt:lpstr>
      <vt:lpstr>How does RLHF work: 1 – Preference Modeling</vt:lpstr>
      <vt:lpstr>How does RLHF work: 2 – Policy Optimization</vt:lpstr>
      <vt:lpstr>Challenges with RLHF and DPO</vt:lpstr>
      <vt:lpstr>Issues and Limitations of RLHF</vt:lpstr>
      <vt:lpstr>Being more direct - DPO</vt:lpstr>
      <vt:lpstr>DPO &gt; RLHF</vt:lpstr>
      <vt:lpstr>Choosing DPO or RLHF</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213</cp:revision>
  <dcterms:created xsi:type="dcterms:W3CDTF">2023-02-16T22:53:10Z</dcterms:created>
  <dcterms:modified xsi:type="dcterms:W3CDTF">2025-02-07T18:52:22Z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