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handoutMasterIdLst>
    <p:handoutMasterId r:id="rId34"/>
  </p:handoutMasterIdLst>
  <p:sldIdLst>
    <p:sldId id="276" r:id="rId5"/>
    <p:sldId id="263" r:id="rId6"/>
    <p:sldId id="277" r:id="rId7"/>
    <p:sldId id="278" r:id="rId8"/>
    <p:sldId id="279" r:id="rId9"/>
    <p:sldId id="329" r:id="rId10"/>
    <p:sldId id="328" r:id="rId11"/>
    <p:sldId id="338" r:id="rId12"/>
    <p:sldId id="308" r:id="rId13"/>
    <p:sldId id="315" r:id="rId14"/>
    <p:sldId id="331" r:id="rId15"/>
    <p:sldId id="332" r:id="rId16"/>
    <p:sldId id="330" r:id="rId17"/>
    <p:sldId id="333" r:id="rId18"/>
    <p:sldId id="310" r:id="rId19"/>
    <p:sldId id="316" r:id="rId20"/>
    <p:sldId id="320" r:id="rId21"/>
    <p:sldId id="334" r:id="rId22"/>
    <p:sldId id="335" r:id="rId23"/>
    <p:sldId id="327" r:id="rId24"/>
    <p:sldId id="313" r:id="rId25"/>
    <p:sldId id="323" r:id="rId26"/>
    <p:sldId id="336" r:id="rId27"/>
    <p:sldId id="337" r:id="rId28"/>
    <p:sldId id="325" r:id="rId29"/>
    <p:sldId id="326" r:id="rId30"/>
    <p:sldId id="307" r:id="rId31"/>
    <p:sldId id="259" r:id="rId3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3C3C3C"/>
    <a:srgbClr val="5E5E5E"/>
    <a:srgbClr val="2E2E2E"/>
    <a:srgbClr val="5494F8"/>
    <a:srgbClr val="9273F2"/>
    <a:srgbClr val="22C7A9"/>
    <a:srgbClr val="E1A624"/>
    <a:srgbClr val="8C8C8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BF26F-655C-95C9-349E-4F06AF73ADF9}" v="2" dt="2025-02-07T18:53:25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7" autoAdjust="0"/>
    <p:restoredTop sz="92159" autoAdjust="0"/>
  </p:normalViewPr>
  <p:slideViewPr>
    <p:cSldViewPr snapToGrid="0">
      <p:cViewPr>
        <p:scale>
          <a:sx n="50" d="100"/>
          <a:sy n="50" d="100"/>
        </p:scale>
        <p:origin x="14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6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14BF26F-655C-95C9-349E-4F06AF73ADF9}"/>
    <pc:docChg chg="modSld">
      <pc:chgData name="" userId="" providerId="" clId="Web-{914BF26F-655C-95C9-349E-4F06AF73ADF9}" dt="2025-02-07T18:53:22.782" v="0" actId="20577"/>
      <pc:docMkLst>
        <pc:docMk/>
      </pc:docMkLst>
      <pc:sldChg chg="modSp">
        <pc:chgData name="" userId="" providerId="" clId="Web-{914BF26F-655C-95C9-349E-4F06AF73ADF9}" dt="2025-02-07T18:53:22.782" v="0" actId="20577"/>
        <pc:sldMkLst>
          <pc:docMk/>
          <pc:sldMk cId="809099762" sldId="276"/>
        </pc:sldMkLst>
        <pc:spChg chg="mod">
          <ac:chgData name="" userId="" providerId="" clId="Web-{914BF26F-655C-95C9-349E-4F06AF73ADF9}" dt="2025-02-07T18:53:22.782" v="0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  <pc:docChgLst>
    <pc:chgData name="Joe Bungo" userId="S::jbungo@nvidia.com::68c73667-b054-4751-86c2-2fef667112d9" providerId="AD" clId="Web-{914BF26F-655C-95C9-349E-4F06AF73ADF9}"/>
    <pc:docChg chg="modSld">
      <pc:chgData name="Joe Bungo" userId="S::jbungo@nvidia.com::68c73667-b054-4751-86c2-2fef667112d9" providerId="AD" clId="Web-{914BF26F-655C-95C9-349E-4F06AF73ADF9}" dt="2025-02-07T18:53:25.548" v="0" actId="20577"/>
      <pc:docMkLst>
        <pc:docMk/>
      </pc:docMkLst>
      <pc:sldChg chg="modSp">
        <pc:chgData name="Joe Bungo" userId="S::jbungo@nvidia.com::68c73667-b054-4751-86c2-2fef667112d9" providerId="AD" clId="Web-{914BF26F-655C-95C9-349E-4F06AF73ADF9}" dt="2025-02-07T18:53:25.548" v="0" actId="20577"/>
        <pc:sldMkLst>
          <pc:docMk/>
          <pc:sldMk cId="809099762" sldId="276"/>
        </pc:sldMkLst>
        <pc:spChg chg="mod">
          <ac:chgData name="Joe Bungo" userId="S::jbungo@nvidia.com::68c73667-b054-4751-86c2-2fef667112d9" providerId="AD" clId="Web-{914BF26F-655C-95C9-349E-4F06AF73ADF9}" dt="2025-02-07T18:53:25.548" v="0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B37F4-52CA-CE5A-5DA9-7683CD4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F9CA9-E30E-0D0E-FF6D-0C177BDC6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E269-073C-432F-99B9-1A430327F75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2/7/2025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9C67-51D9-0A9F-6005-73E95F996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4CA1-2314-25CA-0438-5FD4B26D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43E2-1904-4141-815A-62FAF73CF1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F7848-F7ED-498C-BF8F-E6D7D336C5C8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5F5F8-CF2F-46BA-81DC-1E28D791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73146E5B-1172-D538-2DC4-EF4115993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03F70C0B-6C85-D5D2-ED4F-F36AF0056F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www.baseten.co</a:t>
            </a:r>
            <a:r>
              <a:rPr lang="en-US" dirty="0"/>
              <a:t>/blog/fp8-efficient-model-inference-with-8-bit-floating-point-numbers/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B073AB44-D53C-F844-8FA6-C7DC0C141C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27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A4DBFE04-AF67-C2A7-2A8F-840FA74B5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D52102C6-292E-7840-4A79-DDFAD052B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training.continuumlabs.ai</a:t>
            </a:r>
            <a:r>
              <a:rPr lang="en-US" dirty="0"/>
              <a:t>/infrastructure/data-and-memory/calculating-</a:t>
            </a:r>
            <a:r>
              <a:rPr lang="en-US" dirty="0" err="1"/>
              <a:t>gpu</a:t>
            </a:r>
            <a:r>
              <a:rPr lang="en-US" dirty="0"/>
              <a:t>-memory-for-serving-</a:t>
            </a:r>
            <a:r>
              <a:rPr lang="en-US" dirty="0" err="1"/>
              <a:t>llms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D17B56B1-BE99-09E8-4783-BD94F9652C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10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1B22C16-ECCB-3440-63AE-71F8468C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588645BF-0628-AEB6-B2E9-82BDBBD220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/wiki/Quantization_(</a:t>
            </a:r>
            <a:r>
              <a:rPr lang="en-US" dirty="0" err="1"/>
              <a:t>signal_processing</a:t>
            </a:r>
            <a:r>
              <a:rPr lang="en-US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huggingface.co</a:t>
            </a:r>
            <a:r>
              <a:rPr lang="en-US" dirty="0"/>
              <a:t>/blog/hf-</a:t>
            </a:r>
            <a:r>
              <a:rPr lang="en-US" dirty="0" err="1"/>
              <a:t>bitsandbytes</a:t>
            </a:r>
            <a:r>
              <a:rPr lang="en-US" dirty="0"/>
              <a:t>-integration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926D5D06-A28E-6853-4813-3D5BEF58C0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5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D38BEFB-9C8F-C268-5B17-2E686E01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DD8FDAA-52DC-A111-459A-90AD78FA89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www.exxactcorp.com</a:t>
            </a:r>
            <a:r>
              <a:rPr lang="en-US" dirty="0"/>
              <a:t>/blog/deep-learning/what-is-quantization-and-</a:t>
            </a:r>
            <a:r>
              <a:rPr lang="en-US" dirty="0" err="1"/>
              <a:t>llms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66B3D753-B5B1-FA3B-0663-129879085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31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43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B308A523-93C1-ED83-A7BC-81B6413C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9B01EA87-9736-861B-E9DA-3F80033306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www.datature.io</a:t>
            </a:r>
            <a:r>
              <a:rPr lang="en-US" dirty="0"/>
              <a:t>/blog/a-comprehensive-guide-to-neural-network-model-pruning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389EBD2F-89AC-1E92-622D-FBD2E2D96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43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06121E53-3A2B-34F9-31FA-FF9A5198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140645A8-8FE1-CB57-6F1A-64C87829A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D24AAAF2-A852-9D7F-CA77-F56BACB33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222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9D799A3A-56E6-4F04-5C1B-5CA1B5583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C8D88BF-EB3D-CFD9-8D98-1CB452D389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pytorch.org</a:t>
            </a:r>
            <a:r>
              <a:rPr lang="en-US" dirty="0"/>
              <a:t>/tutorials/beginner/</a:t>
            </a:r>
            <a:r>
              <a:rPr lang="en-US" dirty="0" err="1"/>
              <a:t>knowledge_distillation_tutorial.html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286EC96D-4407-30C9-ED92-5214C887E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58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DE45862B-222B-F696-729B-2147138DC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C346440-3747-70F6-78EC-1406412878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CD3A8610-9F68-6CD2-CF74-728F5EF77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95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8CD782F-E5C6-E034-B79D-310AC04E0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7BA5C729-D96C-80F3-6677-50578D9C96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developer.nvidia.com</a:t>
            </a:r>
            <a:r>
              <a:rPr lang="en-US" dirty="0"/>
              <a:t>/blog/how-to-prune-and-distill-llama-3-1-8b-to-an-nvidia-llama-3-1-minitron-4b-model/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45903BE3-3D77-28B3-398D-BC67CB607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4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97E7D52B-240B-7BAD-E0FF-D724687C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93C62532-A45D-1600-FF00-E9BF3B8CB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2331431E-3857-16A1-19D9-41CC3996C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69AC1B6-672B-B852-32B6-1855B359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A86978BD-5A37-A633-8941-6FA9F1E7F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/p/practical-tips-for-finetuning-</a:t>
            </a:r>
            <a:r>
              <a:rPr lang="en-US" dirty="0" err="1"/>
              <a:t>llms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FB1A4A0C-857E-93ED-A0F7-0BB635AC09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238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B53FB587-7CB1-49CB-2520-B9A88CA00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392EF92C-7EFE-CC23-13B7-D10EDE10F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/pdf/2106.09685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DD07F9DD-6560-10EF-3866-8D431386D2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080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8D0F58BA-E0B6-D4C8-5770-F7B6667D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424296CA-C271-CC65-9905-B8AD22421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0A2A927-B703-5422-72B2-F76D7BA568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6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739CEDD-23DD-3DD3-765E-0E8BBF5DC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6AC10709-F706-EA3A-1FEC-72E96B4EC1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docs.nvidia.com</a:t>
            </a:r>
            <a:r>
              <a:rPr lang="en-US" dirty="0"/>
              <a:t>/nemo-framework/user-guide/latest/</a:t>
            </a:r>
            <a:r>
              <a:rPr lang="en-US" dirty="0" err="1"/>
              <a:t>sft_peft</a:t>
            </a:r>
            <a:r>
              <a:rPr lang="en-US" dirty="0"/>
              <a:t>/</a:t>
            </a:r>
            <a:r>
              <a:rPr lang="en-US" dirty="0" err="1"/>
              <a:t>qlora.html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/pdf/2305.14314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632468A-CE6E-00BC-7BA7-65142E4A5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344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7D8932F-BEAD-E1AB-3621-4EC53563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8061FDDB-32E5-DABB-14E0-CD6631B6D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/abs/2402.09353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developer.nvidia.com</a:t>
            </a:r>
            <a:r>
              <a:rPr lang="en-US" dirty="0"/>
              <a:t>/blog/introducing-dora-a-high-performing-alternative-to-lora-for-fine-tuning/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75BDBB27-D0F0-13ED-07CC-FF033DFEC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61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huggingface.co</a:t>
            </a:r>
            <a:r>
              <a:rPr lang="en-US" dirty="0"/>
              <a:t>/blog/</a:t>
            </a:r>
            <a:r>
              <a:rPr lang="en-US" dirty="0" err="1"/>
              <a:t>peft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pub.towardsai.net</a:t>
            </a:r>
            <a:r>
              <a:rPr lang="en-US" dirty="0"/>
              <a:t>/how-do-8-smaller-models-in-gpt4-work-7335ccdfcf05</a:t>
            </a: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71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894715EE-B706-2819-8FAE-2304DD84A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5DA6DAF5-71C0-BA0D-C0AC-E0C100E84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/r/singularity/comments/1890o9y/</a:t>
            </a:r>
            <a:r>
              <a:rPr lang="en-US" dirty="0" err="1"/>
              <a:t>nvidia_gpu_shipments_by_customer</a:t>
            </a:r>
            <a:r>
              <a:rPr lang="en-US" dirty="0"/>
              <a:t>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/r/</a:t>
            </a:r>
            <a:r>
              <a:rPr lang="en-US" dirty="0" err="1"/>
              <a:t>pcmasterrace</a:t>
            </a:r>
            <a:r>
              <a:rPr lang="en-US" dirty="0"/>
              <a:t>/comments/1awtso6/nvidia_made_29b_from_gaming_last_quarter_vs_184b/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A21FB2C2-C406-A8B2-375C-87A9D0612C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66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7B97D58F-EDD7-B3FD-44BE-32180205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DB5D1EB5-A4D1-87BA-2DD2-83732CDC2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www.promptingguide.ai</a:t>
            </a:r>
            <a:r>
              <a:rPr lang="en-US" dirty="0"/>
              <a:t>/models/llama-3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62F43C8E-3FB1-E0DB-B5E2-A151DD992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80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AC93EE19-2CB9-EC2D-1233-C851D27C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C80B789E-4679-8C38-4ED7-1824197CB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B7B00992-CA64-1097-D1F9-430CBEB9D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73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80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BD46EDE6-1438-7135-BA57-4A4C8819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0815C78A-F6F2-B888-CE53-390C74A79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/wiki/Bfloat16_floating-point_format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E776BCD-6622-443D-CFE2-EACC9B09D7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26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7389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2" y="7907867"/>
            <a:ext cx="9027389" cy="138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5128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5CD6645-E358-065F-49DF-A46CA41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EA9A5A-39E0-5829-436D-EEF970CD4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15773400" cy="62005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C57E5FA-D7D8-C710-CDD2-D87B90040932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929217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1494F35-04CA-F2B5-C6F7-5C728C698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99993" y="3352799"/>
            <a:ext cx="5729103" cy="5590917"/>
          </a:xfrm>
          <a:solidFill>
            <a:schemeClr val="tx1">
              <a:alpha val="16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RANDED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57BD5-2581-983E-3DFA-697C692A58AE}"/>
              </a:ext>
            </a:extLst>
          </p:cNvPr>
          <p:cNvSpPr/>
          <p:nvPr userDrawn="1"/>
        </p:nvSpPr>
        <p:spPr>
          <a:xfrm>
            <a:off x="13546667" y="9443753"/>
            <a:ext cx="4741333" cy="84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F6E807-C49A-A04F-40C6-DF05095458B7}"/>
              </a:ext>
            </a:extLst>
          </p:cNvPr>
          <p:cNvSpPr/>
          <p:nvPr userDrawn="1"/>
        </p:nvSpPr>
        <p:spPr>
          <a:xfrm>
            <a:off x="0" y="1"/>
            <a:ext cx="18288000" cy="782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74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378703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3DBB-8F6E-467D-C641-425479F8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2934" y="3352271"/>
            <a:ext cx="7396163" cy="558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4719609" y="9643252"/>
            <a:ext cx="130694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103160" y="9643252"/>
            <a:ext cx="834927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6283568" y="9643252"/>
            <a:ext cx="74713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7" y="2726267"/>
            <a:ext cx="15773400" cy="62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69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F21BC3-6855-482B-BE14-433C3AA25B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BF8F4-9CF3-58AD-1D19-2FC5E8004A43}"/>
              </a:ext>
            </a:extLst>
          </p:cNvPr>
          <p:cNvCxnSpPr>
            <a:cxnSpLocks/>
          </p:cNvCxnSpPr>
          <p:nvPr userDrawn="1"/>
        </p:nvCxnSpPr>
        <p:spPr>
          <a:xfrm>
            <a:off x="16802165" y="9641056"/>
            <a:ext cx="0" cy="34254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05730FE6-9808-E59D-A5FF-D197158D56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33" y="9602074"/>
            <a:ext cx="1213194" cy="417978"/>
          </a:xfrm>
          <a:prstGeom prst="rect">
            <a:avLst/>
          </a:prstGeom>
        </p:spPr>
      </p:pic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61162B8-5C69-860C-DEF2-4AD0A11F35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3" y="9677029"/>
            <a:ext cx="925653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4" r:id="rId4"/>
    <p:sldLayoutId id="2147483690" r:id="rId5"/>
    <p:sldLayoutId id="2147483689" r:id="rId6"/>
    <p:sldLayoutId id="2147483688" r:id="rId7"/>
    <p:sldLayoutId id="2147483685" r:id="rId8"/>
    <p:sldLayoutId id="2147483691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/4.0/legalcod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4EBA068B-2FF1-FB89-2F1F-2626FDA6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10449106" cy="35814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7.3 - </a:t>
            </a:r>
            <a:r>
              <a:rPr lang="en-US">
                <a:latin typeface="Arial"/>
                <a:cs typeface="Arial"/>
              </a:rPr>
              <a:t>Parameter-Efficient Fine-</a:t>
            </a:r>
            <a:r>
              <a:rPr lang="en-US" dirty="0">
                <a:latin typeface="Arial"/>
                <a:cs typeface="Arial"/>
              </a:rPr>
              <a:t>tuning (PEFT) Methods</a:t>
            </a:r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9162B3C6-DC4F-9333-7495-3ADDADB4E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Generative AI Teaching Kit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5CC8BF-FCEA-BEFC-9B2F-BF5A0BBEAA02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C7D1D-1EF7-437E-C59A-9EDAF77D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89"/>
          <a:stretch/>
        </p:blipFill>
        <p:spPr>
          <a:xfrm>
            <a:off x="11030906" y="4219048"/>
            <a:ext cx="5776578" cy="5073120"/>
          </a:xfrm>
          <a:prstGeom prst="rect">
            <a:avLst/>
          </a:prstGeom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BC2650-98A6-C775-039B-2AF1582A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5B961455-CFD1-1DAD-390D-78F74307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050BA-2518-5D6B-87D4-3189048C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1"/>
          <a:stretch/>
        </p:blipFill>
        <p:spPr>
          <a:xfrm>
            <a:off x="467363" y="1799923"/>
            <a:ext cx="10688317" cy="7988929"/>
          </a:xfrm>
          <a:prstGeom prst="rect">
            <a:avLst/>
          </a:prstGeom>
        </p:spPr>
      </p:pic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8BB9E9FF-3235-461B-8CA3-353D8661E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How numbers are stored in a computer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74E0D4FB-C43A-ED4A-9639-757D4B4122F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144000" y="1566105"/>
            <a:ext cx="8676637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</a:rPr>
              <a:t>Binary Representation</a:t>
            </a:r>
            <a:endParaRPr lang="en-US" sz="2000" dirty="0">
              <a:solidFill>
                <a:srgbClr val="0E0E0E"/>
              </a:solidFill>
              <a:effectLst/>
            </a:endParaRPr>
          </a:p>
          <a:p>
            <a:r>
              <a:rPr lang="en-US" sz="2000" dirty="0">
                <a:solidFill>
                  <a:srgbClr val="0E0E0E"/>
                </a:solidFill>
                <a:effectLst/>
              </a:rPr>
              <a:t>Numbers are stored as binary (0s and 1s).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</a:rPr>
              <a:t>Each binary digit (bit) is a unit of information.</a:t>
            </a:r>
          </a:p>
          <a:p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</a:rPr>
              <a:t>Integers</a:t>
            </a:r>
            <a:endParaRPr lang="en-US" sz="2000" dirty="0">
              <a:solidFill>
                <a:srgbClr val="0E0E0E"/>
              </a:solidFill>
              <a:effectLst/>
            </a:endParaRPr>
          </a:p>
          <a:p>
            <a:r>
              <a:rPr lang="en-US" sz="2000" dirty="0">
                <a:solidFill>
                  <a:srgbClr val="0E0E0E"/>
                </a:solidFill>
                <a:effectLst/>
              </a:rPr>
              <a:t>Stored as whole numbers using a fixed number of bits (e.g., 32-bit or 64-bit integers).</a:t>
            </a:r>
          </a:p>
          <a:p>
            <a:endParaRPr lang="en-US" sz="2000" dirty="0">
              <a:solidFill>
                <a:srgbClr val="0E0E0E"/>
              </a:solidFill>
              <a:effectLst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</a:rPr>
              <a:t>Floating Point Numbers</a:t>
            </a:r>
            <a:endParaRPr lang="en-US" sz="2000" dirty="0">
              <a:solidFill>
                <a:srgbClr val="0E0E0E"/>
              </a:solidFill>
              <a:effectLst/>
            </a:endParaRPr>
          </a:p>
          <a:p>
            <a:r>
              <a:rPr lang="en-US" sz="2000" dirty="0">
                <a:solidFill>
                  <a:srgbClr val="0E0E0E"/>
                </a:solidFill>
                <a:effectLst/>
              </a:rPr>
              <a:t>Represent real numbers (with decimals).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</a:rPr>
              <a:t>Stored using scientific notation (mantissa and exponent) in binary.</a:t>
            </a:r>
          </a:p>
          <a:p>
            <a:endParaRPr lang="en-US" sz="2000" dirty="0">
              <a:solidFill>
                <a:srgbClr val="0E0E0E"/>
              </a:solidFill>
            </a:endParaRPr>
          </a:p>
          <a:p>
            <a:endParaRPr lang="en-US" sz="2000" dirty="0">
              <a:solidFill>
                <a:srgbClr val="0E0E0E"/>
              </a:solidFill>
              <a:effectLst/>
            </a:endParaRPr>
          </a:p>
          <a:p>
            <a:endParaRPr lang="en-US" sz="2000" dirty="0">
              <a:solidFill>
                <a:srgbClr val="0E0E0E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E0E0E"/>
                </a:solidFill>
                <a:effectLst/>
              </a:rPr>
              <a:t>Eg.</a:t>
            </a:r>
            <a:r>
              <a:rPr lang="en-US" sz="2000" dirty="0">
                <a:solidFill>
                  <a:srgbClr val="0E0E0E"/>
                </a:solidFill>
                <a:effectLst/>
              </a:rPr>
              <a:t> 3.14 = 0 10000000 10010001111010111000011 in FP32 format</a:t>
            </a:r>
          </a:p>
        </p:txBody>
      </p:sp>
    </p:spTree>
    <p:extLst>
      <p:ext uri="{BB962C8B-B14F-4D97-AF65-F5344CB8AC3E}">
        <p14:creationId xmlns:p14="http://schemas.microsoft.com/office/powerpoint/2010/main" val="6144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23DBDAE4-217A-8B3B-9DEE-1FA7048F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B0301982-9AC4-42A7-2341-B496B352F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Integers and Floating Point Values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432D17C-5591-186E-C2F8-552A673DCAD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092036"/>
            <a:ext cx="10502903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E0E0E"/>
                </a:solidFill>
                <a:effectLst/>
              </a:rPr>
              <a:t>Floating Point Values (FPs):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The most common formats include Half Precision (FP16), Single Precision (FP32), and Double Precision (FP64), each suited for different computational needs and applications, with trade-offs between memory usage and precision.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FPs are designed to express a wide range of values, from very large to very small.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E0E0E"/>
                </a:solidFill>
                <a:effectLst/>
              </a:rPr>
              <a:t>Integers:</a:t>
            </a:r>
            <a:endParaRPr lang="en-US" sz="2800" dirty="0">
              <a:solidFill>
                <a:srgbClr val="0E0E0E"/>
              </a:solidFill>
              <a:effectLst/>
            </a:endParaRP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While floating-point numbers are essential for handling large and precise values, integers are simpler and often more efficient for discrete tasks.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Integers are stored exactly without the need for approximations, making them ideal for indexing, counting, and control flows in LLM algorithms.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 descr="Visualizing FP32, FP16, FP8, and INT8 precisions">
            <a:extLst>
              <a:ext uri="{FF2B5EF4-FFF2-40B4-BE49-F238E27FC236}">
                <a16:creationId xmlns:a16="http://schemas.microsoft.com/office/drawing/2014/main" id="{CB0E6B29-0886-019F-22B2-041DA0F65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7462" b="2954"/>
          <a:stretch/>
        </p:blipFill>
        <p:spPr bwMode="auto">
          <a:xfrm>
            <a:off x="12091704" y="4318000"/>
            <a:ext cx="5993096" cy="27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3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284B4641-B954-68EB-97F9-ECD1AD49B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6AF3EEB0-3C1E-4438-4BEE-FACD42F5F6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LLM Variables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DE4776DE-0A92-4CA8-31F4-C317CE673E0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6"/>
            <a:ext cx="9437208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GPU memory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required, in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Gigabytes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. This is the total memory needed to load and compute the model on a GPU.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The total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number of parameters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in the model, which determines its overall size and memory footprint.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4B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4 bytes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per parameter. This represents the storage size for each parameter in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FP32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(32-bit floating point), typically used for higher precision.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32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There are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32 bits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in 4 bytes, which defines the full precision of FP32, the standard used in most floating-point calculations.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Q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The number of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bits per parameter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used for loading the model (e.g., 16 bits for FP16, 8 bits, or 4 bits), which reduces memory usage at lower precision.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1.2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A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20% overhead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 factor, accounting for extra memory needed when loading the model into the GPU, such as additional metadata or optimization layers.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DDDE2F-5570-AF8E-D340-23760974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3" y="4553652"/>
            <a:ext cx="7213597" cy="33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0D657-D4FB-296B-E272-012263DE5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2748" y="2505699"/>
            <a:ext cx="4809555" cy="17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A9647DE-E572-0604-8CA6-D0C345F1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737F2A0-69BA-DF9D-E949-E1BD24D997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Approximation with Quantization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466DFC25-7E1B-6C7A-10C8-78493618319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55189" y="2092036"/>
            <a:ext cx="11362506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b="0" i="0" dirty="0">
                <a:solidFill>
                  <a:srgbClr val="161616"/>
                </a:solidFill>
                <a:effectLst/>
              </a:rPr>
              <a:t>Quantization is the process of reducing the precision of a digital signal, typically from a higher-precision format to a lower-precision format.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b="0" i="0" dirty="0">
              <a:solidFill>
                <a:srgbClr val="161616"/>
              </a:solidFill>
              <a:effectLst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dirty="0">
                <a:solidFill>
                  <a:srgbClr val="161616"/>
                </a:solidFill>
              </a:rPr>
              <a:t>T</a:t>
            </a:r>
            <a:r>
              <a:rPr lang="en-US" b="0" i="0" dirty="0">
                <a:solidFill>
                  <a:srgbClr val="161616"/>
                </a:solidFill>
                <a:effectLst/>
              </a:rPr>
              <a:t>his technique is widely used in various fields, including signal processing, data compression and machine learning.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dirty="0">
              <a:solidFill>
                <a:srgbClr val="16161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Quantization Algorithm Steps:</a:t>
            </a: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1. Determine Range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Identify the range of floating-point values (e.g., weights from -1.5 to +1.5).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2. Select Format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Choose a lower precision format (e.g., INT8 or FP16) for quantization.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</a:rPr>
              <a:t>3. </a:t>
            </a:r>
            <a:r>
              <a:rPr lang="en-US" b="1" dirty="0">
                <a:solidFill>
                  <a:srgbClr val="0E0E0E"/>
                </a:solidFill>
                <a:effectLst/>
              </a:rPr>
              <a:t>Calculate Scaling Factor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Compute the scaling factor to map the original values to the integer range (e.g., -128 to 127 for INT8).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4. Quantize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Scale and round each value to the nearest integer using the scaling factor.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</a:rPr>
              <a:t>5. D</a:t>
            </a:r>
            <a:r>
              <a:rPr lang="en-US" b="1" dirty="0">
                <a:solidFill>
                  <a:srgbClr val="0E0E0E"/>
                </a:solidFill>
                <a:effectLst/>
              </a:rPr>
              <a:t>equantize</a:t>
            </a:r>
            <a:r>
              <a:rPr lang="en-US" dirty="0">
                <a:solidFill>
                  <a:srgbClr val="0E0E0E"/>
                </a:solidFill>
                <a:effectLst/>
              </a:rPr>
              <a:t> (for computations):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Convert the quantized values back to floating point when necessary by multiplying with the scaling factor.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98D84486-C539-EB75-9697-D87473E1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44" y="1920517"/>
            <a:ext cx="6434967" cy="21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A331941-8D35-3133-49CE-B59CCF43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695" y="4102373"/>
            <a:ext cx="6434968" cy="32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0F237E1-39A8-D2CD-3D0C-955900026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r="14997"/>
          <a:stretch/>
        </p:blipFill>
        <p:spPr bwMode="auto">
          <a:xfrm>
            <a:off x="13517291" y="7562112"/>
            <a:ext cx="3035776" cy="16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4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AEED8CC-ADE0-20B0-56D6-8BFD3B45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FDB5B338-9FD5-9289-49B0-7E331776C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Pros and Cons of LLMs with Quantization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4FA9264-6159-B884-B538-D61D6B7493E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15836"/>
            <a:ext cx="8496304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0E0E0E"/>
                </a:solidFill>
                <a:effectLst/>
              </a:rPr>
              <a:t>Pros of Quantization</a:t>
            </a:r>
            <a:endParaRPr lang="en-US" sz="2800" b="1" u="sng" dirty="0">
              <a:solidFill>
                <a:srgbClr val="0E0E0E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E0E0E"/>
                </a:solidFill>
                <a:effectLst/>
              </a:rPr>
              <a:t>Smaller Models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Reduced weight size enables deployment on less powerful hardware and lowers storage costs.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E0E0E"/>
                </a:solidFill>
                <a:effectLst/>
              </a:rPr>
              <a:t>Scalability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Smaller memory footprint makes models easier to scale across various infrastructures.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E0E0E"/>
                </a:solidFill>
                <a:effectLst/>
              </a:rPr>
              <a:t>Faster Inference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Lower bit-widths improve computational efficiency and speed.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E0E0E"/>
                </a:solidFill>
                <a:effectLst/>
              </a:rPr>
              <a:t>Power Efficiency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Reduces energy usage, beneficial for mobile and edge devices.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E0E0E"/>
                </a:solidFill>
                <a:effectLst/>
              </a:rPr>
              <a:t>Hardware Optimization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Modern GPUs support low-precision operations (e.g., INT8), enhancing performance.</a:t>
            </a:r>
            <a:endParaRPr lang="en-US" dirty="0">
              <a:solidFill>
                <a:srgbClr val="0E0E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8BA32-68AC-1566-9DB4-F202CC17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875"/>
          <a:stretch/>
        </p:blipFill>
        <p:spPr>
          <a:xfrm>
            <a:off x="1155697" y="7313210"/>
            <a:ext cx="8172738" cy="238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D1C22-D034-141F-4B7D-8E33DCA4AAF8}"/>
              </a:ext>
            </a:extLst>
          </p:cNvPr>
          <p:cNvSpPr txBox="1"/>
          <p:nvPr/>
        </p:nvSpPr>
        <p:spPr>
          <a:xfrm>
            <a:off x="9652001" y="2015836"/>
            <a:ext cx="850264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0E0E0E"/>
                </a:solidFill>
                <a:effectLst/>
              </a:rPr>
              <a:t>Cons of Quantization</a:t>
            </a:r>
            <a:endParaRPr lang="en-US" sz="2800" u="sng" dirty="0">
              <a:solidFill>
                <a:srgbClr val="0E0E0E"/>
              </a:solidFill>
              <a:effectLst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0E0E"/>
                </a:solidFill>
                <a:effectLst/>
              </a:rPr>
              <a:t>Accuracy Loss</a:t>
            </a:r>
            <a:r>
              <a:rPr lang="en-US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</a:rPr>
              <a:t>Lower precision can degrade model performance, especially with aggressive quantization (e.g., 4-bit).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0E0E"/>
                </a:solidFill>
                <a:effectLst/>
              </a:rPr>
              <a:t>Training Complexity</a:t>
            </a:r>
            <a:r>
              <a:rPr lang="en-US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</a:rPr>
              <a:t>Quantization-aware training adds complexity to the model development process.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0E0E"/>
                </a:solidFill>
                <a:effectLst/>
              </a:rPr>
              <a:t>Limited Use Cases</a:t>
            </a:r>
            <a:r>
              <a:rPr lang="en-US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</a:rPr>
              <a:t>Not all models/tasks work well with reduced precision, especially high-precision tasks.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0E0E"/>
                </a:solidFill>
                <a:effectLst/>
              </a:rPr>
              <a:t>Hardware Compatibility</a:t>
            </a:r>
            <a:r>
              <a:rPr lang="en-US" sz="2400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</a:rPr>
              <a:t>Older hardware may not fully support low-precision operations.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E8CF9-A8B7-9758-0D1B-0BC94C41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875"/>
          <a:stretch/>
        </p:blipFill>
        <p:spPr>
          <a:xfrm>
            <a:off x="9404062" y="7258630"/>
            <a:ext cx="817273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buSzPts val="4400"/>
            </a:pPr>
            <a:r>
              <a:rPr lang="en-US" dirty="0">
                <a:solidFill>
                  <a:schemeClr val="bg1"/>
                </a:solidFill>
              </a:rPr>
              <a:t>Distilling information with Teaching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EE57F-4D9E-CF84-2D70-744101F12037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Learning from the teacher</a:t>
            </a:r>
          </a:p>
        </p:txBody>
      </p:sp>
    </p:spTree>
    <p:extLst>
      <p:ext uri="{BB962C8B-B14F-4D97-AF65-F5344CB8AC3E}">
        <p14:creationId xmlns:p14="http://schemas.microsoft.com/office/powerpoint/2010/main" val="182308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EAE439D0-249B-E4C7-D72B-F3DEB7CD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192E345-4D64-D0C0-390C-716ECF692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Simple Data Savings - Pruning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E3A67C6F-58C7-D217-6126-A38FEADA538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55600" y="2092036"/>
            <a:ext cx="10237305" cy="74583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is the process of reducing the size of a neural network by removing unnecessary or less important parameters, improving efficiency without significantly impacting performance.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Train-Time Pruning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Pros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Models are trained with sparsity in mind, leading to more efficient models.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decisions are made during training, optimizing model parameters along the way.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Cons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Adds complexity to training.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parameter changes may require retraining the entire model.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Post-Training Pruning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Pros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Simpler to implement after model training.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parameters can be adjusted for different inference requirements.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Cons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May require fine-tuning to restore performance if accuracy degrades.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decisions are user-defined and may not be optimal.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7AD7D-06E0-6DC9-1B6B-2AD31BEA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10" y="2092036"/>
            <a:ext cx="7855890" cy="41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EB033-D3BB-EBF5-FF30-5AA444D99213}"/>
              </a:ext>
            </a:extLst>
          </p:cNvPr>
          <p:cNvSpPr txBox="1"/>
          <p:nvPr/>
        </p:nvSpPr>
        <p:spPr>
          <a:xfrm>
            <a:off x="10592905" y="6199691"/>
            <a:ext cx="75934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E0E0E"/>
                </a:solidFill>
                <a:effectLst/>
              </a:rPr>
              <a:t>Trade-offs</a:t>
            </a:r>
            <a:endParaRPr lang="en-US" sz="1800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</a:rPr>
              <a:t>Pruning can reduce model size and inference time, making models more scalable and deployable, especially on resource-limited devices. However, it can introduce challenges in training complexity or accuracy loss, depending on the pruning approach.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557A5206-CA9B-DE7E-3A8F-087162AB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33DA46C-3E67-F1FE-ECA8-47C14B97D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Distillation a more complex approach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3A0B148C-40B8-C3D1-314B-EE014468637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092036"/>
            <a:ext cx="9944103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Knowledge distillation is a technique where a smaller, simpler model (the “student”) is trained to replicate the behavior of a larger, more complex model (the “teacher”).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>
                <a:solidFill>
                  <a:srgbClr val="0E0E0E"/>
                </a:solidFill>
                <a:effectLst/>
                <a:latin typeface="+mn-lt"/>
              </a:rPr>
            </a:br>
            <a:endParaRPr lang="en-US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How It Works:</a:t>
            </a:r>
            <a:endParaRPr lang="en-US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latin typeface="+mn-lt"/>
              </a:rPr>
              <a:t>1. </a:t>
            </a: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Teacher Model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A large, pre-trained model provides predictions, usually with high accuracy but requires substantial computational resources.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  <a:latin typeface="+mn-lt"/>
              </a:rPr>
              <a:t>2. Student Model</a:t>
            </a: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  <a:latin typeface="+mn-lt"/>
              </a:rPr>
              <a:t>A smaller, lightweight model learns to mimic the teacher’s behavior by matching its predictions, allowing faster inference with reduced complexity.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CCBB1-E2F0-72B5-ED40-6894FCCB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0" r="3922" b="-1792"/>
          <a:stretch/>
        </p:blipFill>
        <p:spPr>
          <a:xfrm>
            <a:off x="10871200" y="3736282"/>
            <a:ext cx="7315200" cy="3299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090A7-3F21-150B-475C-3500DB0C8A19}"/>
              </a:ext>
            </a:extLst>
          </p:cNvPr>
          <p:cNvSpPr txBox="1"/>
          <p:nvPr/>
        </p:nvSpPr>
        <p:spPr>
          <a:xfrm>
            <a:off x="1155696" y="6895460"/>
            <a:ext cx="168783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Use Knowledge Distillation?</a:t>
            </a:r>
            <a:endParaRPr lang="en-US" sz="2400" dirty="0">
              <a:solidFill>
                <a:srgbClr val="0E0E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 Compression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student model is much smaller, reducing storage and memory requirements.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Inference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Smaller models run faster and are more suited for real-time or resource-constrained environments.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Deployment Efficiency</a:t>
            </a: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E0E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models are ideal for mobile devices, edge computing, and cloud applications due to their lightweight nature.</a:t>
            </a:r>
          </a:p>
        </p:txBody>
      </p:sp>
    </p:spTree>
    <p:extLst>
      <p:ext uri="{BB962C8B-B14F-4D97-AF65-F5344CB8AC3E}">
        <p14:creationId xmlns:p14="http://schemas.microsoft.com/office/powerpoint/2010/main" val="118568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B34E035-4F1D-6829-961F-7B8F0C705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D883E6A3-D1C1-D2BA-C65C-71B667BB2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Teaching a smaller model with soft targets 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CB6EC72-08DE-947F-0E69-1FC78D0EB47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6"/>
            <a:ext cx="9437208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Soft Targets in Knowledge Distillation:</a:t>
            </a:r>
            <a:endParaRPr lang="en-US" sz="2000" dirty="0">
              <a:solidFill>
                <a:srgbClr val="0E0E0E"/>
              </a:solidFill>
              <a:effectLst/>
              <a:latin typeface=".SF 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Soft targets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 are the probabilities output by the teacher model for each class in a classification task, as opposed to hard targets, which are binary labels (e.g., “cat” or “dog”). Instead of just telling the student model the correct class, the teacher provides a probability distribution over all classes, giving the student more nuanced information about the teacher’s knowledge.</a:t>
            </a:r>
            <a:br>
              <a:rPr lang="en-US" sz="2000" dirty="0">
                <a:solidFill>
                  <a:srgbClr val="0E0E0E"/>
                </a:solidFill>
                <a:effectLst/>
                <a:latin typeface=".SF NS"/>
              </a:rPr>
            </a:br>
            <a:endParaRPr lang="en-US" sz="2000" dirty="0">
              <a:solidFill>
                <a:srgbClr val="0E0E0E"/>
              </a:solidFill>
              <a:effectLst/>
              <a:latin typeface=".SF 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For example, instead of saying “90% cat, 10% dog,” soft targets might look like: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.AppleSystemUIFontMonospaced"/>
              </a:rPr>
              <a:t>[0.70 cat, 0.25 dog, 0.05 rabbit]</a:t>
            </a:r>
            <a:br>
              <a:rPr lang="en-US" sz="2000" dirty="0">
                <a:solidFill>
                  <a:srgbClr val="0E0E0E"/>
                </a:solidFill>
                <a:effectLst/>
                <a:latin typeface=".SF NS"/>
              </a:rPr>
            </a:br>
            <a:endParaRPr lang="en-US" sz="2000" dirty="0">
              <a:solidFill>
                <a:srgbClr val="0E0E0E"/>
              </a:solidFill>
              <a:effectLst/>
              <a:latin typeface=".SF 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This extra information helps the student model understand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class relationships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 and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relative confidences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 that aren’t reflected in hard labels. The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temperature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 parameter is used to control how smooth the soft targets are, with higher values producing softer probability distributions.</a:t>
            </a:r>
            <a:br>
              <a:rPr lang="en-US" sz="2000" dirty="0">
                <a:effectLst/>
                <a:latin typeface="Helvetica" pitchFamily="2" charset="0"/>
              </a:rPr>
            </a:br>
            <a:endParaRPr lang="en-US" sz="2000" dirty="0">
              <a:effectLst/>
              <a:latin typeface="Helvetica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Explanation:</a:t>
            </a:r>
            <a:endParaRPr lang="en-US" sz="2000" dirty="0">
              <a:solidFill>
                <a:srgbClr val="0E0E0E"/>
              </a:solidFill>
              <a:effectLst/>
              <a:latin typeface=".SF N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Teacher Model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: Provides logits (pre-</a:t>
            </a:r>
            <a:r>
              <a:rPr lang="en-US" sz="2000" dirty="0" err="1">
                <a:solidFill>
                  <a:srgbClr val="0E0E0E"/>
                </a:solidFill>
                <a:effectLst/>
                <a:latin typeface=".SF NS"/>
              </a:rPr>
              <a:t>softmax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 outputs), which are softened using the temperature.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Student Model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: Produces its logits and softens them using the same temperature.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Distillation Loss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: KL divergence between teacher’s soft targets and student’s predictions.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Supervised Loss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: Cross-entropy loss between student’s predictions and hard labels.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en-US" sz="2000" b="1" dirty="0">
                <a:solidFill>
                  <a:srgbClr val="0E0E0E"/>
                </a:solidFill>
                <a:effectLst/>
                <a:latin typeface=".SF NS"/>
              </a:rPr>
              <a:t>Final Loss</a:t>
            </a: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: Combines distillation and supervised loss to train the student.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.SF NS"/>
              </a:rPr>
              <a:t>This pseudo code outlines the key steps in knowledge distillation, particularly focusing on how soft targets and the distillation process work.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8306448-F166-D3E2-1C43-5963945C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41" y="2092036"/>
            <a:ext cx="7821559" cy="47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2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A5B52B1-9E18-3D47-D984-FC9E856F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7BCE704B-8100-33D5-4A9C-1DB097D91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Pros and Cons of Distilled Models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337EFCC8-AEE9-2ADA-8147-D6EBC01159C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7"/>
            <a:ext cx="7683502" cy="65947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Pros of Distillation: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Model Compression</a:t>
            </a: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Reduces model size while retaining most of the teacher’s accuracy.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Faster Inference</a:t>
            </a: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Smaller models have lower latency, making them ideal for deployment on limited hardware.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Energy Efficient</a:t>
            </a: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Consumes less power, important for mobile and edge devices.</a:t>
            </a:r>
            <a:br>
              <a:rPr lang="en-US" sz="2800" dirty="0">
                <a:solidFill>
                  <a:srgbClr val="0E0E0E"/>
                </a:solidFill>
                <a:effectLst/>
                <a:latin typeface="+mn-lt"/>
              </a:rPr>
            </a:br>
            <a:endParaRPr lang="en-US" sz="2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FE8BB-A587-C401-5F5B-6D1F51D6FE32}"/>
              </a:ext>
            </a:extLst>
          </p:cNvPr>
          <p:cNvSpPr txBox="1"/>
          <p:nvPr/>
        </p:nvSpPr>
        <p:spPr>
          <a:xfrm>
            <a:off x="9448800" y="2193637"/>
            <a:ext cx="7683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Cons of Distillation: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E0E0E"/>
                </a:solidFill>
                <a:effectLst/>
                <a:latin typeface="+mn-lt"/>
              </a:rPr>
              <a:t>Potential Accuracy Loss</a:t>
            </a: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  <a:latin typeface="+mn-lt"/>
              </a:rPr>
              <a:t>The student model may not achieve the same performance as the teacher, especially for more complex tasks.</a:t>
            </a:r>
          </a:p>
        </p:txBody>
      </p:sp>
    </p:spTree>
    <p:extLst>
      <p:ext uri="{BB962C8B-B14F-4D97-AF65-F5344CB8AC3E}">
        <p14:creationId xmlns:p14="http://schemas.microsoft.com/office/powerpoint/2010/main" val="118774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1">
            <a:extLst>
              <a:ext uri="{FF2B5EF4-FFF2-40B4-BE49-F238E27FC236}">
                <a16:creationId xmlns:a16="http://schemas.microsoft.com/office/drawing/2014/main" id="{9A27CA3A-0360-E591-A282-F769734FEFAC}"/>
              </a:ext>
            </a:extLst>
          </p:cNvPr>
          <p:cNvSpPr txBox="1">
            <a:spLocks/>
          </p:cNvSpPr>
          <p:nvPr/>
        </p:nvSpPr>
        <p:spPr bwMode="auto">
          <a:xfrm>
            <a:off x="853440" y="4774469"/>
            <a:ext cx="16581120" cy="7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3464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032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31066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8823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931117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74003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1689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959775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kern="0" dirty="0">
                <a:solidFill>
                  <a:schemeClr val="bg1"/>
                </a:solidFill>
              </a:rPr>
              <a:t>The NVIDIA Deep Learning Institute Generative AI Teaching Kit is licensed by NVIDIA and Dartmouth College under the</a:t>
            </a:r>
          </a:p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2000" u="sng" dirty="0" err="1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100F-0696-2CAC-C3FC-6B37B13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8" y="2464241"/>
            <a:ext cx="3851564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A30CCC5-78AF-854A-BADF-3DD963323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F977F080-33F6-9AB9-34D1-B1082D42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423" y="4418285"/>
            <a:ext cx="7326577" cy="51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2222DC74-9EAC-F092-47D3-477A21F19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Combing methods - </a:t>
            </a:r>
            <a:r>
              <a:rPr lang="en-US" sz="4000" dirty="0">
                <a:solidFill>
                  <a:srgbClr val="0E0E0E"/>
                </a:solidFill>
                <a:effectLst/>
                <a:latin typeface="+mn-lt"/>
              </a:rPr>
              <a:t>Pruning + Distillation for Efficient LLMs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ADAC4FF4-2100-1784-CC9E-6337256BE58D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30200" y="2092036"/>
            <a:ext cx="11049000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Why Combine?</a:t>
            </a: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Pruning reduces model size by removing unnecessary layers or neurons, while distillation transfers knowledge from a larger teacher model to a smaller student model. Together, they create smaller, faster models with minimal performance loss.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Steps to Compress Llama 3.1:</a:t>
            </a: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Pruning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E0E0E"/>
                </a:solidFill>
                <a:effectLst/>
              </a:rPr>
              <a:t>Depth Pruning</a:t>
            </a:r>
            <a:r>
              <a:rPr lang="en-US" dirty="0">
                <a:solidFill>
                  <a:srgbClr val="0E0E0E"/>
                </a:solidFill>
                <a:effectLst/>
              </a:rPr>
              <a:t>: Remove entire layers (e.g., 50% of layers in Llama 3.1 8B → 4B).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E0E0E"/>
                </a:solidFill>
                <a:effectLst/>
              </a:rPr>
              <a:t>Width Pruning: </a:t>
            </a:r>
            <a:r>
              <a:rPr lang="en-US" dirty="0">
                <a:solidFill>
                  <a:srgbClr val="0E0E0E"/>
                </a:solidFill>
                <a:effectLst/>
              </a:rPr>
              <a:t>Trim neurons, attention heads, and embedding dimensions.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Knowledge Distillation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The pruned model (student) is retrained using soft targets from the original model (teacher) to retain performance.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Benefits:</a:t>
            </a: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16% improvement in MMLU scores vs. training from scratch.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40x reduction in training tokens needed for smaller models.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1.8x compute cost savings across model families.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Comparable performance to larger models (e.g., Mistral 7B, Gemma 7B).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This provides a clean, high-level explanation ideal for a slide presentation.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Decorative image of two cartoon llamas in sunglasses.">
            <a:extLst>
              <a:ext uri="{FF2B5EF4-FFF2-40B4-BE49-F238E27FC236}">
                <a16:creationId xmlns:a16="http://schemas.microsoft.com/office/drawing/2014/main" id="{F5FBCE4E-2D32-FE1E-7434-4938CB2B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599" y="2004379"/>
            <a:ext cx="3781977" cy="21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9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A3944C45-40BD-479E-7BCC-E9C740414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4931C8F0-E2DC-4CAC-1889-F4760D9B3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buSzPts val="4400"/>
            </a:pPr>
            <a:r>
              <a:rPr lang="en-US" dirty="0">
                <a:solidFill>
                  <a:schemeClr val="bg1"/>
                </a:solidFill>
              </a:rPr>
              <a:t>Linear Algebra and Minimal Updates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44AA1-B1D6-F4CC-0094-56B98F05F47E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What we can use in mathematics to fuel PEFT</a:t>
            </a:r>
          </a:p>
        </p:txBody>
      </p:sp>
    </p:spTree>
    <p:extLst>
      <p:ext uri="{BB962C8B-B14F-4D97-AF65-F5344CB8AC3E}">
        <p14:creationId xmlns:p14="http://schemas.microsoft.com/office/powerpoint/2010/main" val="413190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47759B-6600-3488-F7B2-A54397F82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55F12E38-11A4-1148-E337-718F85015B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Fine-tuning in the frame of Linear Algebra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367280D8-DA8C-3F7E-B566-9E4A19B6C1D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092036"/>
            <a:ext cx="9982201" cy="73102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What is Fine-Tuning?</a:t>
            </a: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Fine-tuning is the process of adjusting a pre-trained model’s weights to improve performance on a specific task.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Linear Algebra in Fine-Tuning: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Matrix Operations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Weights in neural networks are represented as matrices.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Fine-tuning adjusts these matrices through matrix multiplication and linear transformations during backpropagation.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0E0E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Eigenvalues &amp; Eigenvectors</a:t>
            </a:r>
            <a:r>
              <a:rPr lang="en-US" dirty="0">
                <a:solidFill>
                  <a:srgbClr val="0E0E0E"/>
                </a:solidFill>
                <a:effectLst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Fine-tuning explores the model’s parameter space, where understanding eigenvalues helps in adjusting directions that significantly influence model performance.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</a:rPr>
              <a:t>Matrices in LLMs can be massive, containing millions of parameters each, resulting in a very computationally expensive operation when performing fine-tuning.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</a:rPr>
              <a:t>We can view fine-tuning as taking the original weights and adding a new matrix to it, representing the changes. </a:t>
            </a:r>
            <a:endParaRPr lang="en-US" b="1" dirty="0">
              <a:solidFill>
                <a:srgbClr val="0E0E0E"/>
              </a:solidFill>
              <a:effectLst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563EA-6517-BA9B-12D1-71D97A9CCB5C}"/>
              </a:ext>
            </a:extLst>
          </p:cNvPr>
          <p:cNvGrpSpPr/>
          <p:nvPr/>
        </p:nvGrpSpPr>
        <p:grpSpPr>
          <a:xfrm>
            <a:off x="11137897" y="1721917"/>
            <a:ext cx="6781800" cy="7680325"/>
            <a:chOff x="11137897" y="1721917"/>
            <a:chExt cx="6781800" cy="7680325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028BF63B-FF10-8E0E-DFE4-82C072751A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16"/>
            <a:stretch/>
          </p:blipFill>
          <p:spPr bwMode="auto">
            <a:xfrm>
              <a:off x="11137897" y="1721917"/>
              <a:ext cx="6781800" cy="768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832BA7E-9710-2620-D0CA-79D87A902131}"/>
                </a:ext>
              </a:extLst>
            </p:cNvPr>
            <p:cNvCxnSpPr/>
            <p:nvPr/>
          </p:nvCxnSpPr>
          <p:spPr>
            <a:xfrm flipV="1">
              <a:off x="17132303" y="4114800"/>
              <a:ext cx="774697" cy="5588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47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0463CC57-128D-2455-EC87-5D8A91DB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DDDAF3D8-F0AA-1330-68AF-B626216D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b="1" dirty="0"/>
              <a:t>Lo</a:t>
            </a:r>
            <a:r>
              <a:rPr lang="en-US" dirty="0"/>
              <a:t>w </a:t>
            </a:r>
            <a:r>
              <a:rPr lang="en-US" b="1" dirty="0"/>
              <a:t>R</a:t>
            </a:r>
            <a:r>
              <a:rPr lang="en-US" dirty="0"/>
              <a:t>ank </a:t>
            </a:r>
            <a:r>
              <a:rPr lang="en-US" b="1" dirty="0"/>
              <a:t>A</a:t>
            </a:r>
            <a:r>
              <a:rPr lang="en-US" dirty="0"/>
              <a:t>dapters - </a:t>
            </a:r>
            <a:r>
              <a:rPr lang="en-US" dirty="0" err="1"/>
              <a:t>LoRA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7C8D3158-D1DC-0D1D-D6F1-6BAEA69C664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6"/>
            <a:ext cx="9437208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E0E0E"/>
                </a:solidFill>
                <a:effectLst/>
              </a:rPr>
              <a:t>LoRA</a:t>
            </a:r>
            <a:r>
              <a:rPr lang="en-US" dirty="0">
                <a:solidFill>
                  <a:srgbClr val="0E0E0E"/>
                </a:solidFill>
                <a:effectLst/>
              </a:rPr>
              <a:t> is a technique for fine-tuning large language models (LLMs) by injecting low-rank matrices into the model’s architecture. It allows efficient adaptation of models without retraining all weights.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E0E0E"/>
                </a:solidFill>
                <a:effectLst/>
              </a:rPr>
              <a:t>Key Concepts: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Low-Rank Matrices: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E0E0E"/>
                </a:solidFill>
                <a:effectLst/>
              </a:rPr>
              <a:t>LoRA</a:t>
            </a:r>
            <a:r>
              <a:rPr lang="en-US" dirty="0">
                <a:solidFill>
                  <a:srgbClr val="0E0E0E"/>
                </a:solidFill>
                <a:effectLst/>
              </a:rPr>
              <a:t> introduces low-rank decomposition to the model’s weight matrices, significantly reducing the number of parameters needed to be fine-tuned.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Parameter Efficiency: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Only a small fraction of the original model’s parameters are updated, making fine-tuning faster and more memory-efficient.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u="sng" dirty="0">
                <a:solidFill>
                  <a:srgbClr val="0E0E0E"/>
                </a:solidFill>
                <a:effectLst/>
              </a:rPr>
              <a:t>No Full Model Retraining: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Instead of updating all parameters, </a:t>
            </a:r>
            <a:r>
              <a:rPr lang="en-US" dirty="0" err="1">
                <a:solidFill>
                  <a:srgbClr val="0E0E0E"/>
                </a:solidFill>
                <a:effectLst/>
              </a:rPr>
              <a:t>LoRA</a:t>
            </a:r>
            <a:r>
              <a:rPr lang="en-US" dirty="0">
                <a:solidFill>
                  <a:srgbClr val="0E0E0E"/>
                </a:solidFill>
                <a:effectLst/>
              </a:rPr>
              <a:t> focuses on modifying just the low-rank adaptation matrices, keeping the rest of the model frozen.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07AAF-4FE0-F463-0948-6141CB58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94"/>
          <a:stretch/>
        </p:blipFill>
        <p:spPr>
          <a:xfrm>
            <a:off x="10416210" y="2167578"/>
            <a:ext cx="7632700" cy="66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C8FDA588-F03A-2436-D3E7-182A6E4E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05C6D2DA-9A23-5B92-3A65-2AF1D708E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Fine-tuning vs. </a:t>
            </a:r>
            <a:r>
              <a:rPr lang="en-US" dirty="0" err="1"/>
              <a:t>LoRA</a:t>
            </a:r>
            <a:endParaRPr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E716089-EEE3-44FA-A334-2193C2163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/>
        </p:blipFill>
        <p:spPr bwMode="auto">
          <a:xfrm>
            <a:off x="4267200" y="5722772"/>
            <a:ext cx="11277599" cy="46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8BE603-0650-4BE9-48D2-BCD23A49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71533"/>
              </p:ext>
            </p:extLst>
          </p:nvPr>
        </p:nvGraphicFramePr>
        <p:xfrm>
          <a:off x="736600" y="1638300"/>
          <a:ext cx="17221200" cy="4194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525113895"/>
                    </a:ext>
                  </a:extLst>
                </a:gridCol>
                <a:gridCol w="8526679">
                  <a:extLst>
                    <a:ext uri="{9D8B030D-6E8A-4147-A177-3AD203B41FA5}">
                      <a16:colId xmlns:a16="http://schemas.microsoft.com/office/drawing/2014/main" val="3648536379"/>
                    </a:ext>
                  </a:extLst>
                </a:gridCol>
                <a:gridCol w="6865721">
                  <a:extLst>
                    <a:ext uri="{9D8B030D-6E8A-4147-A177-3AD203B41FA5}">
                      <a16:colId xmlns:a16="http://schemas.microsoft.com/office/drawing/2014/main" val="1094747810"/>
                    </a:ext>
                  </a:extLst>
                </a:gridCol>
              </a:tblGrid>
              <a:tr h="536943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Fine-Tuning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</a:rPr>
                        <a:t>LoRA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 (Low-Rank Adaptation)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71182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Parameter Updates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Updates all model parameters, requiring large-scale weight adjustments.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Updates only small, low-rank matrices, keeping most of the model frozen.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29146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Memory Usage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High memory usage, adjusting all parameters consumes significant resources.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Low memory footprint, since only a subset of parameters is updated.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80300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Training Speed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Slower, as all parameters need to be optimized, taking more time and resources.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Faster, as fewer parameters are updated, leading to quicker fine-tuning.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25599"/>
                  </a:ext>
                </a:extLst>
              </a:tr>
              <a:tr h="870217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Compute Resources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Requires substantial compute power, often with multiple GPUs.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</a:rPr>
                        <a:t>Requires fewer compute resources, ideal for faster adaptation and resource-limited environments.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4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470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914A8A75-E2E5-4B56-9EEA-0ADC02D6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CDA40AE1-867B-798B-3EFC-8A48FBE28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Quantization of Low Rank Adapters - </a:t>
            </a:r>
            <a:r>
              <a:rPr lang="en-US" dirty="0" err="1"/>
              <a:t>QLoRA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45ABD68F-963D-5E56-6DAA-EE271C9F9BF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092036"/>
            <a:ext cx="16827503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0" i="0" dirty="0" err="1">
                <a:effectLst/>
              </a:rPr>
              <a:t>QLoRA</a:t>
            </a:r>
            <a:r>
              <a:rPr lang="en-US" sz="2800" b="0" i="0" dirty="0">
                <a:effectLst/>
              </a:rPr>
              <a:t> is </a:t>
            </a:r>
            <a:r>
              <a:rPr lang="en-US" sz="2800" b="0" i="0" dirty="0" err="1">
                <a:effectLst/>
              </a:rPr>
              <a:t>LoRA</a:t>
            </a:r>
            <a:r>
              <a:rPr lang="en-US" sz="2800" b="0" i="0" dirty="0">
                <a:effectLst/>
              </a:rPr>
              <a:t> with quantized linear layers in the base model. The adapters are identical to those of </a:t>
            </a:r>
            <a:r>
              <a:rPr lang="en-US" sz="2800" b="0" i="0" dirty="0" err="1">
                <a:effectLst/>
              </a:rPr>
              <a:t>LoRA</a:t>
            </a:r>
            <a:r>
              <a:rPr lang="en-US" sz="2800" b="0" i="0" dirty="0">
                <a:effectLst/>
              </a:rPr>
              <a:t> and kept in higher precision (BF16) during </a:t>
            </a:r>
            <a:r>
              <a:rPr lang="en-US" sz="2800" b="0" i="0" dirty="0" err="1">
                <a:effectLst/>
              </a:rPr>
              <a:t>QLoRA</a:t>
            </a:r>
            <a:r>
              <a:rPr lang="en-US" sz="2800" b="0" i="0" dirty="0">
                <a:effectLst/>
              </a:rPr>
              <a:t> training.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0" i="0" dirty="0">
                <a:effectLst/>
              </a:rPr>
              <a:t>Compared to </a:t>
            </a:r>
            <a:r>
              <a:rPr lang="en-US" sz="2800" b="0" i="0" dirty="0" err="1">
                <a:effectLst/>
              </a:rPr>
              <a:t>LoRA</a:t>
            </a:r>
            <a:r>
              <a:rPr lang="en-US" sz="2800" b="0" i="0" dirty="0">
                <a:effectLst/>
              </a:rPr>
              <a:t>, </a:t>
            </a:r>
            <a:r>
              <a:rPr lang="en-US" sz="2800" b="0" i="0" dirty="0" err="1">
                <a:effectLst/>
              </a:rPr>
              <a:t>QLoRA</a:t>
            </a:r>
            <a:r>
              <a:rPr lang="en-US" sz="2800" b="0" i="0" dirty="0">
                <a:effectLst/>
              </a:rPr>
              <a:t> is: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U</a:t>
            </a:r>
            <a:r>
              <a:rPr lang="en-US" sz="2800" b="0" i="0" dirty="0">
                <a:effectLst/>
              </a:rPr>
              <a:t>p to 60% more memory-efficient, allowing for fine-tuning large models with smaller/less GPUs and/or higher batch size.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</a:t>
            </a:r>
            <a:r>
              <a:rPr lang="en-US" sz="2800" b="0" i="0" dirty="0">
                <a:effectLst/>
              </a:rPr>
              <a:t>ble to achieve the same accuracy, although a different convergence recipe is required.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</a:t>
            </a:r>
            <a:r>
              <a:rPr lang="en-US" sz="2800" b="0" i="0" dirty="0">
                <a:effectLst/>
              </a:rPr>
              <a:t>etween 50% and 200% slower than </a:t>
            </a:r>
            <a:r>
              <a:rPr lang="en-US" sz="2800" b="0" i="0" dirty="0" err="1">
                <a:effectLst/>
              </a:rPr>
              <a:t>LoRA</a:t>
            </a:r>
            <a:r>
              <a:rPr lang="en-US" sz="2800" b="0" i="0" dirty="0">
                <a:effectLst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5A9BD-5F8A-8DBE-6539-73A7C9D5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0" t="11728" r="4658"/>
          <a:stretch/>
        </p:blipFill>
        <p:spPr>
          <a:xfrm>
            <a:off x="1600200" y="5740400"/>
            <a:ext cx="10538156" cy="454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BAFE46-047B-9C2F-E48F-2891DBE738F7}"/>
              </a:ext>
            </a:extLst>
          </p:cNvPr>
          <p:cNvSpPr txBox="1"/>
          <p:nvPr/>
        </p:nvSpPr>
        <p:spPr>
          <a:xfrm>
            <a:off x="12582860" y="7036247"/>
            <a:ext cx="5150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This can make </a:t>
            </a:r>
            <a:r>
              <a:rPr lang="en-US" sz="2800" dirty="0" err="1"/>
              <a:t>QLoRA</a:t>
            </a:r>
            <a:r>
              <a:rPr lang="en-US" sz="2800" dirty="0"/>
              <a:t> a viable choice in compute constrained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272137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3169797A-74A7-C488-CD4C-6CA444BF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EF95597A-9BC8-0673-FD11-789B6AA83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Alternatives to </a:t>
            </a:r>
            <a:r>
              <a:rPr lang="en-US" dirty="0" err="1"/>
              <a:t>LoRA</a:t>
            </a:r>
            <a:r>
              <a:rPr lang="en-US" dirty="0"/>
              <a:t>: </a:t>
            </a:r>
            <a:r>
              <a:rPr lang="en-US" dirty="0" err="1"/>
              <a:t>DoRA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81674CE1-0021-9906-E72B-DBD2774B420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95297" y="1969022"/>
            <a:ext cx="9437208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Weight-Decomposed Low-Rank Adaptation </a:t>
            </a:r>
            <a:r>
              <a:rPr lang="en-US" b="1" dirty="0">
                <a:solidFill>
                  <a:srgbClr val="0E0E0E"/>
                </a:solidFill>
                <a:effectLst/>
              </a:rPr>
              <a:t>(</a:t>
            </a:r>
            <a:r>
              <a:rPr lang="en-US" b="1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b="1" dirty="0">
                <a:solidFill>
                  <a:srgbClr val="0E0E0E"/>
                </a:solidFill>
                <a:effectLst/>
              </a:rPr>
              <a:t>)</a:t>
            </a:r>
            <a:r>
              <a:rPr lang="en-US" dirty="0">
                <a:solidFill>
                  <a:srgbClr val="0E0E0E"/>
                </a:solidFill>
                <a:effectLst/>
              </a:rPr>
              <a:t>, is an enhanced alternative to </a:t>
            </a:r>
            <a:r>
              <a:rPr lang="en-US" dirty="0" err="1">
                <a:solidFill>
                  <a:srgbClr val="0E0E0E"/>
                </a:solidFill>
                <a:effectLst/>
              </a:rPr>
              <a:t>LoRA</a:t>
            </a:r>
            <a:r>
              <a:rPr lang="en-US" dirty="0">
                <a:solidFill>
                  <a:srgbClr val="0E0E0E"/>
                </a:solidFill>
                <a:effectLst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dirty="0">
                <a:solidFill>
                  <a:srgbClr val="0E0E0E"/>
                </a:solidFill>
                <a:effectLst/>
              </a:rPr>
              <a:t> improves learning capacity and model stability, while maintaining the same inference speed, avoiding any additional overhead during inference.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E0E0E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dirty="0">
                <a:solidFill>
                  <a:srgbClr val="0E0E0E"/>
                </a:solidFill>
                <a:effectLst/>
              </a:rPr>
              <a:t> operates by decomposing the pre-trained model’s weights into </a:t>
            </a:r>
            <a:r>
              <a:rPr lang="en-US" b="1" dirty="0">
                <a:solidFill>
                  <a:srgbClr val="0E0E0E"/>
                </a:solidFill>
                <a:effectLst/>
              </a:rPr>
              <a:t>magnitude</a:t>
            </a:r>
            <a:r>
              <a:rPr lang="en-US" dirty="0">
                <a:solidFill>
                  <a:srgbClr val="0E0E0E"/>
                </a:solidFill>
                <a:effectLst/>
              </a:rPr>
              <a:t> and </a:t>
            </a:r>
            <a:r>
              <a:rPr lang="en-US" b="1" dirty="0">
                <a:solidFill>
                  <a:srgbClr val="0E0E0E"/>
                </a:solidFill>
                <a:effectLst/>
              </a:rPr>
              <a:t>directional</a:t>
            </a:r>
            <a:r>
              <a:rPr lang="en-US" dirty="0">
                <a:solidFill>
                  <a:srgbClr val="0E0E0E"/>
                </a:solidFill>
                <a:effectLst/>
              </a:rPr>
              <a:t> components, and fine-tuning both.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E0E0E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E0E0E"/>
                </a:solidFill>
                <a:effectLst/>
              </a:rPr>
              <a:t>By leveraging the relatively small size of the directional component, </a:t>
            </a:r>
            <a:r>
              <a:rPr lang="en-US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dirty="0">
                <a:solidFill>
                  <a:srgbClr val="0E0E0E"/>
                </a:solidFill>
                <a:effectLst/>
              </a:rPr>
              <a:t> enhances </a:t>
            </a:r>
            <a:r>
              <a:rPr lang="en-US" dirty="0" err="1">
                <a:solidFill>
                  <a:srgbClr val="0E0E0E"/>
                </a:solidFill>
                <a:effectLst/>
              </a:rPr>
              <a:t>LoRA’s</a:t>
            </a:r>
            <a:r>
              <a:rPr lang="en-US" dirty="0">
                <a:solidFill>
                  <a:srgbClr val="0E0E0E"/>
                </a:solidFill>
                <a:effectLst/>
              </a:rPr>
              <a:t> efficiency in fine-tuning. Importantly, </a:t>
            </a:r>
            <a:r>
              <a:rPr lang="en-US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dirty="0">
                <a:solidFill>
                  <a:srgbClr val="0E0E0E"/>
                </a:solidFill>
                <a:effectLst/>
              </a:rPr>
              <a:t> can merge with the original pre-trained weights before inference, ensuring no additional latency is introduced.</a:t>
            </a:r>
            <a:br>
              <a:rPr lang="en-US" dirty="0">
                <a:solidFill>
                  <a:srgbClr val="0E0E0E"/>
                </a:solidFill>
                <a:effectLst/>
              </a:rPr>
            </a:br>
            <a:endParaRPr lang="en-US" dirty="0">
              <a:solidFill>
                <a:srgbClr val="0E0E0E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E0E0E"/>
                </a:solidFill>
                <a:effectLst/>
              </a:rPr>
              <a:t>DoRA</a:t>
            </a:r>
            <a:r>
              <a:rPr lang="en-US" dirty="0">
                <a:solidFill>
                  <a:srgbClr val="0E0E0E"/>
                </a:solidFill>
                <a:effectLst/>
              </a:rPr>
              <a:t> builds on the success of </a:t>
            </a:r>
            <a:r>
              <a:rPr lang="en-US" dirty="0" err="1">
                <a:solidFill>
                  <a:srgbClr val="0E0E0E"/>
                </a:solidFill>
                <a:effectLst/>
              </a:rPr>
              <a:t>LoRA</a:t>
            </a:r>
            <a:r>
              <a:rPr lang="en-US" dirty="0">
                <a:solidFill>
                  <a:srgbClr val="0E0E0E"/>
                </a:solidFill>
                <a:effectLst/>
              </a:rPr>
              <a:t> by focusing on decomposing the weight matrices, targeting only the most important directional shifts. This approach reduces the computational complexity further without sacrificing the fine-tuning accuracy.</a:t>
            </a:r>
          </a:p>
        </p:txBody>
      </p:sp>
      <p:pic>
        <p:nvPicPr>
          <p:cNvPr id="14338" name="Picture 2" descr="Diagram of proposed DoRA, which decomposes the pretrained weight into magnitude and direction components for fine-tuning, especially with LoRA to efficiently update the direction component.&#10;">
            <a:extLst>
              <a:ext uri="{FF2B5EF4-FFF2-40B4-BE49-F238E27FC236}">
                <a16:creationId xmlns:a16="http://schemas.microsoft.com/office/drawing/2014/main" id="{063C6EC5-3568-DDAE-D61F-100A096C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95" y="1822450"/>
            <a:ext cx="8501905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1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5444-42A4-211A-6DC6-6428A220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Parameter-Efficient Fine-Tuning (PEFT)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EC8AD-7255-77E7-9DAE-6551E1E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FB7AC-A843-0C22-6E16-61577CFD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Today we covered some of the popular PEFT methods</a:t>
            </a:r>
          </a:p>
          <a:p>
            <a:r>
              <a:rPr lang="en-US" dirty="0"/>
              <a:t>We motivated PEFT as a means for fine tuning and LLM interactions where compute resources are constrained </a:t>
            </a:r>
          </a:p>
          <a:p>
            <a:r>
              <a:rPr lang="en-US" dirty="0"/>
              <a:t>A review of general methods such as quantization and pruning of neural networks was presented </a:t>
            </a:r>
          </a:p>
          <a:p>
            <a:r>
              <a:rPr lang="en-US" dirty="0"/>
              <a:t>The Low-Rank Adaptors approach, </a:t>
            </a:r>
            <a:r>
              <a:rPr lang="en-US" dirty="0" err="1"/>
              <a:t>LoRA</a:t>
            </a:r>
            <a:r>
              <a:rPr lang="en-US" dirty="0"/>
              <a:t>, was presented as a means of more efficient fine-tuning of LLMs, exploiting the matrices that are involved in LLM fine tuning</a:t>
            </a:r>
          </a:p>
          <a:p>
            <a:r>
              <a:rPr lang="en-US" dirty="0"/>
              <a:t>Quantized versions, and alternatives to </a:t>
            </a:r>
            <a:r>
              <a:rPr lang="en-US" dirty="0" err="1"/>
              <a:t>LoRA</a:t>
            </a:r>
            <a:r>
              <a:rPr lang="en-US" dirty="0"/>
              <a:t>, </a:t>
            </a:r>
            <a:r>
              <a:rPr lang="en-US" dirty="0" err="1"/>
              <a:t>QLoRA</a:t>
            </a:r>
            <a:r>
              <a:rPr lang="en-US" dirty="0"/>
              <a:t> and </a:t>
            </a:r>
            <a:r>
              <a:rPr lang="en-US" dirty="0" err="1"/>
              <a:t>DoRA</a:t>
            </a:r>
            <a:r>
              <a:rPr lang="en-US" dirty="0"/>
              <a:t> were also introduced as other areas to explore as PEFT methods gain popularity in the community and industry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A5EBA-5246-6D3D-51F8-853B7E85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94"/>
          <a:stretch/>
        </p:blipFill>
        <p:spPr>
          <a:xfrm>
            <a:off x="10416210" y="2167578"/>
            <a:ext cx="7632700" cy="66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D30A7-40B0-09D5-F187-D539933E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44A511C-E7A8-850B-398A-5C8AD282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6F350-7945-9FBA-9E74-44129F003097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This lecture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r>
              <a:rPr lang="en-US" sz="2800" b="0" dirty="0">
                <a:effectLst/>
              </a:rPr>
              <a:t>Motivation for Parameter Efficient Fine-tuning (PEFT)</a:t>
            </a:r>
          </a:p>
          <a:p>
            <a:r>
              <a:rPr lang="en-US" sz="2800" b="0" dirty="0">
                <a:effectLst/>
              </a:rPr>
              <a:t>Quantization and Pruning to reduce memory footprint</a:t>
            </a:r>
          </a:p>
          <a:p>
            <a:r>
              <a:rPr lang="en-US" sz="2800" b="0" dirty="0">
                <a:effectLst/>
              </a:rPr>
              <a:t>Distillation of models</a:t>
            </a:r>
          </a:p>
          <a:p>
            <a:r>
              <a:rPr lang="en-US" sz="2800" b="0" dirty="0">
                <a:effectLst/>
              </a:rPr>
              <a:t>Low Rank Adapters (</a:t>
            </a:r>
            <a:r>
              <a:rPr lang="en-US" sz="2800" b="0" dirty="0" err="1">
                <a:effectLst/>
              </a:rPr>
              <a:t>LoRA</a:t>
            </a:r>
            <a:r>
              <a:rPr lang="en-US" sz="2800" b="0" dirty="0">
                <a:effectLst/>
              </a:rPr>
              <a:t>/</a:t>
            </a:r>
            <a:r>
              <a:rPr lang="en-US" sz="2800" b="0" dirty="0" err="1">
                <a:effectLst/>
              </a:rPr>
              <a:t>DoRA</a:t>
            </a:r>
            <a:r>
              <a:rPr lang="en-US" sz="2800" b="0" dirty="0">
                <a:effectLst/>
              </a:rPr>
              <a:t>/</a:t>
            </a:r>
            <a:r>
              <a:rPr lang="en-US" sz="2800" b="0" dirty="0" err="1">
                <a:effectLst/>
              </a:rPr>
              <a:t>QLoRA</a:t>
            </a:r>
            <a:r>
              <a:rPr lang="en-US" sz="2800" b="0" dirty="0">
                <a:effectLst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i="0" u="none" strike="noStrike" dirty="0">
                <a:effectLst/>
                <a:latin typeface="Arial" panose="020B0604020202020204" pitchFamily="34" charset="0"/>
              </a:rPr>
              <a:t>Why Parameter Efficient Fine-tuning?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EE57F-4D9E-CF84-2D70-744101F12037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GPUs don’t grow on trees</a:t>
            </a:r>
          </a:p>
        </p:txBody>
      </p:sp>
    </p:spTree>
    <p:extLst>
      <p:ext uri="{BB962C8B-B14F-4D97-AF65-F5344CB8AC3E}">
        <p14:creationId xmlns:p14="http://schemas.microsoft.com/office/powerpoint/2010/main" val="379577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The cost of Large LLMs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6"/>
            <a:ext cx="7477380" cy="76107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+mn-lt"/>
              </a:rPr>
              <a:t>LLMs have achieved state-of-the-art results in various Natural Language Processing tasks. 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+mn-lt"/>
              </a:rPr>
              <a:t>They have also started foraying into other domains, such as Computer Vision (CV) (VIT, Stable Diffusion, </a:t>
            </a:r>
            <a:r>
              <a:rPr lang="en-US" b="0" i="0" dirty="0" err="1">
                <a:effectLst/>
                <a:latin typeface="+mn-lt"/>
              </a:rPr>
              <a:t>LayoutLM</a:t>
            </a:r>
            <a:r>
              <a:rPr lang="en-US" b="0" i="0" dirty="0">
                <a:effectLst/>
                <a:latin typeface="+mn-lt"/>
              </a:rPr>
              <a:t>) and Audio (Whisper, XLS-R). 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+mn-lt"/>
              </a:rPr>
              <a:t>The conventional paradigm is large-scale pretraining on generic web-scale data, followed by fine-tuning to downstream tasks. </a:t>
            </a:r>
          </a:p>
          <a:p>
            <a:pPr marL="0" indent="0" algn="l">
              <a:buNone/>
            </a:pPr>
            <a:endParaRPr lang="en-US" dirty="0">
              <a:latin typeface="+mn-lt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+mn-lt"/>
              </a:rPr>
              <a:t>Fine-tuning these pretrained LLMs on downstream datasets results in huge performance gains when compared to using the pretrained LLMs out-of-the-box (zero-shot inference, for example).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4A18B-0471-9845-E27E-DF7F8206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48" y="2197372"/>
            <a:ext cx="9279452" cy="43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18D11-FBEA-929D-E580-7D5F0567D75B}"/>
              </a:ext>
            </a:extLst>
          </p:cNvPr>
          <p:cNvSpPr txBox="1"/>
          <p:nvPr/>
        </p:nvSpPr>
        <p:spPr>
          <a:xfrm>
            <a:off x="2514600" y="8194964"/>
            <a:ext cx="15773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0" i="0" dirty="0">
                <a:effectLst/>
                <a:latin typeface="+mn-lt"/>
              </a:rPr>
              <a:t>However, as models get larger and larger, full fine-tuning becomes infeasible to train on consumer hardware. In addition, storing and deploying fine-tuned models independently for each downstream task becomes very expensive, because fine-tuned models are the same size as the original pretrained model. </a:t>
            </a:r>
          </a:p>
        </p:txBody>
      </p:sp>
    </p:spTree>
    <p:extLst>
      <p:ext uri="{BB962C8B-B14F-4D97-AF65-F5344CB8AC3E}">
        <p14:creationId xmlns:p14="http://schemas.microsoft.com/office/powerpoint/2010/main" val="341096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EB90D02A-AEE1-736C-8BA0-1A487EEE4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91373AD-43E8-7F4E-85A0-EE1C558363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GPU Rich vs. GPU Poor 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A0EB4091-24E3-058F-AD49-9FD74A6508E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092036"/>
            <a:ext cx="8902703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</a:rPr>
              <a:t>Consumers face challenges in LLM development due to the significant gap between consumer and enterprise GPUs.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E0E0E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</a:rPr>
              <a:t>Enterprise GPUs (like A100s or H100s) offer higher memory, faster processing, and better optimization for AI tasks compared to consumer GPUs (e.g., RTX series).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E0E0E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E0E0E"/>
                </a:solidFill>
                <a:effectLst/>
              </a:rPr>
              <a:t>This disparity limits consumers’ ability to train large models, as enterprise hardware is more suited for handling the massive parallelism and memory bandwidth required.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r/singularity - Nvidia GPU Shipments by Customer">
            <a:extLst>
              <a:ext uri="{FF2B5EF4-FFF2-40B4-BE49-F238E27FC236}">
                <a16:creationId xmlns:a16="http://schemas.microsoft.com/office/drawing/2014/main" id="{3D5379E7-5732-924E-3FFC-C8C431A7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37" y="1203200"/>
            <a:ext cx="3903903" cy="38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/pcmasterrace - Nvidia made $2.9B from gaming last quarter vs $18.4B from Datacenters">
            <a:extLst>
              <a:ext uri="{FF2B5EF4-FFF2-40B4-BE49-F238E27FC236}">
                <a16:creationId xmlns:a16="http://schemas.microsoft.com/office/drawing/2014/main" id="{66B0D628-B96F-F959-13EA-18A5BFEC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122857"/>
            <a:ext cx="7978140" cy="44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2E36339-B6FE-0970-A1E0-2B95DCEDC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03162509-EE42-CD7C-131C-D3CEACC59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The tradeoff of accuracy and memory footprint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D868A791-9031-8A54-0BFA-04458612398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54380" y="2092036"/>
            <a:ext cx="11864340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E0E0E"/>
                </a:solidFill>
                <a:effectLst/>
              </a:rPr>
              <a:t>Performance</a:t>
            </a:r>
            <a:endParaRPr lang="en-US" sz="2800" b="1" dirty="0">
              <a:solidFill>
                <a:srgbClr val="0E0E0E"/>
              </a:solidFill>
            </a:endParaRP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Higher memory usage allows faster training and inference by reducing data shuffling and offloading.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Larger models with more parameters improve performance but require significantly more memory.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Optimizing for speed (e.g., larger batch sizes, higher parallelism) increases memory demand.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E0E0E"/>
                </a:solidFill>
                <a:effectLst/>
              </a:rPr>
              <a:t>Memory Footprint</a:t>
            </a:r>
            <a:endParaRPr lang="en-US" sz="2800" dirty="0">
              <a:solidFill>
                <a:srgbClr val="0E0E0E"/>
              </a:solidFill>
              <a:effectLst/>
            </a:endParaRP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Reducing memory usage often requires model compression techniques (e.g., pruning, quantization), which can lead to reduced accuracy or slower processing.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Smaller memory footprint allows for deployment on consumer GPUs but might sacrifice performance, particularly for complex tasks.</a:t>
            </a:r>
          </a:p>
          <a:p>
            <a:r>
              <a:rPr lang="en-US" sz="2800" dirty="0">
                <a:solidFill>
                  <a:srgbClr val="0E0E0E"/>
                </a:solidFill>
                <a:effectLst/>
              </a:rPr>
              <a:t>For consumers, lower memory often means lower performance compared to enterprise-grade systems.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1DB6E7-C8CE-D3F1-4711-A2F59DD9725F}"/>
              </a:ext>
            </a:extLst>
          </p:cNvPr>
          <p:cNvGrpSpPr/>
          <p:nvPr/>
        </p:nvGrpSpPr>
        <p:grpSpPr>
          <a:xfrm>
            <a:off x="12893040" y="1955936"/>
            <a:ext cx="4640580" cy="6375127"/>
            <a:chOff x="13584958" y="2400300"/>
            <a:chExt cx="2325602" cy="3394860"/>
          </a:xfrm>
        </p:grpSpPr>
        <p:pic>
          <p:nvPicPr>
            <p:cNvPr id="3074" name="Picture 2" descr="&quot;Llama 3 Performance&quot;">
              <a:extLst>
                <a:ext uri="{FF2B5EF4-FFF2-40B4-BE49-F238E27FC236}">
                  <a16:creationId xmlns:a16="http://schemas.microsoft.com/office/drawing/2014/main" id="{03EB3D12-B4A9-4F75-2F8B-16003D33E7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7" t="12495" r="24615" b="4835"/>
            <a:stretch/>
          </p:blipFill>
          <p:spPr bwMode="auto">
            <a:xfrm>
              <a:off x="15064740" y="2400300"/>
              <a:ext cx="845820" cy="339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&quot;Llama 3 Performance&quot;">
              <a:extLst>
                <a:ext uri="{FF2B5EF4-FFF2-40B4-BE49-F238E27FC236}">
                  <a16:creationId xmlns:a16="http://schemas.microsoft.com/office/drawing/2014/main" id="{BF41A207-DAD3-D0A1-940F-F1307DC721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" t="12495" r="74847" b="4835"/>
            <a:stretch/>
          </p:blipFill>
          <p:spPr bwMode="auto">
            <a:xfrm>
              <a:off x="13584958" y="2400300"/>
              <a:ext cx="1479782" cy="339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21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6F5FC8D-2651-12A4-BF69-B872CF08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F8E4FF60-F9F5-FB09-FEED-C9DD9AC14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Parameter Efficient Fine-tuning (PEFT)</a:t>
            </a:r>
            <a:endParaRPr dirty="0"/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70E31D1C-2F7A-B7FC-C286-198061D164B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092036"/>
            <a:ext cx="9437208" cy="6834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2800" b="0" i="0" dirty="0">
                <a:effectLst/>
              </a:rPr>
              <a:t>Fine-tuning large pretrained models is often prohibitively costly due to their scale.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/>
          </a:p>
          <a:p>
            <a:pPr marL="0" indent="0" fontAlgn="base">
              <a:spcBef>
                <a:spcPts val="0"/>
              </a:spcBef>
              <a:buNone/>
            </a:pPr>
            <a:endParaRPr lang="en-US" sz="2800" b="0" i="0" dirty="0">
              <a:effectLst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b="0" i="0" dirty="0">
                <a:effectLst/>
              </a:rPr>
              <a:t>PEFT methods enable efficient adaptation of large pretrained models to various downstream applications by only fine-tuning a small number of (extra) model parameters instead of all the model's parameters.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/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/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b="0" i="0" dirty="0">
                <a:effectLst/>
              </a:rPr>
              <a:t>This significantly decreases the computational and storage costs. Recent state-of-the-art PEFT techniques achieve performance comparable to fully fine-tuned models.</a:t>
            </a:r>
            <a:endParaRPr lang="en-US" sz="2800" dirty="0"/>
          </a:p>
        </p:txBody>
      </p:sp>
      <p:pic>
        <p:nvPicPr>
          <p:cNvPr id="4098" name="Picture 2" descr="Benefits of Parameter Efficient Fine Tuning (PEFT)">
            <a:extLst>
              <a:ext uri="{FF2B5EF4-FFF2-40B4-BE49-F238E27FC236}">
                <a16:creationId xmlns:a16="http://schemas.microsoft.com/office/drawing/2014/main" id="{FAD33643-01D8-E59C-5F0C-E52BD6E0C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r="5655" b="13086"/>
          <a:stretch/>
        </p:blipFill>
        <p:spPr bwMode="auto">
          <a:xfrm>
            <a:off x="10881360" y="1203200"/>
            <a:ext cx="7040880" cy="34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1A1FA5-2C3C-5364-449F-C0C97A2F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580" y="6092253"/>
            <a:ext cx="7772400" cy="18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Minimizing Footprint of Floating Points </a:t>
            </a:r>
            <a:endParaRPr lang="en-US" sz="4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EE57F-4D9E-CF84-2D70-744101F12037}"/>
              </a:ext>
            </a:extLst>
          </p:cNvPr>
          <p:cNvSpPr txBox="1"/>
          <p:nvPr/>
        </p:nvSpPr>
        <p:spPr>
          <a:xfrm>
            <a:off x="1257300" y="45282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Storing numbers</a:t>
            </a:r>
          </a:p>
        </p:txBody>
      </p:sp>
    </p:spTree>
    <p:extLst>
      <p:ext uri="{BB962C8B-B14F-4D97-AF65-F5344CB8AC3E}">
        <p14:creationId xmlns:p14="http://schemas.microsoft.com/office/powerpoint/2010/main" val="542925312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Custom 6">
      <a:dk1>
        <a:sysClr val="windowText" lastClr="000000"/>
      </a:dk1>
      <a:lt1>
        <a:sysClr val="window" lastClr="FFFFFF"/>
      </a:lt1>
      <a:dk2>
        <a:srgbClr val="3C3C3C"/>
      </a:dk2>
      <a:lt2>
        <a:srgbClr val="D1D1D1"/>
      </a:lt2>
      <a:accent1>
        <a:srgbClr val="76B900"/>
      </a:accent1>
      <a:accent2>
        <a:srgbClr val="E1A624"/>
      </a:accent2>
      <a:accent3>
        <a:srgbClr val="8C8C8C"/>
      </a:accent3>
      <a:accent4>
        <a:srgbClr val="9273F2"/>
      </a:accent4>
      <a:accent5>
        <a:srgbClr val="5494F8"/>
      </a:accent5>
      <a:accent6>
        <a:srgbClr val="22C7A9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0436B587D54C83BFD563750D75D3" ma:contentTypeVersion="4" ma:contentTypeDescription="Create a new document." ma:contentTypeScope="" ma:versionID="7f2325641a3eebca5d1924e994802e07">
  <xsd:schema xmlns:xsd="http://www.w3.org/2001/XMLSchema" xmlns:xs="http://www.w3.org/2001/XMLSchema" xmlns:p="http://schemas.microsoft.com/office/2006/metadata/properties" xmlns:ns2="ef34e829-e29b-491b-8f41-18a36dc808c0" targetNamespace="http://schemas.microsoft.com/office/2006/metadata/properties" ma:root="true" ma:fieldsID="8af2ce58ff16e0a292cb482e705e0698" ns2:_="">
    <xsd:import namespace="ef34e829-e29b-491b-8f41-18a36dc80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4e829-e29b-491b-8f41-18a36dc80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E222F-47DD-462D-B5EF-DB643FC12D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0571CE-6F22-4CE9-B5DF-029DA4A6D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D5285-D2EA-4D94-ABB3-8E1F5F796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4e829-e29b-491b-8f41-18a36dc80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46775</TotalTime>
  <Words>3042</Words>
  <Application>Microsoft Office PowerPoint</Application>
  <PresentationFormat>Custom</PresentationFormat>
  <Paragraphs>287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Main</vt:lpstr>
      <vt:lpstr>Lecture 7.3 - Parameter-Efficient Fine-tuning (PEFT) Methods</vt:lpstr>
      <vt:lpstr>PowerPoint Presentation</vt:lpstr>
      <vt:lpstr>This lecture</vt:lpstr>
      <vt:lpstr>Why Parameter Efficient Fine-tuning?</vt:lpstr>
      <vt:lpstr>The cost of Large LLMs</vt:lpstr>
      <vt:lpstr>GPU Rich vs. GPU Poor </vt:lpstr>
      <vt:lpstr>The tradeoff of accuracy and memory footprint</vt:lpstr>
      <vt:lpstr>Parameter Efficient Fine-tuning (PEFT)</vt:lpstr>
      <vt:lpstr>Minimizing Footprint of Floating Points </vt:lpstr>
      <vt:lpstr>How numbers are stored in a computer</vt:lpstr>
      <vt:lpstr>Integers and Floating Point Values</vt:lpstr>
      <vt:lpstr>LLM Variables</vt:lpstr>
      <vt:lpstr>Approximation with Quantization</vt:lpstr>
      <vt:lpstr>Pros and Cons of LLMs with Quantization</vt:lpstr>
      <vt:lpstr>Distilling information with Teaching</vt:lpstr>
      <vt:lpstr>Simple Data Savings - Pruning</vt:lpstr>
      <vt:lpstr>Distillation a more complex approach</vt:lpstr>
      <vt:lpstr>Teaching a smaller model with soft targets </vt:lpstr>
      <vt:lpstr>Pros and Cons of Distilled Models</vt:lpstr>
      <vt:lpstr>Combing methods - Pruning + Distillation for Efficient LLMs</vt:lpstr>
      <vt:lpstr>Linear Algebra and Minimal Updates</vt:lpstr>
      <vt:lpstr>Fine-tuning in the frame of Linear Algebra</vt:lpstr>
      <vt:lpstr>Low Rank Adapters - LoRA</vt:lpstr>
      <vt:lpstr>Fine-tuning vs. LoRA</vt:lpstr>
      <vt:lpstr>Quantization of Low Rank Adapters - QLoRA</vt:lpstr>
      <vt:lpstr>Alternatives to LoRA: DoRA</vt:lpstr>
      <vt:lpstr>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Sam Raymond</cp:lastModifiedBy>
  <cp:revision>217</cp:revision>
  <dcterms:created xsi:type="dcterms:W3CDTF">2023-02-16T22:53:10Z</dcterms:created>
  <dcterms:modified xsi:type="dcterms:W3CDTF">2025-02-07T18:53:30Z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0x0101004B8C0436B587D54C83BFD563750D75D3</vt:lpwstr>
  </property>
</Properties>
</file>