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6"/>
  </p:notesMasterIdLst>
  <p:handoutMasterIdLst>
    <p:handoutMasterId r:id="rId37"/>
  </p:handoutMasterIdLst>
  <p:sldIdLst>
    <p:sldId id="276" r:id="rId5"/>
    <p:sldId id="263" r:id="rId6"/>
    <p:sldId id="308" r:id="rId7"/>
    <p:sldId id="278" r:id="rId8"/>
    <p:sldId id="310" r:id="rId9"/>
    <p:sldId id="318" r:id="rId10"/>
    <p:sldId id="317" r:id="rId11"/>
    <p:sldId id="316" r:id="rId12"/>
    <p:sldId id="334" r:id="rId13"/>
    <p:sldId id="319" r:id="rId14"/>
    <p:sldId id="320" r:id="rId15"/>
    <p:sldId id="314" r:id="rId16"/>
    <p:sldId id="315" r:id="rId17"/>
    <p:sldId id="335" r:id="rId18"/>
    <p:sldId id="321" r:id="rId19"/>
    <p:sldId id="323" r:id="rId20"/>
    <p:sldId id="325" r:id="rId21"/>
    <p:sldId id="336" r:id="rId22"/>
    <p:sldId id="288" r:id="rId23"/>
    <p:sldId id="311" r:id="rId24"/>
    <p:sldId id="337" r:id="rId25"/>
    <p:sldId id="326" r:id="rId26"/>
    <p:sldId id="327" r:id="rId27"/>
    <p:sldId id="329" r:id="rId28"/>
    <p:sldId id="312" r:id="rId29"/>
    <p:sldId id="313" r:id="rId30"/>
    <p:sldId id="330" r:id="rId31"/>
    <p:sldId id="331" r:id="rId32"/>
    <p:sldId id="333" r:id="rId33"/>
    <p:sldId id="307" r:id="rId34"/>
    <p:sldId id="259" r:id="rId35"/>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900"/>
    <a:srgbClr val="3C3C3C"/>
    <a:srgbClr val="5E5E5E"/>
    <a:srgbClr val="2E2E2E"/>
    <a:srgbClr val="5494F8"/>
    <a:srgbClr val="9273F2"/>
    <a:srgbClr val="22C7A9"/>
    <a:srgbClr val="E1A624"/>
    <a:srgbClr val="8C8C8C"/>
    <a:srgbClr val="D1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ED2A83-7851-7DAC-C6B4-E13C4F585832}" v="1" dt="2025-02-07T18:55:02.7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13" autoAdjust="0"/>
    <p:restoredTop sz="83988" autoAdjust="0"/>
  </p:normalViewPr>
  <p:slideViewPr>
    <p:cSldViewPr snapToGrid="0">
      <p:cViewPr varScale="1">
        <p:scale>
          <a:sx n="82" d="100"/>
          <a:sy n="82" d="100"/>
        </p:scale>
        <p:origin x="1200" y="160"/>
      </p:cViewPr>
      <p:guideLst/>
    </p:cSldViewPr>
  </p:slideViewPr>
  <p:notesTextViewPr>
    <p:cViewPr>
      <p:scale>
        <a:sx n="1" d="1"/>
        <a:sy n="1" d="1"/>
      </p:scale>
      <p:origin x="0" y="0"/>
    </p:cViewPr>
  </p:notesTextViewPr>
  <p:notesViewPr>
    <p:cSldViewPr snapToGrid="0">
      <p:cViewPr varScale="1">
        <p:scale>
          <a:sx n="89" d="100"/>
          <a:sy n="89" d="100"/>
        </p:scale>
        <p:origin x="161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Bungo" userId="S::jbungo@nvidia.com::68c73667-b054-4751-86c2-2fef667112d9" providerId="AD" clId="Web-{F2ED2A83-7851-7DAC-C6B4-E13C4F585832}"/>
    <pc:docChg chg="modSld">
      <pc:chgData name="Joe Bungo" userId="S::jbungo@nvidia.com::68c73667-b054-4751-86c2-2fef667112d9" providerId="AD" clId="Web-{F2ED2A83-7851-7DAC-C6B4-E13C4F585832}" dt="2025-02-07T18:55:02.791" v="0" actId="20577"/>
      <pc:docMkLst>
        <pc:docMk/>
      </pc:docMkLst>
      <pc:sldChg chg="modSp">
        <pc:chgData name="Joe Bungo" userId="S::jbungo@nvidia.com::68c73667-b054-4751-86c2-2fef667112d9" providerId="AD" clId="Web-{F2ED2A83-7851-7DAC-C6B4-E13C4F585832}" dt="2025-02-07T18:55:02.791" v="0" actId="20577"/>
        <pc:sldMkLst>
          <pc:docMk/>
          <pc:sldMk cId="809099762" sldId="276"/>
        </pc:sldMkLst>
        <pc:spChg chg="mod">
          <ac:chgData name="Joe Bungo" userId="S::jbungo@nvidia.com::68c73667-b054-4751-86c2-2fef667112d9" providerId="AD" clId="Web-{F2ED2A83-7851-7DAC-C6B4-E13C4F585832}" dt="2025-02-07T18:55:02.791" v="0" actId="20577"/>
          <ac:spMkLst>
            <pc:docMk/>
            <pc:sldMk cId="809099762" sldId="276"/>
            <ac:spMk id="44" creationId="{4EBA068B-2FF1-FB89-2F1F-2626FDA6AC2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EB37F4-52CA-CE5A-5DA9-7683CD4713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7D0F9CA9-E30E-0D0E-FF6D-0C177BDC66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92E269-073C-432F-99B9-1A430327F754}" type="datetimeFigureOut">
              <a:rPr lang="en-US" smtClean="0">
                <a:latin typeface="Arial" panose="020B0604020202020204" pitchFamily="34" charset="0"/>
                <a:cs typeface="Arial" panose="020B0604020202020204" pitchFamily="34" charset="0"/>
              </a:rPr>
              <a:t>2/7/2025</a:t>
            </a:fld>
            <a:endParaRPr lang="en-US">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FA359C67-51D9-0A9F-6005-73E95F9966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C584CA1-2314-25CA-0438-5FD4B26D19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2A43E2-1904-4141-815A-62FAF73CF1B2}" type="slidenum">
              <a:rPr lang="en-US" smtClean="0">
                <a:latin typeface="Arial" panose="020B0604020202020204" pitchFamily="34" charset="0"/>
                <a:cs typeface="Arial" panose="020B0604020202020204" pitchFamily="34" charset="0"/>
              </a:r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7064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70DF7848-F7ED-498C-BF8F-E6D7D336C5C8}" type="datetimeFigureOut">
              <a:rPr lang="en-US" smtClean="0"/>
              <a:pPr/>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DAC5F5F8-CF2F-46BA-81DC-1E28D791687C}" type="slidenum">
              <a:rPr lang="en-US" smtClean="0"/>
              <a:pPr/>
              <a:t>‹#›</a:t>
            </a:fld>
            <a:endParaRPr lang="en-US"/>
          </a:p>
        </p:txBody>
      </p:sp>
    </p:spTree>
    <p:extLst>
      <p:ext uri="{BB962C8B-B14F-4D97-AF65-F5344CB8AC3E}">
        <p14:creationId xmlns:p14="http://schemas.microsoft.com/office/powerpoint/2010/main" val="2137355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a:t>
            </a:fld>
            <a:endParaRPr lang="en-US"/>
          </a:p>
        </p:txBody>
      </p:sp>
    </p:spTree>
    <p:extLst>
      <p:ext uri="{BB962C8B-B14F-4D97-AF65-F5344CB8AC3E}">
        <p14:creationId xmlns:p14="http://schemas.microsoft.com/office/powerpoint/2010/main" val="371633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mlexplained.blog</a:t>
            </a:r>
            <a:r>
              <a:rPr lang="en-US" dirty="0"/>
              <a:t>/2023/08/09/temperature-in-language-models-a-way-to-control-for-randomness/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jalammar.github.io</a:t>
            </a:r>
            <a:r>
              <a:rPr lang="en-US" dirty="0"/>
              <a:t>/illustrated-transformer/</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13</a:t>
            </a:fld>
            <a:endParaRPr lang="en-US"/>
          </a:p>
        </p:txBody>
      </p:sp>
    </p:spTree>
    <p:extLst>
      <p:ext uri="{BB962C8B-B14F-4D97-AF65-F5344CB8AC3E}">
        <p14:creationId xmlns:p14="http://schemas.microsoft.com/office/powerpoint/2010/main" val="2227885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medium.com</a:t>
            </a:r>
            <a:r>
              <a:rPr lang="en-US" dirty="0"/>
              <a:t>/@punya8147_26846/understanding-prompt-templates-in-langchain-f714cd7ab380</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16</a:t>
            </a:fld>
            <a:endParaRPr lang="en-US"/>
          </a:p>
        </p:txBody>
      </p:sp>
    </p:spTree>
    <p:extLst>
      <p:ext uri="{BB962C8B-B14F-4D97-AF65-F5344CB8AC3E}">
        <p14:creationId xmlns:p14="http://schemas.microsoft.com/office/powerpoint/2010/main" val="819779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huggingface.co</a:t>
            </a:r>
            <a:r>
              <a:rPr lang="en-US" dirty="0"/>
              <a:t>/docs/transformers/v4.44.0/</a:t>
            </a:r>
            <a:r>
              <a:rPr lang="en-US" dirty="0" err="1"/>
              <a:t>en</a:t>
            </a:r>
            <a:r>
              <a:rPr lang="en-US" dirty="0"/>
              <a:t>/</a:t>
            </a:r>
            <a:r>
              <a:rPr lang="en-US" dirty="0" err="1"/>
              <a:t>main_classes</a:t>
            </a:r>
            <a:r>
              <a:rPr lang="en-US" dirty="0"/>
              <a:t>/</a:t>
            </a:r>
            <a:r>
              <a:rPr lang="en-US" dirty="0" err="1"/>
              <a:t>pipelines#transformers.pipeline</a:t>
            </a:r>
            <a:endParaRPr lang="en-US" dirty="0"/>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20</a:t>
            </a:fld>
            <a:endParaRPr lang="en-US"/>
          </a:p>
        </p:txBody>
      </p:sp>
    </p:spTree>
    <p:extLst>
      <p:ext uri="{BB962C8B-B14F-4D97-AF65-F5344CB8AC3E}">
        <p14:creationId xmlns:p14="http://schemas.microsoft.com/office/powerpoint/2010/main" val="552788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plainenglish.io</a:t>
            </a:r>
            <a:r>
              <a:rPr lang="en-US" dirty="0"/>
              <a:t>/blog/using-langchain-chains-and-agents-for-llm-application-development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www.artefact.com</a:t>
            </a:r>
            <a:r>
              <a:rPr lang="en-US" dirty="0"/>
              <a:t>/blog/unleashing-the-power-of-langchain-expression-language-lcel-from-proof-of-concept-to-production/</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24</a:t>
            </a:fld>
            <a:endParaRPr lang="en-US"/>
          </a:p>
        </p:txBody>
      </p:sp>
    </p:spTree>
    <p:extLst>
      <p:ext uri="{BB962C8B-B14F-4D97-AF65-F5344CB8AC3E}">
        <p14:creationId xmlns:p14="http://schemas.microsoft.com/office/powerpoint/2010/main" val="3717134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medium.com</a:t>
            </a:r>
            <a:r>
              <a:rPr lang="en-US" dirty="0"/>
              <a:t>/@</a:t>
            </a:r>
            <a:r>
              <a:rPr lang="en-US" dirty="0" err="1"/>
              <a:t>james.li</a:t>
            </a:r>
            <a:r>
              <a:rPr lang="en-US" dirty="0"/>
              <a:t>/mental-model-to-building-chains-with-langchain-expression-language-lcel-with-branching-and-36f185134eac</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27</a:t>
            </a:fld>
            <a:endParaRPr lang="en-US"/>
          </a:p>
        </p:txBody>
      </p:sp>
    </p:spTree>
    <p:extLst>
      <p:ext uri="{BB962C8B-B14F-4D97-AF65-F5344CB8AC3E}">
        <p14:creationId xmlns:p14="http://schemas.microsoft.com/office/powerpoint/2010/main" val="1345730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www.langchain.com</a:t>
            </a:r>
            <a:r>
              <a:rPr lang="en-US" dirty="0"/>
              <a:t>/</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28</a:t>
            </a:fld>
            <a:endParaRPr lang="en-US"/>
          </a:p>
        </p:txBody>
      </p:sp>
    </p:spTree>
    <p:extLst>
      <p:ext uri="{BB962C8B-B14F-4D97-AF65-F5344CB8AC3E}">
        <p14:creationId xmlns:p14="http://schemas.microsoft.com/office/powerpoint/2010/main" val="144813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7118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0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towardsdatascience.com</a:t>
            </a:r>
            <a:r>
              <a:rPr lang="en-US" dirty="0"/>
              <a:t>/supervised-vs-unsupervised-learning-14f68e32ea8d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towardsdatascience.com</a:t>
            </a:r>
            <a:r>
              <a:rPr lang="en-US" dirty="0"/>
              <a:t>/supervised-vs-unsupervised-learning-in-2-minutes-72dad148f242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6</a:t>
            </a:fld>
            <a:endParaRPr lang="en-US"/>
          </a:p>
        </p:txBody>
      </p:sp>
    </p:spTree>
    <p:extLst>
      <p:ext uri="{BB962C8B-B14F-4D97-AF65-F5344CB8AC3E}">
        <p14:creationId xmlns:p14="http://schemas.microsoft.com/office/powerpoint/2010/main" val="3327883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www.youtube.com</a:t>
            </a:r>
            <a:r>
              <a:rPr lang="en-US" dirty="0"/>
              <a:t>/</a:t>
            </a:r>
            <a:r>
              <a:rPr lang="en-US" dirty="0" err="1"/>
              <a:t>watch?v</a:t>
            </a:r>
            <a:r>
              <a:rPr lang="en-US" dirty="0"/>
              <a:t>=7I0Qt7GALVk</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8</a:t>
            </a:fld>
            <a:endParaRPr lang="en-US"/>
          </a:p>
        </p:txBody>
      </p:sp>
    </p:spTree>
    <p:extLst>
      <p:ext uri="{BB962C8B-B14F-4D97-AF65-F5344CB8AC3E}">
        <p14:creationId xmlns:p14="http://schemas.microsoft.com/office/powerpoint/2010/main" val="1158117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/pdf/1810.04805</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9</a:t>
            </a:fld>
            <a:endParaRPr lang="en-US"/>
          </a:p>
        </p:txBody>
      </p:sp>
    </p:spTree>
    <p:extLst>
      <p:ext uri="{BB962C8B-B14F-4D97-AF65-F5344CB8AC3E}">
        <p14:creationId xmlns:p14="http://schemas.microsoft.com/office/powerpoint/2010/main" val="805281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/pdf/2005.14165</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10</a:t>
            </a:fld>
            <a:endParaRPr lang="en-US"/>
          </a:p>
        </p:txBody>
      </p:sp>
    </p:spTree>
    <p:extLst>
      <p:ext uri="{BB962C8B-B14F-4D97-AF65-F5344CB8AC3E}">
        <p14:creationId xmlns:p14="http://schemas.microsoft.com/office/powerpoint/2010/main" val="2624333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/pdf/2005.14165</a:t>
            </a:r>
          </a:p>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11</a:t>
            </a:fld>
            <a:endParaRPr lang="en-US"/>
          </a:p>
        </p:txBody>
      </p:sp>
    </p:spTree>
    <p:extLst>
      <p:ext uri="{BB962C8B-B14F-4D97-AF65-F5344CB8AC3E}">
        <p14:creationId xmlns:p14="http://schemas.microsoft.com/office/powerpoint/2010/main" val="3289091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2049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A8191-E24C-7B6F-FB58-49DEEABA7B36}"/>
              </a:ext>
            </a:extLst>
          </p:cNvPr>
          <p:cNvSpPr/>
          <p:nvPr userDrawn="1"/>
        </p:nvSpPr>
        <p:spPr>
          <a:xfrm>
            <a:off x="0" y="3126686"/>
            <a:ext cx="18288000" cy="716031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2" name="Title 1"/>
          <p:cNvSpPr>
            <a:spLocks noGrp="1"/>
          </p:cNvSpPr>
          <p:nvPr>
            <p:ph type="ctrTitle"/>
          </p:nvPr>
        </p:nvSpPr>
        <p:spPr>
          <a:xfrm>
            <a:off x="1155702" y="4219047"/>
            <a:ext cx="9027389" cy="3581400"/>
          </a:xfrm>
        </p:spPr>
        <p:txBody>
          <a:bodyPr anchor="b">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55702" y="7907867"/>
            <a:ext cx="9027389" cy="1384300"/>
          </a:xfrm>
        </p:spPr>
        <p:txBody>
          <a:bodyPr>
            <a:normAutofit/>
          </a:bodyPr>
          <a:lstStyle>
            <a:lvl1pPr marL="0" indent="0" algn="l">
              <a:spcBef>
                <a:spcPts val="0"/>
              </a:spcBef>
              <a:buNone/>
              <a:defRPr sz="2400">
                <a:solidFill>
                  <a:schemeClr val="bg1"/>
                </a:solidFill>
                <a:latin typeface="Arial" panose="020B0604020202020204" pitchFamily="34" charset="0"/>
                <a:cs typeface="Arial"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pic>
        <p:nvPicPr>
          <p:cNvPr id="22" name="Picture 21" descr="A picture containing shape&#10;&#10;Description automatically generated">
            <a:extLst>
              <a:ext uri="{FF2B5EF4-FFF2-40B4-BE49-F238E27FC236}">
                <a16:creationId xmlns:a16="http://schemas.microsoft.com/office/drawing/2014/main" id="{2D846C45-8C01-7905-824B-5D2DC8633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132" y="1058971"/>
            <a:ext cx="2878667" cy="991779"/>
          </a:xfrm>
          <a:prstGeom prst="rect">
            <a:avLst/>
          </a:prstGeom>
        </p:spPr>
      </p:pic>
    </p:spTree>
    <p:extLst>
      <p:ext uri="{BB962C8B-B14F-4D97-AF65-F5344CB8AC3E}">
        <p14:creationId xmlns:p14="http://schemas.microsoft.com/office/powerpoint/2010/main" val="199458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A8191-E24C-7B6F-FB58-49DEEABA7B36}"/>
              </a:ext>
            </a:extLst>
          </p:cNvPr>
          <p:cNvSpPr/>
          <p:nvPr userDrawn="1"/>
        </p:nvSpPr>
        <p:spPr>
          <a:xfrm>
            <a:off x="0" y="3126686"/>
            <a:ext cx="18288000" cy="716031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1155702" y="4219047"/>
            <a:ext cx="9025128" cy="3581400"/>
          </a:xfrm>
        </p:spPr>
        <p:txBody>
          <a:bodyPr anchor="b">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22" name="Picture 21" descr="A picture containing shape&#10;&#10;Description automatically generated">
            <a:extLst>
              <a:ext uri="{FF2B5EF4-FFF2-40B4-BE49-F238E27FC236}">
                <a16:creationId xmlns:a16="http://schemas.microsoft.com/office/drawing/2014/main" id="{2D846C45-8C01-7905-824B-5D2DC8633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132" y="1058971"/>
            <a:ext cx="2878667" cy="991779"/>
          </a:xfrm>
          <a:prstGeom prst="rect">
            <a:avLst/>
          </a:prstGeom>
        </p:spPr>
      </p:pic>
    </p:spTree>
    <p:extLst>
      <p:ext uri="{BB962C8B-B14F-4D97-AF65-F5344CB8AC3E}">
        <p14:creationId xmlns:p14="http://schemas.microsoft.com/office/powerpoint/2010/main" val="125878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85CD6645-E358-065F-49DF-A46CA41A8E9A}"/>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15" name="Text Placeholder 14">
            <a:extLst>
              <a:ext uri="{FF2B5EF4-FFF2-40B4-BE49-F238E27FC236}">
                <a16:creationId xmlns:a16="http://schemas.microsoft.com/office/drawing/2014/main" id="{11EA9A5A-39E0-5829-436D-EEF970CD4EA7}"/>
              </a:ext>
            </a:extLst>
          </p:cNvPr>
          <p:cNvSpPr>
            <a:spLocks noGrp="1"/>
          </p:cNvSpPr>
          <p:nvPr>
            <p:ph type="body" sz="quarter" idx="10"/>
          </p:nvPr>
        </p:nvSpPr>
        <p:spPr>
          <a:xfrm>
            <a:off x="1155697" y="2726267"/>
            <a:ext cx="15773400" cy="62005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3">
            <a:extLst>
              <a:ext uri="{FF2B5EF4-FFF2-40B4-BE49-F238E27FC236}">
                <a16:creationId xmlns:a16="http://schemas.microsoft.com/office/drawing/2014/main" id="{5C57E5FA-D7D8-C710-CDD2-D87B90040932}"/>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51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1577340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26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929217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13" name="Picture Placeholder 16">
            <a:extLst>
              <a:ext uri="{FF2B5EF4-FFF2-40B4-BE49-F238E27FC236}">
                <a16:creationId xmlns:a16="http://schemas.microsoft.com/office/drawing/2014/main" id="{61494F35-04CA-F2B5-C6F7-5C728C698CF1}"/>
              </a:ext>
            </a:extLst>
          </p:cNvPr>
          <p:cNvSpPr>
            <a:spLocks noGrp="1"/>
          </p:cNvSpPr>
          <p:nvPr>
            <p:ph type="pic" sz="quarter" idx="12"/>
          </p:nvPr>
        </p:nvSpPr>
        <p:spPr>
          <a:xfrm>
            <a:off x="11199993" y="3352799"/>
            <a:ext cx="5729103" cy="5590917"/>
          </a:xfrm>
          <a:solidFill>
            <a:schemeClr val="tx1">
              <a:alpha val="16000"/>
            </a:schemeClr>
          </a:solidFill>
        </p:spPr>
        <p:txBody>
          <a:bodyPr anchor="ctr">
            <a:normAutofit/>
          </a:bodyPr>
          <a:lstStyle>
            <a:lvl1pPr marL="0" indent="0" algn="ctr">
              <a:buNone/>
              <a:defRPr sz="28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284722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N-BRANDED_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1577340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C057BD5-2581-983E-3DFA-697C692A58AE}"/>
              </a:ext>
            </a:extLst>
          </p:cNvPr>
          <p:cNvSpPr/>
          <p:nvPr userDrawn="1"/>
        </p:nvSpPr>
        <p:spPr>
          <a:xfrm>
            <a:off x="13546667" y="9443753"/>
            <a:ext cx="4741333" cy="843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782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F6E807-C49A-A04F-40C6-DF05095458B7}"/>
              </a:ext>
            </a:extLst>
          </p:cNvPr>
          <p:cNvSpPr/>
          <p:nvPr userDrawn="1"/>
        </p:nvSpPr>
        <p:spPr>
          <a:xfrm>
            <a:off x="0" y="1"/>
            <a:ext cx="18288000" cy="7823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257300" y="2917428"/>
            <a:ext cx="15773400" cy="1988345"/>
          </a:xfrm>
          <a:prstGeom prst="rect">
            <a:avLst/>
          </a:prstGeom>
        </p:spPr>
        <p:txBody>
          <a:bodyPr vert="horz" lIns="91440" tIns="45720" rIns="91440" bIns="45720" rtlCol="0" anchor="ctr">
            <a:normAutofit/>
          </a:bodyPr>
          <a:lstStyle>
            <a:lvl1pPr algn="ctr">
              <a:defRPr sz="4800">
                <a:solidFill>
                  <a:schemeClr val="bg1"/>
                </a:solidFill>
              </a:defRPr>
            </a:lvl1pPr>
          </a:lstStyle>
          <a:p>
            <a:r>
              <a:rPr lang="en-US" dirty="0"/>
              <a:t>Click to edit Master title style</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72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2 Column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7378703"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A0083DBB-8F6E-467D-C641-425479F81F28}"/>
              </a:ext>
            </a:extLst>
          </p:cNvPr>
          <p:cNvSpPr>
            <a:spLocks noGrp="1"/>
          </p:cNvSpPr>
          <p:nvPr>
            <p:ph type="body" sz="quarter" idx="12"/>
          </p:nvPr>
        </p:nvSpPr>
        <p:spPr>
          <a:xfrm>
            <a:off x="9532934" y="3352271"/>
            <a:ext cx="7396163" cy="5588000"/>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431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2286000" y="1683544"/>
            <a:ext cx="13716000" cy="35814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Arial"/>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20" name="Google Shape;20;p2"/>
          <p:cNvSpPr txBox="1">
            <a:spLocks noGrp="1"/>
          </p:cNvSpPr>
          <p:nvPr>
            <p:ph type="dt" idx="10"/>
          </p:nvPr>
        </p:nvSpPr>
        <p:spPr>
          <a:xfrm>
            <a:off x="14719609" y="9643252"/>
            <a:ext cx="130694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6103160" y="9643252"/>
            <a:ext cx="834927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16283568" y="9643252"/>
            <a:ext cx="747132"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77631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5697" y="2726267"/>
            <a:ext cx="15773400" cy="62005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5697" y="9534526"/>
            <a:ext cx="4114800" cy="547688"/>
          </a:xfrm>
          <a:prstGeom prst="rect">
            <a:avLst/>
          </a:prstGeom>
        </p:spPr>
        <p:txBody>
          <a:bodyPr vert="horz" lIns="91440" tIns="45720" rIns="91440" bIns="45720" rtlCol="0" anchor="ctr"/>
          <a:lstStyle>
            <a:lvl1pPr algn="l">
              <a:defRPr sz="1800">
                <a:solidFill>
                  <a:schemeClr val="tx1"/>
                </a:solidFill>
                <a:latin typeface="Arial" panose="020B0604020202020204" pitchFamily="34" charset="0"/>
                <a:cs typeface="Arial" panose="020B0604020202020204" pitchFamily="34" charset="0"/>
              </a:defRPr>
            </a:lvl1pPr>
          </a:lstStyle>
          <a:p>
            <a:fld id="{3EF21BC3-6855-482B-BE14-433C3AA25B72}" type="slidenum">
              <a:rPr lang="en-US" smtClean="0"/>
              <a:pPr/>
              <a:t>‹#›</a:t>
            </a:fld>
            <a:endParaRPr lang="en-US"/>
          </a:p>
        </p:txBody>
      </p:sp>
      <p:cxnSp>
        <p:nvCxnSpPr>
          <p:cNvPr id="12" name="Straight Connector 11">
            <a:extLst>
              <a:ext uri="{FF2B5EF4-FFF2-40B4-BE49-F238E27FC236}">
                <a16:creationId xmlns:a16="http://schemas.microsoft.com/office/drawing/2014/main" id="{655BF8F4-9CF3-58AD-1D19-2FC5E8004A43}"/>
              </a:ext>
            </a:extLst>
          </p:cNvPr>
          <p:cNvCxnSpPr>
            <a:cxnSpLocks/>
          </p:cNvCxnSpPr>
          <p:nvPr userDrawn="1"/>
        </p:nvCxnSpPr>
        <p:spPr>
          <a:xfrm>
            <a:off x="16802165" y="9641056"/>
            <a:ext cx="0" cy="342548"/>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shape&#10;&#10;Description automatically generated">
            <a:extLst>
              <a:ext uri="{FF2B5EF4-FFF2-40B4-BE49-F238E27FC236}">
                <a16:creationId xmlns:a16="http://schemas.microsoft.com/office/drawing/2014/main" id="{05730FE6-9808-E59D-A5FF-D197158D564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846633" y="9602074"/>
            <a:ext cx="1213194" cy="417978"/>
          </a:xfrm>
          <a:prstGeom prst="rect">
            <a:avLst/>
          </a:prstGeom>
        </p:spPr>
      </p:pic>
      <p:pic>
        <p:nvPicPr>
          <p:cNvPr id="9" name="Picture 8" descr="A green text on a black background&#10;&#10;Description automatically generated">
            <a:extLst>
              <a:ext uri="{FF2B5EF4-FFF2-40B4-BE49-F238E27FC236}">
                <a16:creationId xmlns:a16="http://schemas.microsoft.com/office/drawing/2014/main" id="{B61162B8-5C69-860C-DEF2-4AD0A11F35A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667223" y="9677029"/>
            <a:ext cx="925653" cy="270602"/>
          </a:xfrm>
          <a:prstGeom prst="rect">
            <a:avLst/>
          </a:prstGeom>
        </p:spPr>
      </p:pic>
    </p:spTree>
    <p:extLst>
      <p:ext uri="{BB962C8B-B14F-4D97-AF65-F5344CB8AC3E}">
        <p14:creationId xmlns:p14="http://schemas.microsoft.com/office/powerpoint/2010/main" val="973396642"/>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74" r:id="rId3"/>
    <p:sldLayoutId id="2147483684" r:id="rId4"/>
    <p:sldLayoutId id="2147483690" r:id="rId5"/>
    <p:sldLayoutId id="2147483689" r:id="rId6"/>
    <p:sldLayoutId id="2147483688" r:id="rId7"/>
    <p:sldLayoutId id="2147483685" r:id="rId8"/>
    <p:sldLayoutId id="2147483691" r:id="rId9"/>
  </p:sldLayoutIdLst>
  <p:txStyles>
    <p:titleStyle>
      <a:lvl1pPr algn="l" defTabSz="13716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1371600" rtl="0" eaLnBrk="1" latinLnBrk="0" hangingPunct="1">
        <a:lnSpc>
          <a:spcPct val="90000"/>
        </a:lnSpc>
        <a:spcBef>
          <a:spcPts val="1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1028700" indent="-342900" algn="l" defTabSz="1371600" rtl="0" eaLnBrk="1" latinLnBrk="0" hangingPunct="1">
        <a:lnSpc>
          <a:spcPct val="90000"/>
        </a:lnSpc>
        <a:spcBef>
          <a:spcPts val="75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7145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24003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30861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reativecommons.org/licenses/by-nc/4.0/legalcode"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3.gif"/></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ctrTitle"/>
          </p:nvPr>
        </p:nvSpPr>
        <p:spPr/>
        <p:txBody>
          <a:bodyPr/>
          <a:lstStyle/>
          <a:p>
            <a:r>
              <a:rPr lang="en-US">
                <a:latin typeface="Arial"/>
                <a:cs typeface="Arial"/>
              </a:rPr>
              <a:t>Lecture 8.1 - LLM Components</a:t>
            </a:r>
            <a:endParaRPr lang="en-US" dirty="0">
              <a:latin typeface="Arial"/>
              <a:cs typeface="Arial"/>
            </a:endParaRPr>
          </a:p>
        </p:txBody>
      </p:sp>
      <p:sp>
        <p:nvSpPr>
          <p:cNvPr id="45" name="Subtitle 44">
            <a:extLst>
              <a:ext uri="{FF2B5EF4-FFF2-40B4-BE49-F238E27FC236}">
                <a16:creationId xmlns:a16="http://schemas.microsoft.com/office/drawing/2014/main" id="{9162B3C6-DC4F-9333-7495-3ADDADB4E852}"/>
              </a:ext>
            </a:extLst>
          </p:cNvPr>
          <p:cNvSpPr>
            <a:spLocks noGrp="1"/>
          </p:cNvSpPr>
          <p:nvPr>
            <p:ph type="subTitle" idx="1"/>
          </p:nvPr>
        </p:nvSpPr>
        <p:spPr/>
        <p:txBody>
          <a:bodyPr/>
          <a:lstStyle/>
          <a:p>
            <a:r>
              <a:rPr lang="en-US" dirty="0"/>
              <a:t>Generative AI Teaching Kit</a:t>
            </a:r>
          </a:p>
        </p:txBody>
      </p:sp>
      <p:cxnSp>
        <p:nvCxnSpPr>
          <p:cNvPr id="29" name="Straight Connector 28">
            <a:extLst>
              <a:ext uri="{FF2B5EF4-FFF2-40B4-BE49-F238E27FC236}">
                <a16:creationId xmlns:a16="http://schemas.microsoft.com/office/drawing/2014/main" id="{225CC8BF-FCEA-BEFC-9B2F-BF5A0BBEAA02}"/>
              </a:ext>
            </a:extLst>
          </p:cNvPr>
          <p:cNvCxnSpPr>
            <a:cxnSpLocks/>
          </p:cNvCxnSpPr>
          <p:nvPr/>
        </p:nvCxnSpPr>
        <p:spPr>
          <a:xfrm>
            <a:off x="3956319" y="1151467"/>
            <a:ext cx="0" cy="81280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91C7D1D-1EF7-437E-C59A-9EDAF77DD3B2}"/>
              </a:ext>
            </a:extLst>
          </p:cNvPr>
          <p:cNvPicPr>
            <a:picLocks noChangeAspect="1"/>
          </p:cNvPicPr>
          <p:nvPr/>
        </p:nvPicPr>
        <p:blipFill>
          <a:blip r:embed="rId3">
            <a:extLst>
              <a:ext uri="{28A0092B-C50C-407E-A947-70E740481C1C}">
                <a14:useLocalDpi xmlns:a14="http://schemas.microsoft.com/office/drawing/2010/main" val="0"/>
              </a:ext>
            </a:extLst>
          </a:blip>
          <a:srcRect t="6089" b="6089"/>
          <a:stretch/>
        </p:blipFill>
        <p:spPr>
          <a:xfrm>
            <a:off x="11030906" y="4219048"/>
            <a:ext cx="5776578" cy="5073120"/>
          </a:xfrm>
          <a:prstGeom prst="rect">
            <a:avLst/>
          </a:prstGeom>
        </p:spPr>
      </p:pic>
      <p:pic>
        <p:nvPicPr>
          <p:cNvPr id="2" name="Picture 1" descr="A green text on a black background&#10;&#10;Description automatically generated">
            <a:extLst>
              <a:ext uri="{FF2B5EF4-FFF2-40B4-BE49-F238E27FC236}">
                <a16:creationId xmlns:a16="http://schemas.microsoft.com/office/drawing/2014/main" id="{A5BC2650-98A6-C775-039B-2AF1582A5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884" y="1236824"/>
            <a:ext cx="2196392" cy="642086"/>
          </a:xfrm>
          <a:prstGeom prst="rect">
            <a:avLst/>
          </a:prstGeom>
        </p:spPr>
      </p:pic>
    </p:spTree>
    <p:extLst>
      <p:ext uri="{BB962C8B-B14F-4D97-AF65-F5344CB8AC3E}">
        <p14:creationId xmlns:p14="http://schemas.microsoft.com/office/powerpoint/2010/main" val="809099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p:txBody>
          <a:bodyPr anchor="ctr"/>
          <a:lstStyle/>
          <a:p>
            <a:r>
              <a:rPr lang="en-US" dirty="0"/>
              <a:t>“Language Models are Few Shot Learners”</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7" y="1841863"/>
            <a:ext cx="8719823" cy="7783678"/>
          </a:xfrm>
        </p:spPr>
        <p:txBody>
          <a:bodyPr>
            <a:normAutofit fontScale="92500" lnSpcReduction="20000"/>
          </a:bodyPr>
          <a:lstStyle/>
          <a:p>
            <a:pPr marL="0" indent="0" fontAlgn="base">
              <a:lnSpc>
                <a:spcPct val="150000"/>
              </a:lnSpc>
              <a:spcBef>
                <a:spcPts val="0"/>
              </a:spcBef>
              <a:buNone/>
            </a:pPr>
            <a:r>
              <a:rPr lang="en-US" sz="2000" b="0" i="0" u="none" strike="noStrike" dirty="0">
                <a:solidFill>
                  <a:srgbClr val="000000"/>
                </a:solidFill>
                <a:effectLst/>
                <a:latin typeface="Arial" panose="020B0604020202020204" pitchFamily="34" charset="0"/>
              </a:rPr>
              <a:t>GPT-3 was trained on Billions of tokens of text in a semi-supervised manner. This dataset was a mixture of text sources from the internet. </a:t>
            </a:r>
          </a:p>
          <a:p>
            <a:pPr marL="0" indent="0" fontAlgn="base">
              <a:lnSpc>
                <a:spcPct val="200000"/>
              </a:lnSpc>
              <a:spcBef>
                <a:spcPts val="0"/>
              </a:spcBef>
              <a:buNone/>
            </a:pPr>
            <a:endParaRPr lang="en-US" sz="2000" dirty="0">
              <a:solidFill>
                <a:srgbClr val="000000"/>
              </a:solidFill>
            </a:endParaRPr>
          </a:p>
          <a:p>
            <a:pPr marL="0" indent="0" fontAlgn="base">
              <a:lnSpc>
                <a:spcPct val="200000"/>
              </a:lnSpc>
              <a:spcBef>
                <a:spcPts val="0"/>
              </a:spcBef>
              <a:buNone/>
            </a:pPr>
            <a:endParaRPr lang="en-US" sz="2000" dirty="0">
              <a:solidFill>
                <a:srgbClr val="000000"/>
              </a:solidFill>
            </a:endParaRPr>
          </a:p>
          <a:p>
            <a:pPr marL="0" indent="0" fontAlgn="base">
              <a:lnSpc>
                <a:spcPct val="200000"/>
              </a:lnSpc>
              <a:spcBef>
                <a:spcPts val="0"/>
              </a:spcBef>
              <a:buNone/>
            </a:pPr>
            <a:endParaRPr lang="en-US" sz="2000" dirty="0">
              <a:solidFill>
                <a:srgbClr val="000000"/>
              </a:solidFill>
            </a:endParaRPr>
          </a:p>
          <a:p>
            <a:pPr marL="0" indent="0" fontAlgn="base">
              <a:lnSpc>
                <a:spcPct val="200000"/>
              </a:lnSpc>
              <a:spcBef>
                <a:spcPts val="0"/>
              </a:spcBef>
              <a:buNone/>
            </a:pPr>
            <a:endParaRPr lang="en-US" sz="2000" dirty="0">
              <a:solidFill>
                <a:srgbClr val="000000"/>
              </a:solidFill>
            </a:endParaRPr>
          </a:p>
          <a:p>
            <a:pPr marL="0" indent="0" fontAlgn="base">
              <a:lnSpc>
                <a:spcPct val="200000"/>
              </a:lnSpc>
              <a:spcBef>
                <a:spcPts val="0"/>
              </a:spcBef>
              <a:buNone/>
            </a:pPr>
            <a:endParaRPr lang="en-US" sz="2000" dirty="0">
              <a:solidFill>
                <a:srgbClr val="000000"/>
              </a:solidFill>
            </a:endParaRPr>
          </a:p>
          <a:p>
            <a:pPr marL="0" indent="0" fontAlgn="base">
              <a:lnSpc>
                <a:spcPct val="150000"/>
              </a:lnSpc>
              <a:spcBef>
                <a:spcPts val="0"/>
              </a:spcBef>
              <a:buNone/>
            </a:pPr>
            <a:r>
              <a:rPr lang="en-US" sz="2000" dirty="0">
                <a:solidFill>
                  <a:srgbClr val="000000"/>
                </a:solidFill>
              </a:rPr>
              <a:t>With such a vast parameter count, a model this size had not been built before on unlabeled data, and a new phenomenon was discovered, </a:t>
            </a:r>
            <a:r>
              <a:rPr lang="en-US" sz="2000" b="1" dirty="0">
                <a:solidFill>
                  <a:srgbClr val="000000"/>
                </a:solidFill>
              </a:rPr>
              <a:t>Few Shot Learning. </a:t>
            </a:r>
          </a:p>
          <a:p>
            <a:pPr marL="0" indent="0" fontAlgn="base">
              <a:lnSpc>
                <a:spcPct val="150000"/>
              </a:lnSpc>
              <a:spcBef>
                <a:spcPts val="0"/>
              </a:spcBef>
              <a:buNone/>
            </a:pPr>
            <a:endParaRPr lang="en-US" sz="2000" b="1" i="0" u="none" strike="noStrike" dirty="0">
              <a:solidFill>
                <a:srgbClr val="000000"/>
              </a:solidFill>
              <a:effectLst/>
              <a:latin typeface="Arial" panose="020B0604020202020204" pitchFamily="34" charset="0"/>
            </a:endParaRPr>
          </a:p>
          <a:p>
            <a:pPr marL="0" indent="0" fontAlgn="base">
              <a:lnSpc>
                <a:spcPct val="150000"/>
              </a:lnSpc>
              <a:spcBef>
                <a:spcPts val="0"/>
              </a:spcBef>
              <a:buNone/>
            </a:pPr>
            <a:r>
              <a:rPr lang="en-US" sz="2000" dirty="0">
                <a:solidFill>
                  <a:srgbClr val="000000"/>
                </a:solidFill>
              </a:rPr>
              <a:t>Few Shot Learning is when, as the input to the model, a number of samples (or “shots”) of the desired input&lt;=&gt;output behavior is given, before providing the example that the model needs to work on. </a:t>
            </a:r>
          </a:p>
          <a:p>
            <a:pPr marL="0" indent="0" fontAlgn="base">
              <a:lnSpc>
                <a:spcPct val="150000"/>
              </a:lnSpc>
              <a:spcBef>
                <a:spcPts val="0"/>
              </a:spcBef>
              <a:buNone/>
            </a:pPr>
            <a:endParaRPr lang="en-US" sz="2000" dirty="0">
              <a:solidFill>
                <a:srgbClr val="000000"/>
              </a:solidFill>
            </a:endParaRPr>
          </a:p>
          <a:p>
            <a:pPr marL="0" indent="0" fontAlgn="base">
              <a:lnSpc>
                <a:spcPct val="150000"/>
              </a:lnSpc>
              <a:spcBef>
                <a:spcPts val="0"/>
              </a:spcBef>
              <a:buNone/>
            </a:pPr>
            <a:r>
              <a:rPr lang="en-US" sz="2000" dirty="0">
                <a:solidFill>
                  <a:srgbClr val="000000"/>
                </a:solidFill>
              </a:rPr>
              <a:t>This was found to have significant effect on the performance of GPT-3 in tasks it was not trained on. It was only trained to predict the next token based on the tokens it had seen in the training corpus.</a:t>
            </a:r>
          </a:p>
          <a:p>
            <a:pPr marL="0" indent="0" fontAlgn="base">
              <a:lnSpc>
                <a:spcPct val="150000"/>
              </a:lnSpc>
              <a:spcBef>
                <a:spcPts val="0"/>
              </a:spcBef>
              <a:buNone/>
            </a:pPr>
            <a:endParaRPr lang="en-US" sz="2000" i="0" u="none" strike="noStrike" dirty="0">
              <a:solidFill>
                <a:srgbClr val="000000"/>
              </a:solidFill>
              <a:effectLst/>
              <a:latin typeface="Arial" panose="020B0604020202020204" pitchFamily="34" charset="0"/>
            </a:endParaRPr>
          </a:p>
        </p:txBody>
      </p:sp>
      <p:pic>
        <p:nvPicPr>
          <p:cNvPr id="4" name="Picture 3">
            <a:extLst>
              <a:ext uri="{FF2B5EF4-FFF2-40B4-BE49-F238E27FC236}">
                <a16:creationId xmlns:a16="http://schemas.microsoft.com/office/drawing/2014/main" id="{DF1BF549-5C9C-2EF8-00C7-3698CDCCE6EC}"/>
              </a:ext>
            </a:extLst>
          </p:cNvPr>
          <p:cNvPicPr>
            <a:picLocks noChangeAspect="1"/>
          </p:cNvPicPr>
          <p:nvPr/>
        </p:nvPicPr>
        <p:blipFill rotWithShape="1">
          <a:blip r:embed="rId3"/>
          <a:srcRect l="6987" t="6259" r="5280" b="1533"/>
          <a:stretch/>
        </p:blipFill>
        <p:spPr>
          <a:xfrm>
            <a:off x="10025742" y="1671152"/>
            <a:ext cx="7380515" cy="4062550"/>
          </a:xfrm>
          <a:prstGeom prst="rect">
            <a:avLst/>
          </a:prstGeom>
        </p:spPr>
      </p:pic>
      <p:pic>
        <p:nvPicPr>
          <p:cNvPr id="5" name="Picture 4">
            <a:extLst>
              <a:ext uri="{FF2B5EF4-FFF2-40B4-BE49-F238E27FC236}">
                <a16:creationId xmlns:a16="http://schemas.microsoft.com/office/drawing/2014/main" id="{1B4ADA73-B039-F974-35C4-44FE38594BD1}"/>
              </a:ext>
            </a:extLst>
          </p:cNvPr>
          <p:cNvPicPr>
            <a:picLocks noChangeAspect="1"/>
          </p:cNvPicPr>
          <p:nvPr/>
        </p:nvPicPr>
        <p:blipFill>
          <a:blip r:embed="rId4"/>
          <a:stretch>
            <a:fillRect/>
          </a:stretch>
        </p:blipFill>
        <p:spPr>
          <a:xfrm>
            <a:off x="10839449" y="5964818"/>
            <a:ext cx="5753100" cy="3568700"/>
          </a:xfrm>
          <a:prstGeom prst="rect">
            <a:avLst/>
          </a:prstGeom>
        </p:spPr>
      </p:pic>
      <p:pic>
        <p:nvPicPr>
          <p:cNvPr id="6" name="Picture 5">
            <a:extLst>
              <a:ext uri="{FF2B5EF4-FFF2-40B4-BE49-F238E27FC236}">
                <a16:creationId xmlns:a16="http://schemas.microsoft.com/office/drawing/2014/main" id="{5A626F93-CCC8-F135-277D-02E5EB1D77D0}"/>
              </a:ext>
            </a:extLst>
          </p:cNvPr>
          <p:cNvPicPr>
            <a:picLocks noChangeAspect="1"/>
          </p:cNvPicPr>
          <p:nvPr/>
        </p:nvPicPr>
        <p:blipFill>
          <a:blip r:embed="rId5"/>
          <a:stretch>
            <a:fillRect/>
          </a:stretch>
        </p:blipFill>
        <p:spPr>
          <a:xfrm>
            <a:off x="2453096" y="2935037"/>
            <a:ext cx="5715000" cy="1600200"/>
          </a:xfrm>
          <a:prstGeom prst="rect">
            <a:avLst/>
          </a:prstGeom>
        </p:spPr>
      </p:pic>
    </p:spTree>
    <p:extLst>
      <p:ext uri="{BB962C8B-B14F-4D97-AF65-F5344CB8AC3E}">
        <p14:creationId xmlns:p14="http://schemas.microsoft.com/office/powerpoint/2010/main" val="1060900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p:txBody>
          <a:bodyPr anchor="ctr"/>
          <a:lstStyle/>
          <a:p>
            <a:r>
              <a:rPr lang="en-US" dirty="0"/>
              <a:t>In-Context Learning vs. Fine-tuning</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7" y="2726267"/>
            <a:ext cx="7727046" cy="6796556"/>
          </a:xfrm>
        </p:spPr>
        <p:txBody>
          <a:bodyPr>
            <a:normAutofit/>
          </a:bodyPr>
          <a:lstStyle/>
          <a:p>
            <a:pPr marL="0" indent="0" fontAlgn="base">
              <a:lnSpc>
                <a:spcPct val="150000"/>
              </a:lnSpc>
              <a:spcBef>
                <a:spcPts val="0"/>
              </a:spcBef>
              <a:buNone/>
            </a:pPr>
            <a:r>
              <a:rPr lang="en-US" sz="2000" b="0" i="0" u="none" strike="noStrike" dirty="0">
                <a:solidFill>
                  <a:srgbClr val="000000"/>
                </a:solidFill>
                <a:effectLst/>
                <a:latin typeface="Arial" panose="020B0604020202020204" pitchFamily="34" charset="0"/>
              </a:rPr>
              <a:t>Few Shot Learning is an example of “</a:t>
            </a:r>
            <a:r>
              <a:rPr lang="en-US" sz="2000" b="1" i="0" u="none" strike="noStrike" dirty="0">
                <a:solidFill>
                  <a:srgbClr val="000000"/>
                </a:solidFill>
                <a:effectLst/>
                <a:latin typeface="Arial" panose="020B0604020202020204" pitchFamily="34" charset="0"/>
              </a:rPr>
              <a:t>in-context learning</a:t>
            </a:r>
            <a:r>
              <a:rPr lang="en-US" sz="2000" b="0" i="0" u="none" strike="noStrike" dirty="0">
                <a:solidFill>
                  <a:srgbClr val="000000"/>
                </a:solidFill>
                <a:effectLst/>
                <a:latin typeface="Arial" panose="020B0604020202020204" pitchFamily="34" charset="0"/>
              </a:rPr>
              <a:t>” where the transformer uses its vast set of parameters and attention matrices to focus on the input given and attempts to ”understand” what the task is. </a:t>
            </a:r>
          </a:p>
          <a:p>
            <a:pPr marL="0" indent="0" fontAlgn="base">
              <a:lnSpc>
                <a:spcPct val="150000"/>
              </a:lnSpc>
              <a:spcBef>
                <a:spcPts val="0"/>
              </a:spcBef>
              <a:buNone/>
            </a:pPr>
            <a:endParaRPr lang="en-US" sz="2000" dirty="0">
              <a:solidFill>
                <a:srgbClr val="000000"/>
              </a:solidFill>
            </a:endParaRPr>
          </a:p>
          <a:p>
            <a:pPr marL="0" indent="0" fontAlgn="base">
              <a:lnSpc>
                <a:spcPct val="150000"/>
              </a:lnSpc>
              <a:spcBef>
                <a:spcPts val="0"/>
              </a:spcBef>
              <a:buNone/>
            </a:pPr>
            <a:r>
              <a:rPr lang="en-US" sz="2000" b="0" i="0" u="none" strike="noStrike" dirty="0">
                <a:solidFill>
                  <a:srgbClr val="000000"/>
                </a:solidFill>
                <a:effectLst/>
                <a:latin typeface="Arial" panose="020B0604020202020204" pitchFamily="34" charset="0"/>
              </a:rPr>
              <a:t>This is in stark contrast to something like fine-tuning, or supervised learning where the task is structured in the input-output pairs and the mode simply learns the relationship between them. </a:t>
            </a:r>
          </a:p>
          <a:p>
            <a:pPr marL="0" indent="0" fontAlgn="base">
              <a:lnSpc>
                <a:spcPct val="150000"/>
              </a:lnSpc>
              <a:spcBef>
                <a:spcPts val="0"/>
              </a:spcBef>
              <a:buNone/>
            </a:pPr>
            <a:endParaRPr lang="en-US" sz="2000" dirty="0">
              <a:solidFill>
                <a:srgbClr val="000000"/>
              </a:solidFill>
            </a:endParaRPr>
          </a:p>
          <a:p>
            <a:pPr marL="0" indent="0" fontAlgn="base">
              <a:lnSpc>
                <a:spcPct val="150000"/>
              </a:lnSpc>
              <a:spcBef>
                <a:spcPts val="0"/>
              </a:spcBef>
              <a:buNone/>
            </a:pPr>
            <a:r>
              <a:rPr lang="en-US" sz="2000" b="0" i="0" u="none" strike="noStrike" dirty="0">
                <a:solidFill>
                  <a:srgbClr val="000000"/>
                </a:solidFill>
                <a:effectLst/>
                <a:latin typeface="Arial" panose="020B0604020202020204" pitchFamily="34" charset="0"/>
              </a:rPr>
              <a:t>This flexibility of LLMs to seemingly learn new tasks after training has allowed for a new industry </a:t>
            </a:r>
            <a:r>
              <a:rPr lang="en-US" sz="2000" dirty="0">
                <a:solidFill>
                  <a:srgbClr val="000000"/>
                </a:solidFill>
              </a:rPr>
              <a:t>to be formed, Generative AI. The fundamental concept we will need to understand then, is how to prompt these models.</a:t>
            </a:r>
            <a:endParaRPr lang="en-US" sz="2000" b="0" i="0" u="none" strike="noStrike" dirty="0">
              <a:solidFill>
                <a:srgbClr val="000000"/>
              </a:solidFill>
              <a:effectLst/>
              <a:latin typeface="Arial" panose="020B0604020202020204" pitchFamily="34" charset="0"/>
            </a:endParaRPr>
          </a:p>
        </p:txBody>
      </p:sp>
      <p:pic>
        <p:nvPicPr>
          <p:cNvPr id="4" name="Picture 3">
            <a:extLst>
              <a:ext uri="{FF2B5EF4-FFF2-40B4-BE49-F238E27FC236}">
                <a16:creationId xmlns:a16="http://schemas.microsoft.com/office/drawing/2014/main" id="{21F8197A-BC5B-3EA0-1133-15955494C7F9}"/>
              </a:ext>
            </a:extLst>
          </p:cNvPr>
          <p:cNvPicPr>
            <a:picLocks noChangeAspect="1"/>
          </p:cNvPicPr>
          <p:nvPr/>
        </p:nvPicPr>
        <p:blipFill rotWithShape="1">
          <a:blip r:embed="rId3"/>
          <a:srcRect l="55874" b="26862"/>
          <a:stretch/>
        </p:blipFill>
        <p:spPr>
          <a:xfrm>
            <a:off x="13702937" y="1222759"/>
            <a:ext cx="4585063" cy="6490823"/>
          </a:xfrm>
          <a:prstGeom prst="rect">
            <a:avLst/>
          </a:prstGeom>
        </p:spPr>
      </p:pic>
      <p:pic>
        <p:nvPicPr>
          <p:cNvPr id="5" name="Picture 4">
            <a:extLst>
              <a:ext uri="{FF2B5EF4-FFF2-40B4-BE49-F238E27FC236}">
                <a16:creationId xmlns:a16="http://schemas.microsoft.com/office/drawing/2014/main" id="{F8F7C617-7933-2E8A-23ED-22CA87B41990}"/>
              </a:ext>
            </a:extLst>
          </p:cNvPr>
          <p:cNvPicPr>
            <a:picLocks noChangeAspect="1"/>
          </p:cNvPicPr>
          <p:nvPr/>
        </p:nvPicPr>
        <p:blipFill rotWithShape="1">
          <a:blip r:embed="rId3"/>
          <a:srcRect l="8773" t="5774" r="49238"/>
          <a:stretch/>
        </p:blipFill>
        <p:spPr>
          <a:xfrm>
            <a:off x="8882743" y="1776551"/>
            <a:ext cx="4362994" cy="8362383"/>
          </a:xfrm>
          <a:prstGeom prst="rect">
            <a:avLst/>
          </a:prstGeom>
        </p:spPr>
      </p:pic>
    </p:spTree>
    <p:extLst>
      <p:ext uri="{BB962C8B-B14F-4D97-AF65-F5344CB8AC3E}">
        <p14:creationId xmlns:p14="http://schemas.microsoft.com/office/powerpoint/2010/main" val="365114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pPr algn="l">
              <a:buSzPts val="4400"/>
            </a:pPr>
            <a:r>
              <a:rPr lang="en-US" dirty="0">
                <a:solidFill>
                  <a:schemeClr val="bg1"/>
                </a:solidFill>
              </a:rPr>
              <a:t>Prompting and Prompt templating</a:t>
            </a:r>
          </a:p>
        </p:txBody>
      </p:sp>
      <p:sp>
        <p:nvSpPr>
          <p:cNvPr id="7" name="TextBox 6">
            <a:extLst>
              <a:ext uri="{FF2B5EF4-FFF2-40B4-BE49-F238E27FC236}">
                <a16:creationId xmlns:a16="http://schemas.microsoft.com/office/drawing/2014/main" id="{2D6EE57F-4D9E-CF84-2D70-744101F12037}"/>
              </a:ext>
            </a:extLst>
          </p:cNvPr>
          <p:cNvSpPr txBox="1"/>
          <p:nvPr/>
        </p:nvSpPr>
        <p:spPr>
          <a:xfrm>
            <a:off x="1257300" y="4528251"/>
            <a:ext cx="9144000" cy="523220"/>
          </a:xfrm>
          <a:prstGeom prst="rect">
            <a:avLst/>
          </a:prstGeom>
          <a:noFill/>
        </p:spPr>
        <p:txBody>
          <a:bodyPr wrap="square">
            <a:spAutoFit/>
          </a:bodyPr>
          <a:lstStyle/>
          <a:p>
            <a:r>
              <a:rPr lang="en-US" sz="2800" dirty="0"/>
              <a:t>Saying the right thing</a:t>
            </a:r>
          </a:p>
        </p:txBody>
      </p:sp>
    </p:spTree>
    <p:extLst>
      <p:ext uri="{BB962C8B-B14F-4D97-AF65-F5344CB8AC3E}">
        <p14:creationId xmlns:p14="http://schemas.microsoft.com/office/powerpoint/2010/main" val="3568118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p:txBody>
          <a:bodyPr anchor="ctr"/>
          <a:lstStyle/>
          <a:p>
            <a:r>
              <a:rPr lang="en-US" dirty="0"/>
              <a:t>How LLMs choose the next word</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7" y="2122713"/>
            <a:ext cx="15773400" cy="6804072"/>
          </a:xfrm>
        </p:spPr>
        <p:txBody>
          <a:bodyPr/>
          <a:lstStyle/>
          <a:p>
            <a:pPr marL="0" indent="0">
              <a:buNone/>
            </a:pPr>
            <a:r>
              <a:rPr lang="en-US" dirty="0"/>
              <a:t>Before we discuss prompting, let’s review why there is non-determinism in LLMs, by design:</a:t>
            </a:r>
          </a:p>
          <a:p>
            <a:r>
              <a:rPr lang="en-US" dirty="0"/>
              <a:t>At the final layer, the last output is used to select a token index, which corresponds to a natural language token.</a:t>
            </a:r>
          </a:p>
          <a:p>
            <a:r>
              <a:rPr lang="en-US" dirty="0"/>
              <a:t>This choice is made using a probability distribution which can be affect by the </a:t>
            </a:r>
            <a:r>
              <a:rPr lang="en-US" b="1" i="1" dirty="0"/>
              <a:t>temperature</a:t>
            </a:r>
            <a:r>
              <a:rPr lang="en-US" dirty="0"/>
              <a:t> value</a:t>
            </a:r>
          </a:p>
          <a:p>
            <a:r>
              <a:rPr lang="en-US" dirty="0"/>
              <a:t>This means that for a given input, we cannot always know exactly what the next token will be…</a:t>
            </a:r>
          </a:p>
          <a:p>
            <a:pPr marL="0" indent="0">
              <a:buNone/>
            </a:pPr>
            <a:endParaRPr lang="en-US" dirty="0"/>
          </a:p>
          <a:p>
            <a:pPr marL="0" indent="0">
              <a:buNone/>
            </a:pPr>
            <a:endParaRPr lang="en-US" dirty="0"/>
          </a:p>
        </p:txBody>
      </p:sp>
      <p:pic>
        <p:nvPicPr>
          <p:cNvPr id="3074" name="Picture 2">
            <a:extLst>
              <a:ext uri="{FF2B5EF4-FFF2-40B4-BE49-F238E27FC236}">
                <a16:creationId xmlns:a16="http://schemas.microsoft.com/office/drawing/2014/main" id="{49EC8846-7EA8-F987-380E-A996E6CE9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2359" y="4357950"/>
            <a:ext cx="7375269" cy="47612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3485B47-8A5B-6E86-6E15-2DCB9B6B15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03" t="10696" r="19603" b="11887"/>
          <a:stretch/>
        </p:blipFill>
        <p:spPr bwMode="auto">
          <a:xfrm>
            <a:off x="12453644" y="5002239"/>
            <a:ext cx="5256653" cy="316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336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p:txBody>
          <a:bodyPr anchor="ctr"/>
          <a:lstStyle/>
          <a:p>
            <a:r>
              <a:rPr lang="en-US" dirty="0"/>
              <a:t>Consistency Challenges in LLMs – Input/Output</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6" y="2726267"/>
            <a:ext cx="9131303" cy="6200518"/>
          </a:xfrm>
        </p:spPr>
        <p:txBody>
          <a:bodyPr>
            <a:noAutofit/>
          </a:bodyPr>
          <a:lstStyle/>
          <a:p>
            <a:pPr marL="0" indent="0" rtl="0">
              <a:lnSpc>
                <a:spcPct val="100000"/>
              </a:lnSpc>
              <a:spcBef>
                <a:spcPts val="0"/>
              </a:spcBef>
              <a:spcAft>
                <a:spcPts val="0"/>
              </a:spcAft>
              <a:buNone/>
            </a:pPr>
            <a:r>
              <a:rPr lang="en-US" dirty="0">
                <a:solidFill>
                  <a:srgbClr val="000000"/>
                </a:solidFill>
              </a:rPr>
              <a:t>T</a:t>
            </a:r>
            <a:r>
              <a:rPr lang="en-US" b="0" i="0" u="none" strike="noStrike" dirty="0">
                <a:solidFill>
                  <a:srgbClr val="000000"/>
                </a:solidFill>
                <a:effectLst/>
                <a:latin typeface="Arial" panose="020B0604020202020204" pitchFamily="34" charset="0"/>
              </a:rPr>
              <a:t>emperature isn</a:t>
            </a:r>
            <a:r>
              <a:rPr lang="en-US" dirty="0">
                <a:solidFill>
                  <a:srgbClr val="000000"/>
                </a:solidFill>
              </a:rPr>
              <a:t>’t the only reason LLM outputs aren’t predictable. </a:t>
            </a:r>
          </a:p>
          <a:p>
            <a:pPr marL="0" indent="0" rtl="0">
              <a:lnSpc>
                <a:spcPct val="100000"/>
              </a:lnSpc>
              <a:spcBef>
                <a:spcPts val="0"/>
              </a:spcBef>
              <a:spcAft>
                <a:spcPts val="0"/>
              </a:spcAft>
              <a:buNone/>
            </a:pPr>
            <a:endParaRPr lang="en-US" dirty="0">
              <a:solidFill>
                <a:srgbClr val="000000"/>
              </a:solidFill>
            </a:endParaRPr>
          </a:p>
          <a:p>
            <a:pPr marL="0" indent="0" rtl="0">
              <a:lnSpc>
                <a:spcPct val="100000"/>
              </a:lnSpc>
              <a:spcBef>
                <a:spcPts val="0"/>
              </a:spcBef>
              <a:spcAft>
                <a:spcPts val="0"/>
              </a:spcAft>
              <a:buNone/>
            </a:pPr>
            <a:r>
              <a:rPr lang="en-US" b="1" dirty="0">
                <a:solidFill>
                  <a:srgbClr val="000000"/>
                </a:solidFill>
              </a:rPr>
              <a:t>Hallucinations</a:t>
            </a:r>
          </a:p>
          <a:p>
            <a:pPr rtl="0">
              <a:lnSpc>
                <a:spcPct val="100000"/>
              </a:lnSpc>
              <a:spcBef>
                <a:spcPts val="0"/>
              </a:spcBef>
              <a:spcAft>
                <a:spcPts val="1000"/>
              </a:spcAft>
            </a:pPr>
            <a:r>
              <a:rPr lang="en-US" b="0" i="0" u="none" strike="noStrike" dirty="0">
                <a:solidFill>
                  <a:srgbClr val="000000"/>
                </a:solidFill>
                <a:effectLst/>
                <a:latin typeface="Arial" panose="020B0604020202020204" pitchFamily="34" charset="0"/>
              </a:rPr>
              <a:t>An LLM has access to a</a:t>
            </a:r>
            <a:r>
              <a:rPr lang="en-US" dirty="0">
                <a:solidFill>
                  <a:srgbClr val="000000"/>
                </a:solidFill>
              </a:rPr>
              <a:t>n astoundingly high dimensional space, constructed from the embedding dimensions, and number of parameters</a:t>
            </a:r>
          </a:p>
          <a:p>
            <a:pPr rtl="0">
              <a:lnSpc>
                <a:spcPct val="100000"/>
              </a:lnSpc>
              <a:spcBef>
                <a:spcPts val="0"/>
              </a:spcBef>
              <a:spcAft>
                <a:spcPts val="1000"/>
              </a:spcAft>
            </a:pPr>
            <a:r>
              <a:rPr lang="en-US" b="0" i="0" u="none" strike="noStrike" dirty="0">
                <a:solidFill>
                  <a:srgbClr val="000000"/>
                </a:solidFill>
                <a:effectLst/>
                <a:latin typeface="Arial" panose="020B0604020202020204" pitchFamily="34" charset="0"/>
              </a:rPr>
              <a:t>Only a tiny subset of this space will be accessed during training, with the number of potential input token configurations to the model effectively infinit</a:t>
            </a:r>
            <a:r>
              <a:rPr lang="en-US" dirty="0">
                <a:solidFill>
                  <a:srgbClr val="000000"/>
                </a:solidFill>
              </a:rPr>
              <a:t>e</a:t>
            </a:r>
          </a:p>
          <a:p>
            <a:pPr rtl="0">
              <a:lnSpc>
                <a:spcPct val="100000"/>
              </a:lnSpc>
              <a:spcBef>
                <a:spcPts val="0"/>
              </a:spcBef>
              <a:spcAft>
                <a:spcPts val="1000"/>
              </a:spcAft>
            </a:pPr>
            <a:r>
              <a:rPr lang="en-US" b="0" i="0" u="none" strike="noStrike" dirty="0">
                <a:solidFill>
                  <a:srgbClr val="000000"/>
                </a:solidFill>
                <a:effectLst/>
                <a:latin typeface="Arial" panose="020B0604020202020204" pitchFamily="34" charset="0"/>
              </a:rPr>
              <a:t>This can lead LLMs</a:t>
            </a:r>
            <a:r>
              <a:rPr lang="en-US" dirty="0">
                <a:solidFill>
                  <a:srgbClr val="000000"/>
                </a:solidFill>
              </a:rPr>
              <a:t>, at inference time, to output data that may have no real connection to the input data, simply because it hasn’t been well constrained</a:t>
            </a:r>
          </a:p>
          <a:p>
            <a:pPr rtl="0">
              <a:lnSpc>
                <a:spcPct val="100000"/>
              </a:lnSpc>
              <a:spcBef>
                <a:spcPts val="0"/>
              </a:spcBef>
              <a:spcAft>
                <a:spcPts val="1000"/>
              </a:spcAft>
            </a:pPr>
            <a:r>
              <a:rPr lang="en-US" b="0" i="0" u="none" strike="noStrike" dirty="0">
                <a:solidFill>
                  <a:srgbClr val="000000"/>
                </a:solidFill>
                <a:effectLst/>
                <a:latin typeface="Arial" panose="020B0604020202020204" pitchFamily="34" charset="0"/>
              </a:rPr>
              <a:t>This is known as </a:t>
            </a:r>
            <a:r>
              <a:rPr lang="en-US" b="0" strike="noStrike" dirty="0">
                <a:solidFill>
                  <a:srgbClr val="000000"/>
                </a:solidFill>
                <a:effectLst/>
                <a:latin typeface="Arial" panose="020B0604020202020204" pitchFamily="34" charset="0"/>
              </a:rPr>
              <a:t>hallucination</a:t>
            </a:r>
            <a:r>
              <a:rPr lang="en-US" b="0" i="0" u="none" strike="noStrike" dirty="0">
                <a:solidFill>
                  <a:srgbClr val="000000"/>
                </a:solidFill>
                <a:effectLst/>
                <a:latin typeface="Arial" panose="020B0604020202020204" pitchFamily="34" charset="0"/>
              </a:rPr>
              <a:t>. This occurs when the LLM attempts to extrapolate in a region of this high dimensional space wher</a:t>
            </a:r>
            <a:r>
              <a:rPr lang="en-US" dirty="0">
                <a:solidFill>
                  <a:srgbClr val="000000"/>
                </a:solidFill>
              </a:rPr>
              <a:t>e it has not been well trained. </a:t>
            </a:r>
          </a:p>
        </p:txBody>
      </p:sp>
      <p:pic>
        <p:nvPicPr>
          <p:cNvPr id="5" name="Picture 4">
            <a:extLst>
              <a:ext uri="{FF2B5EF4-FFF2-40B4-BE49-F238E27FC236}">
                <a16:creationId xmlns:a16="http://schemas.microsoft.com/office/drawing/2014/main" id="{B4210CB8-7513-3086-77FB-B2F9618D0772}"/>
              </a:ext>
            </a:extLst>
          </p:cNvPr>
          <p:cNvPicPr>
            <a:picLocks noChangeAspect="1"/>
          </p:cNvPicPr>
          <p:nvPr/>
        </p:nvPicPr>
        <p:blipFill>
          <a:blip r:embed="rId2"/>
          <a:stretch>
            <a:fillRect/>
          </a:stretch>
        </p:blipFill>
        <p:spPr>
          <a:xfrm>
            <a:off x="11199585" y="2197373"/>
            <a:ext cx="6502400" cy="6502400"/>
          </a:xfrm>
          <a:prstGeom prst="rect">
            <a:avLst/>
          </a:prstGeom>
        </p:spPr>
      </p:pic>
    </p:spTree>
    <p:extLst>
      <p:ext uri="{BB962C8B-B14F-4D97-AF65-F5344CB8AC3E}">
        <p14:creationId xmlns:p14="http://schemas.microsoft.com/office/powerpoint/2010/main" val="3101039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p:txBody>
          <a:bodyPr anchor="ctr"/>
          <a:lstStyle/>
          <a:p>
            <a:r>
              <a:rPr lang="en-US" dirty="0"/>
              <a:t>Prompting an LLM – How does it affect the model?</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7" y="2726267"/>
            <a:ext cx="7772400" cy="6200518"/>
          </a:xfrm>
        </p:spPr>
        <p:txBody>
          <a:bodyPr>
            <a:normAutofit/>
          </a:bodyPr>
          <a:lstStyle/>
          <a:p>
            <a:pPr marL="0" indent="0" rtl="0">
              <a:lnSpc>
                <a:spcPct val="100000"/>
              </a:lnSpc>
              <a:spcBef>
                <a:spcPts val="0"/>
              </a:spcBef>
              <a:spcAft>
                <a:spcPts val="0"/>
              </a:spcAft>
              <a:buNone/>
            </a:pPr>
            <a:r>
              <a:rPr lang="en-US" b="0" i="0" u="none" strike="noStrike" dirty="0">
                <a:solidFill>
                  <a:srgbClr val="000000"/>
                </a:solidFill>
                <a:effectLst/>
                <a:latin typeface="Arial" panose="020B0604020202020204" pitchFamily="34" charset="0"/>
              </a:rPr>
              <a:t>To over come hallucination, we can format our inputs in such a manner that we can generate consistency. Our </a:t>
            </a:r>
            <a:r>
              <a:rPr lang="en-US" b="1" i="0" u="none" strike="noStrike" dirty="0">
                <a:solidFill>
                  <a:srgbClr val="000000"/>
                </a:solidFill>
                <a:effectLst/>
                <a:latin typeface="Arial" panose="020B0604020202020204" pitchFamily="34" charset="0"/>
              </a:rPr>
              <a:t>prompts and prompt templates</a:t>
            </a:r>
            <a:r>
              <a:rPr lang="en-US" i="0" u="none" strike="noStrike" dirty="0">
                <a:solidFill>
                  <a:srgbClr val="000000"/>
                </a:solidFill>
                <a:effectLst/>
                <a:latin typeface="Arial" panose="020B0604020202020204" pitchFamily="34" charset="0"/>
              </a:rPr>
              <a:t> will be key.</a:t>
            </a:r>
          </a:p>
          <a:p>
            <a:pPr marL="0" indent="0" rtl="0">
              <a:lnSpc>
                <a:spcPct val="100000"/>
              </a:lnSpc>
              <a:spcBef>
                <a:spcPts val="0"/>
              </a:spcBef>
              <a:spcAft>
                <a:spcPts val="0"/>
              </a:spcAft>
              <a:buNone/>
            </a:pPr>
            <a:endParaRPr lang="en-US" b="0" dirty="0">
              <a:solidFill>
                <a:srgbClr val="000000"/>
              </a:solidFill>
            </a:endParaRPr>
          </a:p>
          <a:p>
            <a:pPr marL="0" indent="0" rtl="0">
              <a:lnSpc>
                <a:spcPct val="100000"/>
              </a:lnSpc>
              <a:spcBef>
                <a:spcPts val="0"/>
              </a:spcBef>
              <a:spcAft>
                <a:spcPts val="0"/>
              </a:spcAft>
              <a:buNone/>
            </a:pPr>
            <a:endParaRPr lang="en-US" i="0" u="none" strike="noStrike" dirty="0">
              <a:solidFill>
                <a:srgbClr val="000000"/>
              </a:solidFill>
              <a:effectLst/>
              <a:latin typeface="Arial" panose="020B0604020202020204" pitchFamily="34" charset="0"/>
            </a:endParaRPr>
          </a:p>
          <a:p>
            <a:pPr marL="0" indent="0" rtl="0">
              <a:lnSpc>
                <a:spcPct val="100000"/>
              </a:lnSpc>
              <a:spcBef>
                <a:spcPts val="0"/>
              </a:spcBef>
              <a:spcAft>
                <a:spcPts val="0"/>
              </a:spcAft>
              <a:buNone/>
            </a:pPr>
            <a:r>
              <a:rPr lang="en-US" b="0" dirty="0">
                <a:solidFill>
                  <a:srgbClr val="000000"/>
                </a:solidFill>
              </a:rPr>
              <a:t>By giv</a:t>
            </a:r>
            <a:r>
              <a:rPr lang="en-US" dirty="0">
                <a:solidFill>
                  <a:srgbClr val="000000"/>
                </a:solidFill>
              </a:rPr>
              <a:t>ing a consistent input to our models, we can promote a consistent activation of the right parameters and utilization of the attention mechanism</a:t>
            </a:r>
            <a:endParaRPr lang="en-US" b="0" i="0" u="none" strike="noStrike" dirty="0">
              <a:solidFill>
                <a:srgbClr val="000000"/>
              </a:solidFill>
              <a:effectLst/>
              <a:latin typeface="Arial" panose="020B0604020202020204" pitchFamily="34" charset="0"/>
            </a:endParaRPr>
          </a:p>
        </p:txBody>
      </p:sp>
      <p:pic>
        <p:nvPicPr>
          <p:cNvPr id="4" name="Picture 3">
            <a:extLst>
              <a:ext uri="{FF2B5EF4-FFF2-40B4-BE49-F238E27FC236}">
                <a16:creationId xmlns:a16="http://schemas.microsoft.com/office/drawing/2014/main" id="{F73FCB88-6369-A25B-9FF1-BC1DA4198764}"/>
              </a:ext>
            </a:extLst>
          </p:cNvPr>
          <p:cNvPicPr>
            <a:picLocks noChangeAspect="1"/>
          </p:cNvPicPr>
          <p:nvPr/>
        </p:nvPicPr>
        <p:blipFill rotWithShape="1">
          <a:blip r:embed="rId2"/>
          <a:srcRect b="21247"/>
          <a:stretch/>
        </p:blipFill>
        <p:spPr>
          <a:xfrm>
            <a:off x="8928097" y="3791337"/>
            <a:ext cx="9421514" cy="4879133"/>
          </a:xfrm>
          <a:prstGeom prst="rect">
            <a:avLst/>
          </a:prstGeom>
        </p:spPr>
      </p:pic>
      <p:sp>
        <p:nvSpPr>
          <p:cNvPr id="5" name="TextBox 4">
            <a:extLst>
              <a:ext uri="{FF2B5EF4-FFF2-40B4-BE49-F238E27FC236}">
                <a16:creationId xmlns:a16="http://schemas.microsoft.com/office/drawing/2014/main" id="{4BA0DA01-2914-D140-75FF-DCACB5210C99}"/>
              </a:ext>
            </a:extLst>
          </p:cNvPr>
          <p:cNvSpPr txBox="1"/>
          <p:nvPr/>
        </p:nvSpPr>
        <p:spPr>
          <a:xfrm>
            <a:off x="9241901" y="8722375"/>
            <a:ext cx="2355132" cy="424732"/>
          </a:xfrm>
          <a:prstGeom prst="rect">
            <a:avLst/>
          </a:prstGeom>
          <a:noFill/>
        </p:spPr>
        <p:txBody>
          <a:bodyPr wrap="none" rtlCol="0" anchor="ctr">
            <a:spAutoFit/>
          </a:bodyPr>
          <a:lstStyle/>
          <a:p>
            <a:pPr algn="ctr">
              <a:lnSpc>
                <a:spcPct val="90000"/>
              </a:lnSpc>
            </a:pPr>
            <a:r>
              <a:rPr lang="en-US" sz="2400" i="1" dirty="0">
                <a:latin typeface="Arial" panose="020B0604020202020204" pitchFamily="34" charset="0"/>
                <a:cs typeface="Arial" panose="020B0604020202020204" pitchFamily="34" charset="0"/>
              </a:rPr>
              <a:t>From ChatGPT</a:t>
            </a:r>
          </a:p>
        </p:txBody>
      </p:sp>
    </p:spTree>
    <p:extLst>
      <p:ext uri="{BB962C8B-B14F-4D97-AF65-F5344CB8AC3E}">
        <p14:creationId xmlns:p14="http://schemas.microsoft.com/office/powerpoint/2010/main" val="2627251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p:txBody>
          <a:bodyPr anchor="ctr"/>
          <a:lstStyle/>
          <a:p>
            <a:r>
              <a:rPr lang="en-US" dirty="0"/>
              <a:t>What we’ve learned about prompting LLMs</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7" y="2726267"/>
            <a:ext cx="8334469" cy="6200518"/>
          </a:xfrm>
        </p:spPr>
        <p:txBody>
          <a:bodyPr>
            <a:normAutofit lnSpcReduction="10000"/>
          </a:bodyPr>
          <a:lstStyle/>
          <a:p>
            <a:pPr marL="0" indent="0">
              <a:buNone/>
            </a:pPr>
            <a:r>
              <a:rPr lang="en-US" dirty="0"/>
              <a:t>Prompt templating is now a very common practice with multiple libraries now built to support simple templating</a:t>
            </a:r>
          </a:p>
          <a:p>
            <a:pPr marL="0" indent="0">
              <a:buNone/>
            </a:pPr>
            <a:endParaRPr lang="en-US" dirty="0"/>
          </a:p>
          <a:p>
            <a:pPr marL="0" indent="0">
              <a:buNone/>
            </a:pPr>
            <a:endParaRPr lang="en-US" dirty="0"/>
          </a:p>
          <a:p>
            <a:pPr marL="0" indent="0">
              <a:buNone/>
            </a:pPr>
            <a:endParaRPr lang="en-US" dirty="0"/>
          </a:p>
          <a:p>
            <a:pPr marL="0" indent="0">
              <a:buNone/>
            </a:pPr>
            <a:r>
              <a:rPr lang="en-US" dirty="0"/>
              <a:t>These templates typically align with various tasks:</a:t>
            </a:r>
          </a:p>
          <a:p>
            <a:r>
              <a:rPr lang="en-US" dirty="0"/>
              <a:t>Summarization</a:t>
            </a:r>
          </a:p>
          <a:p>
            <a:r>
              <a:rPr lang="en-US" dirty="0"/>
              <a:t>Analysis </a:t>
            </a:r>
          </a:p>
          <a:p>
            <a:r>
              <a:rPr lang="en-US" dirty="0"/>
              <a:t>Translation</a:t>
            </a:r>
          </a:p>
          <a:p>
            <a:r>
              <a:rPr lang="en-US" dirty="0"/>
              <a:t>Extraction</a:t>
            </a:r>
          </a:p>
          <a:p>
            <a:endParaRPr lang="en-US" dirty="0"/>
          </a:p>
          <a:p>
            <a:pPr marL="0" indent="0">
              <a:buNone/>
            </a:pPr>
            <a:r>
              <a:rPr lang="en-US" dirty="0"/>
              <a:t>Each of which will have standardized templates that have been found to work best with various LLMs</a:t>
            </a:r>
          </a:p>
        </p:txBody>
      </p:sp>
      <p:pic>
        <p:nvPicPr>
          <p:cNvPr id="4" name="Picture 3">
            <a:extLst>
              <a:ext uri="{FF2B5EF4-FFF2-40B4-BE49-F238E27FC236}">
                <a16:creationId xmlns:a16="http://schemas.microsoft.com/office/drawing/2014/main" id="{07CC8EEE-52A2-52A7-36DB-642618D18FDA}"/>
              </a:ext>
            </a:extLst>
          </p:cNvPr>
          <p:cNvPicPr>
            <a:picLocks noChangeAspect="1"/>
          </p:cNvPicPr>
          <p:nvPr/>
        </p:nvPicPr>
        <p:blipFill>
          <a:blip r:embed="rId3"/>
          <a:stretch>
            <a:fillRect/>
          </a:stretch>
        </p:blipFill>
        <p:spPr>
          <a:xfrm>
            <a:off x="9490166" y="2726267"/>
            <a:ext cx="7772400" cy="1323560"/>
          </a:xfrm>
          <a:prstGeom prst="rect">
            <a:avLst/>
          </a:prstGeom>
        </p:spPr>
      </p:pic>
      <p:pic>
        <p:nvPicPr>
          <p:cNvPr id="5" name="Picture 4">
            <a:extLst>
              <a:ext uri="{FF2B5EF4-FFF2-40B4-BE49-F238E27FC236}">
                <a16:creationId xmlns:a16="http://schemas.microsoft.com/office/drawing/2014/main" id="{9DD07EFD-9987-07D5-6CD0-07F0D132CA7C}"/>
              </a:ext>
            </a:extLst>
          </p:cNvPr>
          <p:cNvPicPr>
            <a:picLocks noChangeAspect="1"/>
          </p:cNvPicPr>
          <p:nvPr/>
        </p:nvPicPr>
        <p:blipFill>
          <a:blip r:embed="rId4"/>
          <a:stretch>
            <a:fillRect/>
          </a:stretch>
        </p:blipFill>
        <p:spPr>
          <a:xfrm>
            <a:off x="9490166" y="4349243"/>
            <a:ext cx="7772400" cy="4278125"/>
          </a:xfrm>
          <a:prstGeom prst="rect">
            <a:avLst/>
          </a:prstGeom>
        </p:spPr>
      </p:pic>
    </p:spTree>
    <p:extLst>
      <p:ext uri="{BB962C8B-B14F-4D97-AF65-F5344CB8AC3E}">
        <p14:creationId xmlns:p14="http://schemas.microsoft.com/office/powerpoint/2010/main" val="4238281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p:txBody>
          <a:bodyPr anchor="ctr"/>
          <a:lstStyle/>
          <a:p>
            <a:r>
              <a:rPr lang="en-US" dirty="0"/>
              <a:t>Prompt Formats in Chat Models</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7" y="2726267"/>
            <a:ext cx="9250139" cy="6200518"/>
          </a:xfrm>
        </p:spPr>
        <p:txBody>
          <a:bodyPr>
            <a:normAutofit/>
          </a:bodyPr>
          <a:lstStyle/>
          <a:p>
            <a:pPr marL="0" indent="0" rtl="0">
              <a:spcBef>
                <a:spcPts val="0"/>
              </a:spcBef>
              <a:spcAft>
                <a:spcPts val="0"/>
              </a:spcAft>
              <a:buNone/>
            </a:pPr>
            <a:r>
              <a:rPr lang="en-US" sz="2800" dirty="0"/>
              <a:t>Not all prompts are the same</a:t>
            </a:r>
          </a:p>
          <a:p>
            <a:pPr marL="0" indent="0" rtl="0">
              <a:spcBef>
                <a:spcPts val="0"/>
              </a:spcBef>
              <a:spcAft>
                <a:spcPts val="0"/>
              </a:spcAft>
              <a:buNone/>
            </a:pPr>
            <a:endParaRPr lang="en-US" dirty="0"/>
          </a:p>
          <a:p>
            <a:pPr marL="0" indent="0" rtl="0">
              <a:spcBef>
                <a:spcPts val="0"/>
              </a:spcBef>
              <a:spcAft>
                <a:spcPts val="0"/>
              </a:spcAft>
              <a:buNone/>
            </a:pPr>
            <a:r>
              <a:rPr lang="en-US" dirty="0"/>
              <a:t>In an API request, most Chat LLMs utilize three types of prompts/messages:</a:t>
            </a:r>
          </a:p>
          <a:p>
            <a:pPr marL="742950" indent="-742950" rtl="0">
              <a:spcBef>
                <a:spcPts val="0"/>
              </a:spcBef>
              <a:spcAft>
                <a:spcPts val="0"/>
              </a:spcAft>
              <a:buAutoNum type="arabicParenR"/>
            </a:pPr>
            <a:r>
              <a:rPr lang="en-US" dirty="0"/>
              <a:t>The System Message</a:t>
            </a:r>
          </a:p>
          <a:p>
            <a:pPr marL="742950" indent="-742950" rtl="0">
              <a:spcBef>
                <a:spcPts val="0"/>
              </a:spcBef>
              <a:spcAft>
                <a:spcPts val="0"/>
              </a:spcAft>
              <a:buAutoNum type="arabicParenR"/>
            </a:pPr>
            <a:r>
              <a:rPr lang="en-US" dirty="0"/>
              <a:t>The Assistant Response</a:t>
            </a:r>
          </a:p>
          <a:p>
            <a:pPr marL="742950" indent="-742950" rtl="0">
              <a:spcBef>
                <a:spcPts val="0"/>
              </a:spcBef>
              <a:spcAft>
                <a:spcPts val="0"/>
              </a:spcAft>
              <a:buAutoNum type="arabicParenR"/>
            </a:pPr>
            <a:r>
              <a:rPr lang="en-US" dirty="0"/>
              <a:t>The User Prompt</a:t>
            </a:r>
          </a:p>
          <a:p>
            <a:pPr marL="0" indent="0" rtl="0">
              <a:spcBef>
                <a:spcPts val="0"/>
              </a:spcBef>
              <a:spcAft>
                <a:spcPts val="0"/>
              </a:spcAft>
              <a:buNone/>
            </a:pPr>
            <a:endParaRPr lang="en-US" dirty="0"/>
          </a:p>
          <a:p>
            <a:pPr marL="0" indent="0" rtl="0">
              <a:spcBef>
                <a:spcPts val="0"/>
              </a:spcBef>
              <a:spcAft>
                <a:spcPts val="0"/>
              </a:spcAft>
              <a:buNone/>
            </a:pPr>
            <a:r>
              <a:rPr lang="en-US" dirty="0"/>
              <a:t>After each interaction, the messages array is expanded to contain the history of the assistant and user prompt, and the system message/prompt is pre-pended each time the user sends a message (though this isn’t stored in the array)</a:t>
            </a:r>
          </a:p>
        </p:txBody>
      </p:sp>
      <p:pic>
        <p:nvPicPr>
          <p:cNvPr id="4" name="Picture 3">
            <a:extLst>
              <a:ext uri="{FF2B5EF4-FFF2-40B4-BE49-F238E27FC236}">
                <a16:creationId xmlns:a16="http://schemas.microsoft.com/office/drawing/2014/main" id="{C3EBBE0C-B0D9-D81E-AAD4-E11C67A2F78D}"/>
              </a:ext>
            </a:extLst>
          </p:cNvPr>
          <p:cNvPicPr>
            <a:picLocks noChangeAspect="1"/>
          </p:cNvPicPr>
          <p:nvPr/>
        </p:nvPicPr>
        <p:blipFill>
          <a:blip r:embed="rId2"/>
          <a:stretch>
            <a:fillRect/>
          </a:stretch>
        </p:blipFill>
        <p:spPr>
          <a:xfrm>
            <a:off x="10601779" y="3648528"/>
            <a:ext cx="7404100" cy="2540000"/>
          </a:xfrm>
          <a:prstGeom prst="rect">
            <a:avLst/>
          </a:prstGeom>
        </p:spPr>
      </p:pic>
      <p:sp>
        <p:nvSpPr>
          <p:cNvPr id="5" name="TextBox 4">
            <a:extLst>
              <a:ext uri="{FF2B5EF4-FFF2-40B4-BE49-F238E27FC236}">
                <a16:creationId xmlns:a16="http://schemas.microsoft.com/office/drawing/2014/main" id="{6A139A45-AABB-56D2-467D-96BA3C9BEFBD}"/>
              </a:ext>
            </a:extLst>
          </p:cNvPr>
          <p:cNvSpPr txBox="1"/>
          <p:nvPr/>
        </p:nvSpPr>
        <p:spPr>
          <a:xfrm>
            <a:off x="11509313" y="6319062"/>
            <a:ext cx="5589031"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Example API request format for OpenAI</a:t>
            </a:r>
          </a:p>
        </p:txBody>
      </p:sp>
    </p:spTree>
    <p:extLst>
      <p:ext uri="{BB962C8B-B14F-4D97-AF65-F5344CB8AC3E}">
        <p14:creationId xmlns:p14="http://schemas.microsoft.com/office/powerpoint/2010/main" val="190317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p:txBody>
          <a:bodyPr anchor="ctr"/>
          <a:lstStyle/>
          <a:p>
            <a:r>
              <a:rPr lang="en-US" dirty="0"/>
              <a:t>System Prompts</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7" y="1802674"/>
            <a:ext cx="8589194" cy="7124111"/>
          </a:xfrm>
        </p:spPr>
        <p:txBody>
          <a:bodyPr>
            <a:noAutofit/>
          </a:bodyPr>
          <a:lstStyle/>
          <a:p>
            <a:pPr marL="0" indent="0" rtl="0">
              <a:lnSpc>
                <a:spcPct val="100000"/>
              </a:lnSpc>
              <a:spcBef>
                <a:spcPts val="0"/>
              </a:spcBef>
              <a:spcAft>
                <a:spcPts val="0"/>
              </a:spcAft>
              <a:buNone/>
            </a:pPr>
            <a:r>
              <a:rPr lang="en-US" sz="2000" dirty="0"/>
              <a:t>These special, static, prompts are pre-pended to the user prompts and the models are trained to obey these system prompts. </a:t>
            </a:r>
          </a:p>
          <a:p>
            <a:pPr marL="0" indent="0" rtl="0">
              <a:lnSpc>
                <a:spcPct val="100000"/>
              </a:lnSpc>
              <a:spcBef>
                <a:spcPts val="0"/>
              </a:spcBef>
              <a:spcAft>
                <a:spcPts val="0"/>
              </a:spcAft>
              <a:buNone/>
            </a:pPr>
            <a:endParaRPr lang="en-US" sz="2000" dirty="0"/>
          </a:p>
          <a:p>
            <a:pPr>
              <a:lnSpc>
                <a:spcPct val="100000"/>
              </a:lnSpc>
            </a:pPr>
            <a:r>
              <a:rPr lang="en-US" sz="2000" b="1" dirty="0">
                <a:solidFill>
                  <a:srgbClr val="0E0E0E"/>
                </a:solidFill>
                <a:effectLst/>
              </a:rPr>
              <a:t>Guidance</a:t>
            </a:r>
            <a:r>
              <a:rPr lang="en-US" sz="2000" dirty="0">
                <a:solidFill>
                  <a:srgbClr val="0E0E0E"/>
                </a:solidFill>
                <a:effectLst/>
              </a:rPr>
              <a:t>: It sets the rules or guidelines for how the AI should respond to user inputs. This could include instructions on maintaining a certain tone (e.g., formal, casual), following specific ethical guidelines, or limiting responses to certain types of information.</a:t>
            </a:r>
          </a:p>
          <a:p>
            <a:pPr>
              <a:lnSpc>
                <a:spcPct val="100000"/>
              </a:lnSpc>
            </a:pPr>
            <a:r>
              <a:rPr lang="en-US" sz="2000" b="1" dirty="0">
                <a:solidFill>
                  <a:srgbClr val="0E0E0E"/>
                </a:solidFill>
                <a:effectLst/>
              </a:rPr>
              <a:t>Context</a:t>
            </a:r>
            <a:r>
              <a:rPr lang="en-US" sz="2000" dirty="0">
                <a:solidFill>
                  <a:srgbClr val="0E0E0E"/>
                </a:solidFill>
                <a:effectLst/>
              </a:rPr>
              <a:t>: It provides the AI with context about the interaction. For example, the system prompt might indicate that the AI should behave as a customer service representative or as a tutor in a specific subject.</a:t>
            </a:r>
          </a:p>
          <a:p>
            <a:pPr>
              <a:lnSpc>
                <a:spcPct val="100000"/>
              </a:lnSpc>
            </a:pPr>
            <a:r>
              <a:rPr lang="en-US" sz="2000" b="1" dirty="0">
                <a:solidFill>
                  <a:srgbClr val="0E0E0E"/>
                </a:solidFill>
                <a:effectLst/>
              </a:rPr>
              <a:t>Consistency</a:t>
            </a:r>
            <a:r>
              <a:rPr lang="en-US" sz="2000" dirty="0">
                <a:solidFill>
                  <a:srgbClr val="0E0E0E"/>
                </a:solidFill>
                <a:effectLst/>
              </a:rPr>
              <a:t>: It ensures that the AI’s responses are consistent throughout the interaction, adhering to the predefined rules or context.</a:t>
            </a:r>
          </a:p>
          <a:p>
            <a:pPr marL="0" indent="0">
              <a:lnSpc>
                <a:spcPct val="100000"/>
              </a:lnSpc>
              <a:buNone/>
            </a:pPr>
            <a:r>
              <a:rPr lang="en-US" sz="2000" b="1" dirty="0">
                <a:solidFill>
                  <a:srgbClr val="0E0E0E"/>
                </a:solidFill>
                <a:effectLst/>
              </a:rPr>
              <a:t>Example of a System Prompt</a:t>
            </a:r>
            <a:br>
              <a:rPr lang="en-US" sz="2000" dirty="0">
                <a:solidFill>
                  <a:srgbClr val="0E0E0E"/>
                </a:solidFill>
                <a:effectLst/>
              </a:rPr>
            </a:br>
            <a:r>
              <a:rPr lang="en-US" sz="2000" dirty="0">
                <a:solidFill>
                  <a:srgbClr val="0E0E0E"/>
                </a:solidFill>
                <a:effectLst/>
              </a:rPr>
              <a:t>Let’s say you’re designing an AI assistant for a customer service chatbot. The system prompt might look something like this:</a:t>
            </a:r>
          </a:p>
          <a:p>
            <a:pPr marL="0" indent="0">
              <a:lnSpc>
                <a:spcPct val="100000"/>
              </a:lnSpc>
              <a:buNone/>
            </a:pPr>
            <a:r>
              <a:rPr lang="en-US" sz="2000" b="1" dirty="0">
                <a:solidFill>
                  <a:srgbClr val="0E0E0E"/>
                </a:solidFill>
                <a:effectLst/>
              </a:rPr>
              <a:t>System Prompt</a:t>
            </a:r>
            <a:r>
              <a:rPr lang="en-US" sz="2000" dirty="0">
                <a:solidFill>
                  <a:srgbClr val="0E0E0E"/>
                </a:solidFill>
                <a:effectLst/>
              </a:rPr>
              <a:t>:</a:t>
            </a:r>
          </a:p>
          <a:p>
            <a:pPr marL="0" indent="0">
              <a:lnSpc>
                <a:spcPct val="100000"/>
              </a:lnSpc>
              <a:buNone/>
            </a:pPr>
            <a:r>
              <a:rPr lang="en-US" sz="2000" i="1" dirty="0">
                <a:solidFill>
                  <a:srgbClr val="0E0E0E"/>
                </a:solidFill>
                <a:effectLst/>
              </a:rPr>
              <a:t>“You are a helpful and polite customer service assistant. Always address customers respectfully, provide clear and concise answers, and offer additional help when possible. Avoid technical jargon and ensure the customer feels valued. If you cannot assist directly, offer to escalate the issue to a human representative.”</a:t>
            </a:r>
            <a:endParaRPr lang="en-US" sz="2000" dirty="0">
              <a:solidFill>
                <a:srgbClr val="0E0E0E"/>
              </a:solidFill>
              <a:effectLst/>
            </a:endParaRPr>
          </a:p>
        </p:txBody>
      </p:sp>
      <p:pic>
        <p:nvPicPr>
          <p:cNvPr id="8" name="Picture 7">
            <a:extLst>
              <a:ext uri="{FF2B5EF4-FFF2-40B4-BE49-F238E27FC236}">
                <a16:creationId xmlns:a16="http://schemas.microsoft.com/office/drawing/2014/main" id="{D5D5B10B-292D-2CC3-BF3A-F14FD756A1B5}"/>
              </a:ext>
            </a:extLst>
          </p:cNvPr>
          <p:cNvPicPr>
            <a:picLocks noChangeAspect="1"/>
          </p:cNvPicPr>
          <p:nvPr/>
        </p:nvPicPr>
        <p:blipFill rotWithShape="1">
          <a:blip r:embed="rId2"/>
          <a:srcRect b="21915"/>
          <a:stretch/>
        </p:blipFill>
        <p:spPr>
          <a:xfrm>
            <a:off x="10463190" y="414745"/>
            <a:ext cx="7589313" cy="7854043"/>
          </a:xfrm>
          <a:prstGeom prst="rect">
            <a:avLst/>
          </a:prstGeom>
        </p:spPr>
      </p:pic>
      <p:sp>
        <p:nvSpPr>
          <p:cNvPr id="9" name="TextBox 8">
            <a:extLst>
              <a:ext uri="{FF2B5EF4-FFF2-40B4-BE49-F238E27FC236}">
                <a16:creationId xmlns:a16="http://schemas.microsoft.com/office/drawing/2014/main" id="{EFF12A3E-F8B9-9747-AD0D-AB7BC6B0055E}"/>
              </a:ext>
            </a:extLst>
          </p:cNvPr>
          <p:cNvSpPr txBox="1"/>
          <p:nvPr/>
        </p:nvSpPr>
        <p:spPr>
          <a:xfrm>
            <a:off x="11975377" y="8268788"/>
            <a:ext cx="4778103"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Part of ChatGPT’s system prompt</a:t>
            </a:r>
          </a:p>
        </p:txBody>
      </p:sp>
    </p:spTree>
    <p:extLst>
      <p:ext uri="{BB962C8B-B14F-4D97-AF65-F5344CB8AC3E}">
        <p14:creationId xmlns:p14="http://schemas.microsoft.com/office/powerpoint/2010/main" val="1299503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F912F2-49C2-7CE0-B6E5-C83488BAA026}"/>
              </a:ext>
            </a:extLst>
          </p:cNvPr>
          <p:cNvSpPr>
            <a:spLocks noGrp="1"/>
          </p:cNvSpPr>
          <p:nvPr>
            <p:ph type="title"/>
          </p:nvPr>
        </p:nvSpPr>
        <p:spPr>
          <a:xfrm>
            <a:off x="1257300" y="2917428"/>
            <a:ext cx="7346372" cy="1988345"/>
          </a:xfrm>
        </p:spPr>
        <p:txBody>
          <a:bodyPr>
            <a:normAutofit/>
          </a:bodyPr>
          <a:lstStyle/>
          <a:p>
            <a:pPr algn="l"/>
            <a:r>
              <a:rPr lang="en-US" dirty="0"/>
              <a:t>LLM Pipelines</a:t>
            </a:r>
          </a:p>
        </p:txBody>
      </p:sp>
      <p:sp>
        <p:nvSpPr>
          <p:cNvPr id="8" name="TextBox 7">
            <a:extLst>
              <a:ext uri="{FF2B5EF4-FFF2-40B4-BE49-F238E27FC236}">
                <a16:creationId xmlns:a16="http://schemas.microsoft.com/office/drawing/2014/main" id="{21D33599-0C83-3851-24AE-462DFC72A99F}"/>
              </a:ext>
            </a:extLst>
          </p:cNvPr>
          <p:cNvSpPr txBox="1"/>
          <p:nvPr/>
        </p:nvSpPr>
        <p:spPr>
          <a:xfrm>
            <a:off x="1257300" y="4382553"/>
            <a:ext cx="7886700" cy="523220"/>
          </a:xfrm>
          <a:prstGeom prst="rect">
            <a:avLst/>
          </a:prstGeom>
          <a:noFill/>
        </p:spPr>
        <p:txBody>
          <a:bodyPr wrap="square">
            <a:spAutoFit/>
          </a:bodyPr>
          <a:lstStyle/>
          <a:p>
            <a:r>
              <a:rPr lang="en-US" sz="2800" dirty="0"/>
              <a:t>Chat models are more than just a transformer</a:t>
            </a:r>
          </a:p>
        </p:txBody>
      </p:sp>
    </p:spTree>
    <p:extLst>
      <p:ext uri="{BB962C8B-B14F-4D97-AF65-F5344CB8AC3E}">
        <p14:creationId xmlns:p14="http://schemas.microsoft.com/office/powerpoint/2010/main" val="837916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1">
            <a:extLst>
              <a:ext uri="{FF2B5EF4-FFF2-40B4-BE49-F238E27FC236}">
                <a16:creationId xmlns:a16="http://schemas.microsoft.com/office/drawing/2014/main" id="{9A27CA3A-0360-E591-A282-F769734FEFAC}"/>
              </a:ext>
            </a:extLst>
          </p:cNvPr>
          <p:cNvSpPr txBox="1">
            <a:spLocks/>
          </p:cNvSpPr>
          <p:nvPr/>
        </p:nvSpPr>
        <p:spPr bwMode="auto">
          <a:xfrm>
            <a:off x="853440" y="4774469"/>
            <a:ext cx="16581120" cy="738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346459" rtl="0" eaLnBrk="1" fontAlgn="base" latinLnBrk="0" hangingPunct="1">
              <a:lnSpc>
                <a:spcPct val="90000"/>
              </a:lnSpc>
              <a:spcBef>
                <a:spcPts val="0"/>
              </a:spcBef>
              <a:spcAft>
                <a:spcPts val="0"/>
              </a:spcAft>
              <a:buClr>
                <a:srgbClr val="6F6F6F"/>
              </a:buClr>
              <a:buSzPct val="100000"/>
              <a:buFontTx/>
              <a:buNone/>
              <a:defRPr sz="1400" b="0" kern="1200" baseline="0">
                <a:solidFill>
                  <a:schemeClr val="tx1"/>
                </a:solidFill>
                <a:effectLst/>
                <a:latin typeface="Arial" panose="020B0604020202020204" pitchFamily="34" charset="0"/>
                <a:ea typeface="+mn-ea"/>
                <a:cs typeface="Arial" panose="020B0604020202020204" pitchFamily="34" charset="0"/>
              </a:defRPr>
            </a:lvl1pPr>
            <a:lvl2pPr marL="630238" indent="-228600" algn="l" defTabSz="346459" rtl="0" eaLnBrk="1" fontAlgn="base" latinLnBrk="0" hangingPunct="1">
              <a:lnSpc>
                <a:spcPct val="90000"/>
              </a:lnSpc>
              <a:spcBef>
                <a:spcPts val="225"/>
              </a:spcBef>
              <a:spcAft>
                <a:spcPts val="225"/>
              </a:spcAft>
              <a:buClr>
                <a:schemeClr val="bg2"/>
              </a:buClr>
              <a:buSzPct val="100000"/>
              <a:buFont typeface="Arial" panose="020B0604020202020204" pitchFamily="34" charset="0"/>
              <a:buChar char="–"/>
              <a:defRPr sz="1400" b="0" kern="1200">
                <a:solidFill>
                  <a:schemeClr val="bg2"/>
                </a:solidFill>
                <a:latin typeface="Arial" panose="020B0604020202020204" pitchFamily="34" charset="0"/>
                <a:ea typeface="+mn-ea"/>
                <a:cs typeface="Arial" panose="020B0604020202020204" pitchFamily="34" charset="0"/>
              </a:defRPr>
            </a:lvl2pPr>
            <a:lvl3pPr marL="804863" indent="-203200" algn="l" defTabSz="346459" rtl="0" eaLnBrk="1" fontAlgn="base" latinLnBrk="0" hangingPunct="1">
              <a:lnSpc>
                <a:spcPct val="90000"/>
              </a:lnSpc>
              <a:spcBef>
                <a:spcPts val="225"/>
              </a:spcBef>
              <a:spcAft>
                <a:spcPts val="225"/>
              </a:spcAft>
              <a:buClr>
                <a:schemeClr val="bg2"/>
              </a:buClr>
              <a:buSzPct val="100000"/>
              <a:buFont typeface="Arial" panose="020B0604020202020204" pitchFamily="34" charset="0"/>
              <a:buChar char="–"/>
              <a:defRPr sz="1400" b="0" kern="1200">
                <a:solidFill>
                  <a:schemeClr val="bg2"/>
                </a:solidFill>
                <a:latin typeface="Arial" panose="020B0604020202020204" pitchFamily="34" charset="0"/>
                <a:ea typeface="+mn-ea"/>
                <a:cs typeface="Arial" panose="020B0604020202020204" pitchFamily="34" charset="0"/>
              </a:defRPr>
            </a:lvl3pPr>
            <a:lvl4pPr marL="1331066" indent="-171443" algn="l" defTabSz="1371600" rtl="0" eaLnBrk="1" fontAlgn="base" latinLnBrk="0" hangingPunct="1">
              <a:lnSpc>
                <a:spcPct val="90000"/>
              </a:lnSpc>
              <a:spcBef>
                <a:spcPct val="20000"/>
              </a:spcBef>
              <a:spcAft>
                <a:spcPct val="0"/>
              </a:spcAft>
              <a:buFont typeface="Wingdings" panose="05000000000000000000" pitchFamily="2" charset="2"/>
              <a:buChar char="–"/>
              <a:defRPr sz="1500" kern="1200">
                <a:solidFill>
                  <a:schemeClr val="bg1"/>
                </a:solidFill>
                <a:latin typeface="+mn-lt"/>
                <a:ea typeface="+mn-ea"/>
                <a:cs typeface="Arial" panose="020B0604020202020204" pitchFamily="34" charset="0"/>
              </a:defRPr>
            </a:lvl4pPr>
            <a:lvl5pPr marL="1588230" indent="-171443" algn="l" defTabSz="1371600" rtl="0" eaLnBrk="1" fontAlgn="base" latinLnBrk="0" hangingPunct="1">
              <a:lnSpc>
                <a:spcPct val="90000"/>
              </a:lnSpc>
              <a:spcBef>
                <a:spcPct val="20000"/>
              </a:spcBef>
              <a:spcAft>
                <a:spcPct val="0"/>
              </a:spcAft>
              <a:buFont typeface="Wingdings" panose="05000000000000000000" pitchFamily="2" charset="2"/>
              <a:buChar char="»"/>
              <a:defRPr sz="1500" kern="1200">
                <a:solidFill>
                  <a:schemeClr val="bg1"/>
                </a:solidFill>
                <a:latin typeface="+mn-lt"/>
                <a:ea typeface="+mn-ea"/>
                <a:cs typeface="Arial" panose="020B0604020202020204" pitchFamily="34" charset="0"/>
              </a:defRPr>
            </a:lvl5pPr>
            <a:lvl6pPr marL="1931117"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6pPr>
            <a:lvl7pPr marL="2274003"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7pPr>
            <a:lvl8pPr marL="2616890"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8pPr>
            <a:lvl9pPr marL="2959775"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9pPr>
          </a:lstStyle>
          <a:p>
            <a:pPr>
              <a:spcBef>
                <a:spcPts val="90"/>
              </a:spcBef>
              <a:spcAft>
                <a:spcPts val="90"/>
              </a:spcAft>
              <a:defRPr/>
            </a:pPr>
            <a:r>
              <a:rPr lang="en-US" sz="2000" kern="0" dirty="0">
                <a:solidFill>
                  <a:schemeClr val="bg1"/>
                </a:solidFill>
              </a:rPr>
              <a:t>The NVIDIA Deep Learning Institute Generative AI Teaching Kit is licensed by NVIDIA and Dartmouth College under the</a:t>
            </a:r>
          </a:p>
          <a:p>
            <a:pPr>
              <a:spcBef>
                <a:spcPts val="90"/>
              </a:spcBef>
              <a:spcAft>
                <a:spcPts val="90"/>
              </a:spcAft>
              <a:defRPr/>
            </a:pPr>
            <a:r>
              <a:rPr lang="en-US" sz="2000" u="sng"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Creative Commons Attribution-</a:t>
            </a:r>
            <a:r>
              <a:rPr lang="en-US" sz="2000" u="sng" dirty="0" err="1">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NonCommercial</a:t>
            </a:r>
            <a:r>
              <a:rPr lang="en-US" sz="2000" u="sng"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 4.0 International License.</a:t>
            </a:r>
            <a:endParaRPr lang="en-US" sz="2000"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endParaRPr>
          </a:p>
        </p:txBody>
      </p:sp>
      <p:pic>
        <p:nvPicPr>
          <p:cNvPr id="3" name="Picture 2">
            <a:extLst>
              <a:ext uri="{FF2B5EF4-FFF2-40B4-BE49-F238E27FC236}">
                <a16:creationId xmlns:a16="http://schemas.microsoft.com/office/drawing/2014/main" id="{0CCC100F-0696-2CAC-C3FC-6B37B1357F72}"/>
              </a:ext>
            </a:extLst>
          </p:cNvPr>
          <p:cNvPicPr>
            <a:picLocks noChangeAspect="1"/>
          </p:cNvPicPr>
          <p:nvPr/>
        </p:nvPicPr>
        <p:blipFill>
          <a:blip r:embed="rId3"/>
          <a:stretch>
            <a:fillRect/>
          </a:stretch>
        </p:blipFill>
        <p:spPr>
          <a:xfrm>
            <a:off x="7218218" y="2464241"/>
            <a:ext cx="3851564" cy="1333232"/>
          </a:xfrm>
          <a:prstGeom prst="rect">
            <a:avLst/>
          </a:prstGeom>
        </p:spPr>
      </p:pic>
    </p:spTree>
    <p:extLst>
      <p:ext uri="{BB962C8B-B14F-4D97-AF65-F5344CB8AC3E}">
        <p14:creationId xmlns:p14="http://schemas.microsoft.com/office/powerpoint/2010/main" val="2382784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a:xfrm>
            <a:off x="1155697" y="366042"/>
            <a:ext cx="15773400" cy="1988345"/>
          </a:xfrm>
        </p:spPr>
        <p:txBody>
          <a:bodyPr anchor="ctr"/>
          <a:lstStyle/>
          <a:p>
            <a:r>
              <a:rPr lang="en-US" dirty="0"/>
              <a:t>Using an LLM – More than just a transformer</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p:txBody>
          <a:bodyPr>
            <a:normAutofit/>
          </a:bodyPr>
          <a:lstStyle/>
          <a:p>
            <a:pPr marL="0" indent="0" rtl="0">
              <a:spcBef>
                <a:spcPts val="0"/>
              </a:spcBef>
              <a:spcAft>
                <a:spcPts val="0"/>
              </a:spcAft>
              <a:buNone/>
            </a:pPr>
            <a:r>
              <a:rPr lang="en-US" b="0" i="0" u="none" strike="noStrike" dirty="0">
                <a:solidFill>
                  <a:srgbClr val="000000"/>
                </a:solidFill>
                <a:effectLst/>
                <a:latin typeface="Arial" panose="020B0604020202020204" pitchFamily="34" charset="0"/>
              </a:rPr>
              <a:t>By </a:t>
            </a:r>
            <a:r>
              <a:rPr lang="en-US" dirty="0">
                <a:solidFill>
                  <a:srgbClr val="000000"/>
                </a:solidFill>
              </a:rPr>
              <a:t>far the </a:t>
            </a:r>
            <a:r>
              <a:rPr lang="en-US" b="0" i="0" u="none" strike="noStrike" dirty="0">
                <a:solidFill>
                  <a:srgbClr val="000000"/>
                </a:solidFill>
                <a:effectLst/>
                <a:latin typeface="Arial" panose="020B0604020202020204" pitchFamily="34" charset="0"/>
              </a:rPr>
              <a:t>most common ways to interact with open-source models is using the </a:t>
            </a:r>
            <a:r>
              <a:rPr lang="en-US" b="0" i="0" u="none" strike="noStrike" dirty="0" err="1">
                <a:solidFill>
                  <a:srgbClr val="000000"/>
                </a:solidFill>
                <a:effectLst/>
                <a:latin typeface="Arial" panose="020B0604020202020204" pitchFamily="34" charset="0"/>
              </a:rPr>
              <a:t>HuggingFace</a:t>
            </a:r>
            <a:r>
              <a:rPr lang="en-US" b="0" i="0" u="none" strike="noStrike" dirty="0">
                <a:solidFill>
                  <a:srgbClr val="000000"/>
                </a:solidFill>
                <a:effectLst/>
                <a:latin typeface="Arial" panose="020B0604020202020204" pitchFamily="34" charset="0"/>
              </a:rPr>
              <a:t> Transformers library. </a:t>
            </a:r>
          </a:p>
          <a:p>
            <a:pPr marL="0" indent="0" rtl="0">
              <a:spcBef>
                <a:spcPts val="0"/>
              </a:spcBef>
              <a:spcAft>
                <a:spcPts val="0"/>
              </a:spcAft>
              <a:buNone/>
            </a:pPr>
            <a:endParaRPr lang="en-US" b="0" i="0" u="none" strike="noStrike" dirty="0">
              <a:solidFill>
                <a:srgbClr val="000000"/>
              </a:solidFill>
              <a:effectLst/>
              <a:latin typeface="Arial" panose="020B0604020202020204" pitchFamily="34" charset="0"/>
            </a:endParaRPr>
          </a:p>
          <a:p>
            <a:pPr marL="0" indent="0" rtl="0">
              <a:spcBef>
                <a:spcPts val="0"/>
              </a:spcBef>
              <a:spcAft>
                <a:spcPts val="0"/>
              </a:spcAft>
              <a:buNone/>
            </a:pPr>
            <a:r>
              <a:rPr lang="en-US" dirty="0">
                <a:solidFill>
                  <a:srgbClr val="000000"/>
                </a:solidFill>
              </a:rPr>
              <a:t>Here you can use high level APIs to interact with LLMs, such as the pipeline module.</a:t>
            </a:r>
            <a:endParaRPr lang="en-US" b="0" i="0" u="none" strike="noStrike" dirty="0">
              <a:solidFill>
                <a:srgbClr val="000000"/>
              </a:solidFill>
              <a:effectLst/>
              <a:latin typeface="Arial" panose="020B0604020202020204" pitchFamily="34" charset="0"/>
            </a:endParaRPr>
          </a:p>
        </p:txBody>
      </p:sp>
      <p:pic>
        <p:nvPicPr>
          <p:cNvPr id="4" name="Picture 3">
            <a:extLst>
              <a:ext uri="{FF2B5EF4-FFF2-40B4-BE49-F238E27FC236}">
                <a16:creationId xmlns:a16="http://schemas.microsoft.com/office/drawing/2014/main" id="{EF017922-2CC8-2731-3807-F0E74C459635}"/>
              </a:ext>
            </a:extLst>
          </p:cNvPr>
          <p:cNvPicPr>
            <a:picLocks noChangeAspect="1"/>
          </p:cNvPicPr>
          <p:nvPr/>
        </p:nvPicPr>
        <p:blipFill>
          <a:blip r:embed="rId3"/>
          <a:stretch>
            <a:fillRect/>
          </a:stretch>
        </p:blipFill>
        <p:spPr>
          <a:xfrm>
            <a:off x="4010297" y="6884088"/>
            <a:ext cx="8379059" cy="1337833"/>
          </a:xfrm>
          <a:prstGeom prst="rect">
            <a:avLst/>
          </a:prstGeom>
        </p:spPr>
      </p:pic>
      <p:sp>
        <p:nvSpPr>
          <p:cNvPr id="7" name="Rounded Rectangle 6">
            <a:extLst>
              <a:ext uri="{FF2B5EF4-FFF2-40B4-BE49-F238E27FC236}">
                <a16:creationId xmlns:a16="http://schemas.microsoft.com/office/drawing/2014/main" id="{9CF1EE8C-6CDD-A763-9429-0B74F99D1C02}"/>
              </a:ext>
            </a:extLst>
          </p:cNvPr>
          <p:cNvSpPr/>
          <p:nvPr/>
        </p:nvSpPr>
        <p:spPr>
          <a:xfrm>
            <a:off x="5499462" y="4576804"/>
            <a:ext cx="5199017" cy="16024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HF Pipeline</a:t>
            </a:r>
          </a:p>
        </p:txBody>
      </p:sp>
      <p:sp>
        <p:nvSpPr>
          <p:cNvPr id="8" name="TextBox 7">
            <a:extLst>
              <a:ext uri="{FF2B5EF4-FFF2-40B4-BE49-F238E27FC236}">
                <a16:creationId xmlns:a16="http://schemas.microsoft.com/office/drawing/2014/main" id="{601823C5-17B1-AF95-5257-CB7957E3037A}"/>
              </a:ext>
            </a:extLst>
          </p:cNvPr>
          <p:cNvSpPr txBox="1"/>
          <p:nvPr/>
        </p:nvSpPr>
        <p:spPr>
          <a:xfrm>
            <a:off x="2820580" y="4999449"/>
            <a:ext cx="1345474" cy="757130"/>
          </a:xfrm>
          <a:prstGeom prst="rect">
            <a:avLst/>
          </a:prstGeom>
          <a:noFill/>
        </p:spPr>
        <p:txBody>
          <a:bodyPr wrap="square" rtlCol="0" anchor="ctr">
            <a:spAutoFit/>
          </a:bodyPr>
          <a:lstStyle/>
          <a:p>
            <a:pPr algn="ctr">
              <a:lnSpc>
                <a:spcPct val="90000"/>
              </a:lnSpc>
            </a:pPr>
            <a:r>
              <a:rPr lang="en-US" sz="2400" dirty="0">
                <a:latin typeface="Arial" panose="020B0604020202020204" pitchFamily="34" charset="0"/>
                <a:cs typeface="Arial" panose="020B0604020202020204" pitchFamily="34" charset="0"/>
              </a:rPr>
              <a:t>Input text</a:t>
            </a:r>
          </a:p>
        </p:txBody>
      </p:sp>
      <p:sp>
        <p:nvSpPr>
          <p:cNvPr id="9" name="TextBox 8">
            <a:extLst>
              <a:ext uri="{FF2B5EF4-FFF2-40B4-BE49-F238E27FC236}">
                <a16:creationId xmlns:a16="http://schemas.microsoft.com/office/drawing/2014/main" id="{F68A21ED-87C8-E920-2EBC-6782A161250B}"/>
              </a:ext>
            </a:extLst>
          </p:cNvPr>
          <p:cNvSpPr txBox="1"/>
          <p:nvPr/>
        </p:nvSpPr>
        <p:spPr>
          <a:xfrm>
            <a:off x="11732440" y="4999449"/>
            <a:ext cx="1345474" cy="757130"/>
          </a:xfrm>
          <a:prstGeom prst="rect">
            <a:avLst/>
          </a:prstGeom>
          <a:noFill/>
        </p:spPr>
        <p:txBody>
          <a:bodyPr wrap="square" rtlCol="0" anchor="ctr">
            <a:spAutoFit/>
          </a:bodyPr>
          <a:lstStyle/>
          <a:p>
            <a:pPr algn="ctr">
              <a:lnSpc>
                <a:spcPct val="90000"/>
              </a:lnSpc>
            </a:pPr>
            <a:r>
              <a:rPr lang="en-US" sz="2400" dirty="0">
                <a:latin typeface="Arial" panose="020B0604020202020204" pitchFamily="34" charset="0"/>
                <a:cs typeface="Arial" panose="020B0604020202020204" pitchFamily="34" charset="0"/>
              </a:rPr>
              <a:t>Output text</a:t>
            </a:r>
          </a:p>
        </p:txBody>
      </p:sp>
      <p:cxnSp>
        <p:nvCxnSpPr>
          <p:cNvPr id="11" name="Straight Arrow Connector 10">
            <a:extLst>
              <a:ext uri="{FF2B5EF4-FFF2-40B4-BE49-F238E27FC236}">
                <a16:creationId xmlns:a16="http://schemas.microsoft.com/office/drawing/2014/main" id="{097A4021-97C5-0EA6-7901-6EC9FB232576}"/>
              </a:ext>
            </a:extLst>
          </p:cNvPr>
          <p:cNvCxnSpPr>
            <a:cxnSpLocks/>
            <a:endCxn id="7" idx="1"/>
          </p:cNvCxnSpPr>
          <p:nvPr/>
        </p:nvCxnSpPr>
        <p:spPr>
          <a:xfrm>
            <a:off x="4010297" y="5378014"/>
            <a:ext cx="148916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22FB8AB8-1FDD-6024-7867-CCE9FC291178}"/>
              </a:ext>
            </a:extLst>
          </p:cNvPr>
          <p:cNvCxnSpPr>
            <a:cxnSpLocks/>
            <a:stCxn id="7" idx="3"/>
          </p:cNvCxnSpPr>
          <p:nvPr/>
        </p:nvCxnSpPr>
        <p:spPr>
          <a:xfrm>
            <a:off x="10698479" y="5378014"/>
            <a:ext cx="117565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68327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a:xfrm>
            <a:off x="1155697" y="366042"/>
            <a:ext cx="15773400" cy="1988345"/>
          </a:xfrm>
        </p:spPr>
        <p:txBody>
          <a:bodyPr anchor="ctr"/>
          <a:lstStyle/>
          <a:p>
            <a:r>
              <a:rPr lang="en-US" dirty="0"/>
              <a:t>Using an LLM – More than just a transformer</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p:txBody>
          <a:bodyPr>
            <a:normAutofit/>
          </a:bodyPr>
          <a:lstStyle/>
          <a:p>
            <a:pPr marL="0" indent="0" rtl="0">
              <a:spcBef>
                <a:spcPts val="0"/>
              </a:spcBef>
              <a:spcAft>
                <a:spcPts val="0"/>
              </a:spcAft>
              <a:buNone/>
            </a:pPr>
            <a:r>
              <a:rPr lang="en-US" b="0" i="0" u="none" strike="noStrike" dirty="0">
                <a:solidFill>
                  <a:srgbClr val="000000"/>
                </a:solidFill>
                <a:effectLst/>
                <a:latin typeface="Arial" panose="020B0604020202020204" pitchFamily="34" charset="0"/>
              </a:rPr>
              <a:t>However, there is more going on underneath this API call than yo</a:t>
            </a:r>
            <a:r>
              <a:rPr lang="en-US" dirty="0">
                <a:solidFill>
                  <a:srgbClr val="000000"/>
                </a:solidFill>
              </a:rPr>
              <a:t>u might realize! </a:t>
            </a: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r>
              <a:rPr lang="en-US" dirty="0">
                <a:solidFill>
                  <a:srgbClr val="000000"/>
                </a:solidFill>
              </a:rPr>
              <a:t>This abstraction is useful to quickly solve a particular task, but if we delve deeper, we can start to build more complex structures</a:t>
            </a:r>
          </a:p>
        </p:txBody>
      </p:sp>
      <p:sp>
        <p:nvSpPr>
          <p:cNvPr id="7" name="Rounded Rectangle 6">
            <a:extLst>
              <a:ext uri="{FF2B5EF4-FFF2-40B4-BE49-F238E27FC236}">
                <a16:creationId xmlns:a16="http://schemas.microsoft.com/office/drawing/2014/main" id="{9CF1EE8C-6CDD-A763-9429-0B74F99D1C02}"/>
              </a:ext>
            </a:extLst>
          </p:cNvPr>
          <p:cNvSpPr/>
          <p:nvPr/>
        </p:nvSpPr>
        <p:spPr>
          <a:xfrm>
            <a:off x="1554480" y="5347513"/>
            <a:ext cx="5199017" cy="16024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HF Pipeline</a:t>
            </a:r>
          </a:p>
        </p:txBody>
      </p:sp>
      <p:sp>
        <p:nvSpPr>
          <p:cNvPr id="5" name="Rounded Rectangle 4">
            <a:extLst>
              <a:ext uri="{FF2B5EF4-FFF2-40B4-BE49-F238E27FC236}">
                <a16:creationId xmlns:a16="http://schemas.microsoft.com/office/drawing/2014/main" id="{2D9A1EFB-E967-799C-559B-6250F6339E0B}"/>
              </a:ext>
            </a:extLst>
          </p:cNvPr>
          <p:cNvSpPr/>
          <p:nvPr/>
        </p:nvSpPr>
        <p:spPr>
          <a:xfrm>
            <a:off x="9042397" y="4887506"/>
            <a:ext cx="8631649" cy="4028214"/>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73BA02E-F4F6-F8FA-6592-2A659D7592A9}"/>
              </a:ext>
            </a:extLst>
          </p:cNvPr>
          <p:cNvCxnSpPr>
            <a:cxnSpLocks/>
          </p:cNvCxnSpPr>
          <p:nvPr/>
        </p:nvCxnSpPr>
        <p:spPr>
          <a:xfrm flipH="1">
            <a:off x="1776549" y="4939487"/>
            <a:ext cx="7733211" cy="408026"/>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1C45DCB-6F20-32DF-4BBB-F719938A004C}"/>
              </a:ext>
            </a:extLst>
          </p:cNvPr>
          <p:cNvCxnSpPr>
            <a:cxnSpLocks/>
          </p:cNvCxnSpPr>
          <p:nvPr/>
        </p:nvCxnSpPr>
        <p:spPr>
          <a:xfrm flipH="1" flipV="1">
            <a:off x="1680755" y="6903745"/>
            <a:ext cx="7593874" cy="186143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EEDFA51-0B88-2830-FC95-8448187405D9}"/>
              </a:ext>
            </a:extLst>
          </p:cNvPr>
          <p:cNvCxnSpPr>
            <a:cxnSpLocks/>
          </p:cNvCxnSpPr>
          <p:nvPr/>
        </p:nvCxnSpPr>
        <p:spPr>
          <a:xfrm flipH="1">
            <a:off x="6624227" y="5224304"/>
            <a:ext cx="2519773" cy="16412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418E25-5984-1D3A-F4FB-81F83C34451D}"/>
              </a:ext>
            </a:extLst>
          </p:cNvPr>
          <p:cNvCxnSpPr>
            <a:cxnSpLocks/>
          </p:cNvCxnSpPr>
          <p:nvPr/>
        </p:nvCxnSpPr>
        <p:spPr>
          <a:xfrm flipH="1" flipV="1">
            <a:off x="6554238" y="6921818"/>
            <a:ext cx="2488159" cy="436141"/>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884B10F5-9073-E4AD-B4FD-F81DFFE0F479}"/>
              </a:ext>
            </a:extLst>
          </p:cNvPr>
          <p:cNvSpPr/>
          <p:nvPr/>
        </p:nvSpPr>
        <p:spPr>
          <a:xfrm>
            <a:off x="9274629" y="5551985"/>
            <a:ext cx="1018902" cy="27035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85166F89-55F6-B8AB-1299-C12D6F2B5228}"/>
              </a:ext>
            </a:extLst>
          </p:cNvPr>
          <p:cNvCxnSpPr/>
          <p:nvPr/>
        </p:nvCxnSpPr>
        <p:spPr>
          <a:xfrm>
            <a:off x="10319657" y="6912678"/>
            <a:ext cx="1140910" cy="0"/>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54DD35D-D0DD-F71E-13B7-D0B4E778CF64}"/>
              </a:ext>
            </a:extLst>
          </p:cNvPr>
          <p:cNvSpPr/>
          <p:nvPr/>
        </p:nvSpPr>
        <p:spPr>
          <a:xfrm>
            <a:off x="11496039" y="5826526"/>
            <a:ext cx="2272937" cy="2259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FC4C6AEB-9BF4-1154-D574-3D8B3624EA51}"/>
              </a:ext>
            </a:extLst>
          </p:cNvPr>
          <p:cNvCxnSpPr>
            <a:stCxn id="26" idx="3"/>
          </p:cNvCxnSpPr>
          <p:nvPr/>
        </p:nvCxnSpPr>
        <p:spPr>
          <a:xfrm flipV="1">
            <a:off x="13768976" y="6949933"/>
            <a:ext cx="770709" cy="6285"/>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5EBF6882-3496-01B3-2523-68E27AD6F764}"/>
              </a:ext>
            </a:extLst>
          </p:cNvPr>
          <p:cNvSpPr/>
          <p:nvPr/>
        </p:nvSpPr>
        <p:spPr>
          <a:xfrm>
            <a:off x="14575157" y="5826526"/>
            <a:ext cx="515800" cy="229884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F73C9953-F7DE-15CE-61FB-94B306A47138}"/>
              </a:ext>
            </a:extLst>
          </p:cNvPr>
          <p:cNvSpPr/>
          <p:nvPr/>
        </p:nvSpPr>
        <p:spPr>
          <a:xfrm>
            <a:off x="16322941" y="5551985"/>
            <a:ext cx="732431" cy="291274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4696D7E0-D22B-0791-C811-E6691A5A8C05}"/>
              </a:ext>
            </a:extLst>
          </p:cNvPr>
          <p:cNvCxnSpPr>
            <a:stCxn id="29" idx="3"/>
          </p:cNvCxnSpPr>
          <p:nvPr/>
        </p:nvCxnSpPr>
        <p:spPr>
          <a:xfrm flipV="1">
            <a:off x="15090957" y="6949933"/>
            <a:ext cx="1217288" cy="26014"/>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2314D139-514F-B185-7049-232AEC139080}"/>
              </a:ext>
            </a:extLst>
          </p:cNvPr>
          <p:cNvSpPr/>
          <p:nvPr/>
        </p:nvSpPr>
        <p:spPr>
          <a:xfrm>
            <a:off x="9506861" y="6217608"/>
            <a:ext cx="199846" cy="12514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DE41412-E383-BB32-AEE8-2184CBA22062}"/>
              </a:ext>
            </a:extLst>
          </p:cNvPr>
          <p:cNvSpPr/>
          <p:nvPr/>
        </p:nvSpPr>
        <p:spPr>
          <a:xfrm>
            <a:off x="9895982" y="6228280"/>
            <a:ext cx="199846" cy="12514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CAF856D-669D-BAFC-79A7-F464BB8AFFAB}"/>
              </a:ext>
            </a:extLst>
          </p:cNvPr>
          <p:cNvSpPr/>
          <p:nvPr/>
        </p:nvSpPr>
        <p:spPr>
          <a:xfrm>
            <a:off x="11762788" y="6217608"/>
            <a:ext cx="497884" cy="4836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9FA6E3A-D4FA-BF1E-A28A-3EB167862441}"/>
              </a:ext>
            </a:extLst>
          </p:cNvPr>
          <p:cNvSpPr/>
          <p:nvPr/>
        </p:nvSpPr>
        <p:spPr>
          <a:xfrm>
            <a:off x="11762788" y="7073126"/>
            <a:ext cx="497884" cy="4836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ECB1D1F-A0A6-F69C-1B32-C2B574EF84D5}"/>
              </a:ext>
            </a:extLst>
          </p:cNvPr>
          <p:cNvSpPr/>
          <p:nvPr/>
        </p:nvSpPr>
        <p:spPr>
          <a:xfrm>
            <a:off x="12414133" y="6656250"/>
            <a:ext cx="497884" cy="4836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BDFAF07-8686-04C3-01C2-87BED9E2849F}"/>
              </a:ext>
            </a:extLst>
          </p:cNvPr>
          <p:cNvSpPr/>
          <p:nvPr/>
        </p:nvSpPr>
        <p:spPr>
          <a:xfrm>
            <a:off x="13100896" y="6656250"/>
            <a:ext cx="497884" cy="4836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349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a:xfrm>
            <a:off x="1155697" y="366042"/>
            <a:ext cx="15773400" cy="1988345"/>
          </a:xfrm>
        </p:spPr>
        <p:txBody>
          <a:bodyPr anchor="ctr"/>
          <a:lstStyle/>
          <a:p>
            <a:r>
              <a:rPr lang="en-US" dirty="0"/>
              <a:t>Components of the Pipeline – Overview </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7" y="2603591"/>
            <a:ext cx="15773400" cy="2936044"/>
          </a:xfrm>
        </p:spPr>
        <p:txBody>
          <a:bodyPr>
            <a:normAutofit fontScale="85000" lnSpcReduction="20000"/>
          </a:bodyPr>
          <a:lstStyle/>
          <a:p>
            <a:pPr marL="0" indent="0" rtl="0">
              <a:spcBef>
                <a:spcPts val="0"/>
              </a:spcBef>
              <a:spcAft>
                <a:spcPts val="0"/>
              </a:spcAft>
              <a:buNone/>
            </a:pPr>
            <a:r>
              <a:rPr lang="en-US" sz="3300" b="0" i="0" u="none" strike="noStrike" dirty="0">
                <a:solidFill>
                  <a:srgbClr val="000000"/>
                </a:solidFill>
                <a:effectLst/>
                <a:latin typeface="Arial" panose="020B0604020202020204" pitchFamily="34" charset="0"/>
              </a:rPr>
              <a:t>Let’s look at the insides of this pipeline:</a:t>
            </a:r>
          </a:p>
          <a:p>
            <a:pPr marL="0" indent="0" rtl="0">
              <a:spcBef>
                <a:spcPts val="0"/>
              </a:spcBef>
              <a:spcAft>
                <a:spcPts val="0"/>
              </a:spcAft>
              <a:buNone/>
            </a:pPr>
            <a:endParaRPr lang="en-US" sz="1600" dirty="0">
              <a:solidFill>
                <a:srgbClr val="000000"/>
              </a:solidFill>
            </a:endParaRPr>
          </a:p>
          <a:p>
            <a:pPr rtl="0">
              <a:lnSpc>
                <a:spcPct val="100000"/>
              </a:lnSpc>
              <a:spcBef>
                <a:spcPts val="0"/>
              </a:spcBef>
              <a:spcAft>
                <a:spcPts val="0"/>
              </a:spcAft>
            </a:pPr>
            <a:r>
              <a:rPr lang="en-US" dirty="0">
                <a:solidFill>
                  <a:srgbClr val="000000"/>
                </a:solidFill>
              </a:rPr>
              <a:t>Text is converted to token IDs via the tokenizer</a:t>
            </a:r>
          </a:p>
          <a:p>
            <a:pPr rtl="0">
              <a:lnSpc>
                <a:spcPct val="100000"/>
              </a:lnSpc>
              <a:spcBef>
                <a:spcPts val="0"/>
              </a:spcBef>
              <a:spcAft>
                <a:spcPts val="0"/>
              </a:spcAft>
            </a:pPr>
            <a:endParaRPr lang="en-US" b="0" i="0" u="none" strike="noStrike" dirty="0">
              <a:solidFill>
                <a:srgbClr val="000000"/>
              </a:solidFill>
              <a:effectLst/>
              <a:latin typeface="Arial" panose="020B0604020202020204" pitchFamily="34" charset="0"/>
            </a:endParaRPr>
          </a:p>
          <a:p>
            <a:pPr rtl="0">
              <a:lnSpc>
                <a:spcPct val="100000"/>
              </a:lnSpc>
              <a:spcBef>
                <a:spcPts val="0"/>
              </a:spcBef>
              <a:spcAft>
                <a:spcPts val="0"/>
              </a:spcAft>
            </a:pPr>
            <a:r>
              <a:rPr lang="en-US" dirty="0">
                <a:solidFill>
                  <a:srgbClr val="000000"/>
                </a:solidFill>
              </a:rPr>
              <a:t>These tokens are then converted to word embeddings in the transformer</a:t>
            </a:r>
          </a:p>
          <a:p>
            <a:pPr rtl="0">
              <a:lnSpc>
                <a:spcPct val="100000"/>
              </a:lnSpc>
              <a:spcBef>
                <a:spcPts val="0"/>
              </a:spcBef>
              <a:spcAft>
                <a:spcPts val="0"/>
              </a:spcAft>
            </a:pPr>
            <a:endParaRPr lang="en-US" b="0" i="0" u="none" strike="noStrike" dirty="0">
              <a:solidFill>
                <a:srgbClr val="000000"/>
              </a:solidFill>
              <a:effectLst/>
              <a:latin typeface="Arial" panose="020B0604020202020204" pitchFamily="34" charset="0"/>
            </a:endParaRPr>
          </a:p>
          <a:p>
            <a:pPr rtl="0">
              <a:lnSpc>
                <a:spcPct val="100000"/>
              </a:lnSpc>
              <a:spcBef>
                <a:spcPts val="0"/>
              </a:spcBef>
              <a:spcAft>
                <a:spcPts val="0"/>
              </a:spcAft>
            </a:pPr>
            <a:r>
              <a:rPr lang="en-US" dirty="0">
                <a:solidFill>
                  <a:srgbClr val="000000"/>
                </a:solidFill>
              </a:rPr>
              <a:t>The transformer converts these vectors to enriched vectors</a:t>
            </a:r>
          </a:p>
          <a:p>
            <a:pPr rtl="0">
              <a:lnSpc>
                <a:spcPct val="100000"/>
              </a:lnSpc>
              <a:spcBef>
                <a:spcPts val="0"/>
              </a:spcBef>
              <a:spcAft>
                <a:spcPts val="0"/>
              </a:spcAft>
            </a:pPr>
            <a:endParaRPr lang="en-US" b="0" i="0" u="none" strike="noStrike" dirty="0">
              <a:solidFill>
                <a:srgbClr val="000000"/>
              </a:solidFill>
              <a:effectLst/>
              <a:latin typeface="Arial" panose="020B0604020202020204" pitchFamily="34" charset="0"/>
            </a:endParaRPr>
          </a:p>
          <a:p>
            <a:pPr rtl="0">
              <a:lnSpc>
                <a:spcPct val="100000"/>
              </a:lnSpc>
              <a:spcBef>
                <a:spcPts val="0"/>
              </a:spcBef>
              <a:spcAft>
                <a:spcPts val="0"/>
              </a:spcAft>
            </a:pPr>
            <a:r>
              <a:rPr lang="en-US" dirty="0">
                <a:solidFill>
                  <a:srgbClr val="000000"/>
                </a:solidFill>
              </a:rPr>
              <a:t>The last layer of the transformer selects a token</a:t>
            </a:r>
          </a:p>
          <a:p>
            <a:pPr rtl="0">
              <a:lnSpc>
                <a:spcPct val="100000"/>
              </a:lnSpc>
              <a:spcBef>
                <a:spcPts val="0"/>
              </a:spcBef>
              <a:spcAft>
                <a:spcPts val="0"/>
              </a:spcAft>
            </a:pPr>
            <a:endParaRPr lang="en-US" b="0" i="0" u="none" strike="noStrike" dirty="0">
              <a:solidFill>
                <a:srgbClr val="000000"/>
              </a:solidFill>
              <a:effectLst/>
              <a:latin typeface="Arial" panose="020B0604020202020204" pitchFamily="34" charset="0"/>
            </a:endParaRPr>
          </a:p>
          <a:p>
            <a:pPr rtl="0">
              <a:lnSpc>
                <a:spcPct val="100000"/>
              </a:lnSpc>
              <a:spcBef>
                <a:spcPts val="0"/>
              </a:spcBef>
              <a:spcAft>
                <a:spcPts val="0"/>
              </a:spcAft>
            </a:pPr>
            <a:r>
              <a:rPr lang="en-US" dirty="0">
                <a:solidFill>
                  <a:srgbClr val="000000"/>
                </a:solidFill>
              </a:rPr>
              <a:t>The tokenizer decodes the token ID to a natural language token </a:t>
            </a:r>
          </a:p>
          <a:p>
            <a:pPr marL="0" indent="0" rtl="0">
              <a:spcBef>
                <a:spcPts val="0"/>
              </a:spcBef>
              <a:spcAft>
                <a:spcPts val="0"/>
              </a:spcAft>
              <a:buNone/>
            </a:pPr>
            <a:r>
              <a:rPr lang="en-US" sz="1600" b="0" i="0" u="none" strike="noStrike" dirty="0">
                <a:solidFill>
                  <a:srgbClr val="000000"/>
                </a:solidFill>
                <a:effectLst/>
                <a:latin typeface="Arial" panose="020B0604020202020204" pitchFamily="34" charset="0"/>
              </a:rPr>
              <a:t> </a:t>
            </a:r>
          </a:p>
        </p:txBody>
      </p:sp>
      <p:sp>
        <p:nvSpPr>
          <p:cNvPr id="4" name="Rectangle 3">
            <a:extLst>
              <a:ext uri="{FF2B5EF4-FFF2-40B4-BE49-F238E27FC236}">
                <a16:creationId xmlns:a16="http://schemas.microsoft.com/office/drawing/2014/main" id="{0F278325-896B-ADF7-209F-4A72B1630819}"/>
              </a:ext>
            </a:extLst>
          </p:cNvPr>
          <p:cNvSpPr/>
          <p:nvPr/>
        </p:nvSpPr>
        <p:spPr>
          <a:xfrm>
            <a:off x="2175332" y="5539635"/>
            <a:ext cx="13497014" cy="2813368"/>
          </a:xfrm>
          <a:prstGeom prst="rect">
            <a:avLst/>
          </a:prstGeom>
          <a:solidFill>
            <a:srgbClr val="76B9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FCDD4BEF-0CCD-582A-5711-23A246F2ABB8}"/>
              </a:ext>
            </a:extLst>
          </p:cNvPr>
          <p:cNvSpPr/>
          <p:nvPr/>
        </p:nvSpPr>
        <p:spPr>
          <a:xfrm rot="5400000">
            <a:off x="2716042" y="6373607"/>
            <a:ext cx="805790" cy="1045030"/>
          </a:xfrm>
          <a:prstGeom prst="trapezoid">
            <a:avLst>
              <a:gd name="adj" fmla="val 337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b="1" dirty="0"/>
              <a:t>Tokenizer</a:t>
            </a:r>
          </a:p>
        </p:txBody>
      </p:sp>
      <p:sp>
        <p:nvSpPr>
          <p:cNvPr id="7" name="Trapezoid 6">
            <a:extLst>
              <a:ext uri="{FF2B5EF4-FFF2-40B4-BE49-F238E27FC236}">
                <a16:creationId xmlns:a16="http://schemas.microsoft.com/office/drawing/2014/main" id="{FC424CDC-BD47-67C2-5558-8EFC848E4D27}"/>
              </a:ext>
            </a:extLst>
          </p:cNvPr>
          <p:cNvSpPr/>
          <p:nvPr/>
        </p:nvSpPr>
        <p:spPr>
          <a:xfrm rot="16200000">
            <a:off x="3629101" y="6330817"/>
            <a:ext cx="1343424" cy="1171845"/>
          </a:xfrm>
          <a:prstGeom prst="trapezoid">
            <a:avLst>
              <a:gd name="adj" fmla="val 4456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100" b="1" dirty="0"/>
              <a:t>Embedding</a:t>
            </a:r>
          </a:p>
        </p:txBody>
      </p:sp>
      <p:sp>
        <p:nvSpPr>
          <p:cNvPr id="8" name="Rectangle 7">
            <a:extLst>
              <a:ext uri="{FF2B5EF4-FFF2-40B4-BE49-F238E27FC236}">
                <a16:creationId xmlns:a16="http://schemas.microsoft.com/office/drawing/2014/main" id="{F072B94D-B275-01A4-2A61-6959F5D4DC9B}"/>
              </a:ext>
            </a:extLst>
          </p:cNvPr>
          <p:cNvSpPr/>
          <p:nvPr/>
        </p:nvSpPr>
        <p:spPr>
          <a:xfrm>
            <a:off x="4950827" y="6245027"/>
            <a:ext cx="7059106" cy="13434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Transformer</a:t>
            </a:r>
          </a:p>
        </p:txBody>
      </p:sp>
      <p:sp>
        <p:nvSpPr>
          <p:cNvPr id="9" name="Trapezoid 8">
            <a:extLst>
              <a:ext uri="{FF2B5EF4-FFF2-40B4-BE49-F238E27FC236}">
                <a16:creationId xmlns:a16="http://schemas.microsoft.com/office/drawing/2014/main" id="{148CB729-0A4C-E1BE-A768-CCDBF943C97E}"/>
              </a:ext>
            </a:extLst>
          </p:cNvPr>
          <p:cNvSpPr/>
          <p:nvPr/>
        </p:nvSpPr>
        <p:spPr>
          <a:xfrm rot="16200000">
            <a:off x="13301399" y="6406226"/>
            <a:ext cx="805790" cy="1045030"/>
          </a:xfrm>
          <a:prstGeom prst="trapezoid">
            <a:avLst>
              <a:gd name="adj" fmla="val 337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DF155B78-8643-FCAA-3671-FC68B7579E2C}"/>
              </a:ext>
            </a:extLst>
          </p:cNvPr>
          <p:cNvSpPr/>
          <p:nvPr/>
        </p:nvSpPr>
        <p:spPr>
          <a:xfrm rot="5400000">
            <a:off x="11924143" y="6383919"/>
            <a:ext cx="1343424" cy="1045031"/>
          </a:xfrm>
          <a:prstGeom prst="trapezoid">
            <a:avLst>
              <a:gd name="adj" fmla="val 512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Elbow Connector 11">
            <a:extLst>
              <a:ext uri="{FF2B5EF4-FFF2-40B4-BE49-F238E27FC236}">
                <a16:creationId xmlns:a16="http://schemas.microsoft.com/office/drawing/2014/main" id="{1D1C44A2-96B1-60B4-34C6-86889DAB8469}"/>
              </a:ext>
            </a:extLst>
          </p:cNvPr>
          <p:cNvCxnSpPr>
            <a:cxnSpLocks/>
            <a:endCxn id="6" idx="2"/>
          </p:cNvCxnSpPr>
          <p:nvPr/>
        </p:nvCxnSpPr>
        <p:spPr>
          <a:xfrm rot="10800000">
            <a:off x="2596423" y="6896123"/>
            <a:ext cx="11818813" cy="20621"/>
          </a:xfrm>
          <a:prstGeom prst="bentConnector5">
            <a:avLst>
              <a:gd name="adj1" fmla="val -6636"/>
              <a:gd name="adj2" fmla="val -4936119"/>
              <a:gd name="adj3" fmla="val 101934"/>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DBFC525-D865-CDBA-4C99-472E8764C0FC}"/>
              </a:ext>
            </a:extLst>
          </p:cNvPr>
          <p:cNvCxnSpPr>
            <a:cxnSpLocks/>
          </p:cNvCxnSpPr>
          <p:nvPr/>
        </p:nvCxnSpPr>
        <p:spPr>
          <a:xfrm>
            <a:off x="14226809" y="6908121"/>
            <a:ext cx="2069471"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B4C4D75-B6E4-54B4-334E-10D05C5B34EB}"/>
              </a:ext>
            </a:extLst>
          </p:cNvPr>
          <p:cNvSpPr txBox="1"/>
          <p:nvPr/>
        </p:nvSpPr>
        <p:spPr>
          <a:xfrm>
            <a:off x="435938" y="6543423"/>
            <a:ext cx="964568" cy="757130"/>
          </a:xfrm>
          <a:prstGeom prst="rect">
            <a:avLst/>
          </a:prstGeom>
          <a:noFill/>
        </p:spPr>
        <p:txBody>
          <a:bodyPr wrap="square" rtlCol="0" anchor="ctr">
            <a:spAutoFit/>
          </a:bodyPr>
          <a:lstStyle/>
          <a:p>
            <a:pPr algn="ctr">
              <a:lnSpc>
                <a:spcPct val="90000"/>
              </a:lnSpc>
            </a:pPr>
            <a:r>
              <a:rPr lang="en-US" sz="2400" dirty="0">
                <a:latin typeface="Arial" panose="020B0604020202020204" pitchFamily="34" charset="0"/>
                <a:cs typeface="Arial" panose="020B0604020202020204" pitchFamily="34" charset="0"/>
              </a:rPr>
              <a:t>Input Text</a:t>
            </a:r>
          </a:p>
        </p:txBody>
      </p:sp>
      <p:cxnSp>
        <p:nvCxnSpPr>
          <p:cNvPr id="24" name="Straight Arrow Connector 23">
            <a:extLst>
              <a:ext uri="{FF2B5EF4-FFF2-40B4-BE49-F238E27FC236}">
                <a16:creationId xmlns:a16="http://schemas.microsoft.com/office/drawing/2014/main" id="{EB651561-688A-04F5-CD20-2A67F5DFAAD2}"/>
              </a:ext>
            </a:extLst>
          </p:cNvPr>
          <p:cNvCxnSpPr>
            <a:cxnSpLocks/>
          </p:cNvCxnSpPr>
          <p:nvPr/>
        </p:nvCxnSpPr>
        <p:spPr>
          <a:xfrm>
            <a:off x="1421495" y="6883062"/>
            <a:ext cx="834937"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B915B61-B0CB-E9BF-8840-77D40AA6C6F7}"/>
              </a:ext>
            </a:extLst>
          </p:cNvPr>
          <p:cNvSpPr txBox="1"/>
          <p:nvPr/>
        </p:nvSpPr>
        <p:spPr>
          <a:xfrm>
            <a:off x="16498752" y="6583599"/>
            <a:ext cx="1240608" cy="757130"/>
          </a:xfrm>
          <a:prstGeom prst="rect">
            <a:avLst/>
          </a:prstGeom>
          <a:noFill/>
        </p:spPr>
        <p:txBody>
          <a:bodyPr wrap="square" rtlCol="0" anchor="ctr">
            <a:spAutoFit/>
          </a:bodyPr>
          <a:lstStyle/>
          <a:p>
            <a:pPr algn="ctr">
              <a:lnSpc>
                <a:spcPct val="90000"/>
              </a:lnSpc>
            </a:pPr>
            <a:r>
              <a:rPr lang="en-US" sz="2400" dirty="0">
                <a:latin typeface="Arial" panose="020B0604020202020204" pitchFamily="34" charset="0"/>
                <a:cs typeface="Arial" panose="020B0604020202020204" pitchFamily="34" charset="0"/>
              </a:rPr>
              <a:t>Output Text</a:t>
            </a:r>
          </a:p>
        </p:txBody>
      </p:sp>
      <p:sp>
        <p:nvSpPr>
          <p:cNvPr id="27" name="TextBox 26">
            <a:extLst>
              <a:ext uri="{FF2B5EF4-FFF2-40B4-BE49-F238E27FC236}">
                <a16:creationId xmlns:a16="http://schemas.microsoft.com/office/drawing/2014/main" id="{9003CF9B-CA6B-BA3C-D54C-45CA71A558D5}"/>
              </a:ext>
            </a:extLst>
          </p:cNvPr>
          <p:cNvSpPr txBox="1"/>
          <p:nvPr/>
        </p:nvSpPr>
        <p:spPr>
          <a:xfrm>
            <a:off x="6124484" y="7982702"/>
            <a:ext cx="6039031" cy="341632"/>
          </a:xfrm>
          <a:prstGeom prst="rect">
            <a:avLst/>
          </a:prstGeom>
          <a:noFill/>
        </p:spPr>
        <p:txBody>
          <a:bodyPr wrap="square" rtlCol="0" anchor="ctr">
            <a:spAutoFit/>
          </a:bodyPr>
          <a:lstStyle/>
          <a:p>
            <a:pPr algn="ctr">
              <a:lnSpc>
                <a:spcPct val="90000"/>
              </a:lnSpc>
            </a:pPr>
            <a:r>
              <a:rPr lang="en-US" dirty="0">
                <a:latin typeface="Arial" panose="020B0604020202020204" pitchFamily="34" charset="0"/>
                <a:cs typeface="Arial" panose="020B0604020202020204" pitchFamily="34" charset="0"/>
              </a:rPr>
              <a:t>Add tokens to generating output</a:t>
            </a:r>
          </a:p>
        </p:txBody>
      </p:sp>
    </p:spTree>
    <p:extLst>
      <p:ext uri="{BB962C8B-B14F-4D97-AF65-F5344CB8AC3E}">
        <p14:creationId xmlns:p14="http://schemas.microsoft.com/office/powerpoint/2010/main" val="1866545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a:xfrm>
            <a:off x="1155697" y="366042"/>
            <a:ext cx="15773400" cy="1988345"/>
          </a:xfrm>
        </p:spPr>
        <p:txBody>
          <a:bodyPr anchor="ctr"/>
          <a:lstStyle/>
          <a:p>
            <a:r>
              <a:rPr lang="en-US" dirty="0"/>
              <a:t>LLM Pipelines – Anatomy of a Conversation</a:t>
            </a:r>
          </a:p>
        </p:txBody>
      </p:sp>
      <p:pic>
        <p:nvPicPr>
          <p:cNvPr id="4" name="Picture 3">
            <a:extLst>
              <a:ext uri="{FF2B5EF4-FFF2-40B4-BE49-F238E27FC236}">
                <a16:creationId xmlns:a16="http://schemas.microsoft.com/office/drawing/2014/main" id="{40EE6391-4354-1782-CEC4-FC6E30BCC7A9}"/>
              </a:ext>
            </a:extLst>
          </p:cNvPr>
          <p:cNvPicPr>
            <a:picLocks noChangeAspect="1"/>
          </p:cNvPicPr>
          <p:nvPr/>
        </p:nvPicPr>
        <p:blipFill>
          <a:blip r:embed="rId2"/>
          <a:stretch>
            <a:fillRect/>
          </a:stretch>
        </p:blipFill>
        <p:spPr>
          <a:xfrm>
            <a:off x="9073784" y="2605523"/>
            <a:ext cx="8933805" cy="5924523"/>
          </a:xfrm>
          <a:prstGeom prst="rect">
            <a:avLst/>
          </a:prstGeom>
        </p:spPr>
      </p:pic>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7" y="2354386"/>
            <a:ext cx="7782746" cy="7090059"/>
          </a:xfrm>
        </p:spPr>
        <p:txBody>
          <a:bodyPr>
            <a:normAutofit/>
          </a:bodyPr>
          <a:lstStyle/>
          <a:p>
            <a:pPr marL="0" indent="0" rtl="0">
              <a:spcBef>
                <a:spcPts val="0"/>
              </a:spcBef>
              <a:spcAft>
                <a:spcPts val="0"/>
              </a:spcAft>
              <a:buNone/>
            </a:pPr>
            <a:r>
              <a:rPr lang="en-US" b="0" i="0" u="none" strike="noStrike" dirty="0">
                <a:solidFill>
                  <a:srgbClr val="000000"/>
                </a:solidFill>
                <a:effectLst/>
                <a:latin typeface="Arial" panose="020B0604020202020204" pitchFamily="34" charset="0"/>
              </a:rPr>
              <a:t>We can see in the messages array from a sample conversation that the format of messages goes back and forth with the user and the assistant. </a:t>
            </a: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r>
              <a:rPr lang="en-US" b="0" i="0" u="none" strike="noStrike" dirty="0">
                <a:solidFill>
                  <a:srgbClr val="000000"/>
                </a:solidFill>
                <a:effectLst/>
                <a:latin typeface="Arial" panose="020B0604020202020204" pitchFamily="34" charset="0"/>
              </a:rPr>
              <a:t>The system message first aligns the model. </a:t>
            </a: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r>
              <a:rPr lang="en-US" b="0" i="0" u="none" strike="noStrike" dirty="0">
                <a:solidFill>
                  <a:srgbClr val="000000"/>
                </a:solidFill>
                <a:effectLst/>
                <a:latin typeface="Arial" panose="020B0604020202020204" pitchFamily="34" charset="0"/>
              </a:rPr>
              <a:t>The assistant then works with both the system message and the user’s prompt to complete the task. </a:t>
            </a: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r>
              <a:rPr lang="en-US" b="0" i="0" u="none" strike="noStrike" dirty="0">
                <a:solidFill>
                  <a:srgbClr val="000000"/>
                </a:solidFill>
                <a:effectLst/>
                <a:latin typeface="Arial" panose="020B0604020202020204" pitchFamily="34" charset="0"/>
              </a:rPr>
              <a:t>With different prompts, the assistant will focus on how to answer differently. </a:t>
            </a:r>
          </a:p>
        </p:txBody>
      </p:sp>
    </p:spTree>
    <p:extLst>
      <p:ext uri="{BB962C8B-B14F-4D97-AF65-F5344CB8AC3E}">
        <p14:creationId xmlns:p14="http://schemas.microsoft.com/office/powerpoint/2010/main" val="1131361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a:xfrm>
            <a:off x="1155697" y="366042"/>
            <a:ext cx="15773400" cy="1988345"/>
          </a:xfrm>
        </p:spPr>
        <p:txBody>
          <a:bodyPr anchor="ctr"/>
          <a:lstStyle/>
          <a:p>
            <a:r>
              <a:rPr lang="en-US" dirty="0"/>
              <a:t>LLM Pipelines – More Flexibility with Chains </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p:txBody>
          <a:bodyPr>
            <a:normAutofit/>
          </a:bodyPr>
          <a:lstStyle/>
          <a:p>
            <a:pPr marL="0" indent="0" rtl="0">
              <a:spcBef>
                <a:spcPts val="0"/>
              </a:spcBef>
              <a:spcAft>
                <a:spcPts val="0"/>
              </a:spcAft>
              <a:buNone/>
            </a:pPr>
            <a:r>
              <a:rPr lang="en-US" b="0" i="0" u="none" strike="noStrike" dirty="0">
                <a:solidFill>
                  <a:srgbClr val="000000"/>
                </a:solidFill>
                <a:effectLst/>
                <a:latin typeface="Arial" panose="020B0604020202020204" pitchFamily="34" charset="0"/>
              </a:rPr>
              <a:t>We can combine prompts and prompt templates, with these LLM pipeline for more flexibility</a:t>
            </a: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r>
              <a:rPr lang="en-US" b="0" i="0" u="none" strike="noStrike" dirty="0">
                <a:solidFill>
                  <a:srgbClr val="000000"/>
                </a:solidFill>
                <a:effectLst/>
                <a:latin typeface="Arial" panose="020B0604020202020204" pitchFamily="34" charset="0"/>
              </a:rPr>
              <a:t>By doing so, we can connect more than just a single prompt to an LLM, but create chains of logical flow</a:t>
            </a:r>
          </a:p>
        </p:txBody>
      </p:sp>
      <p:pic>
        <p:nvPicPr>
          <p:cNvPr id="4100" name="Picture 4">
            <a:extLst>
              <a:ext uri="{FF2B5EF4-FFF2-40B4-BE49-F238E27FC236}">
                <a16:creationId xmlns:a16="http://schemas.microsoft.com/office/drawing/2014/main" id="{62933088-9EF3-2643-5721-50F034CDD1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66" b="1171"/>
          <a:stretch/>
        </p:blipFill>
        <p:spPr bwMode="auto">
          <a:xfrm>
            <a:off x="647164" y="5286717"/>
            <a:ext cx="6132459" cy="221892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sing Chains and Agents for LLM Application Development">
            <a:extLst>
              <a:ext uri="{FF2B5EF4-FFF2-40B4-BE49-F238E27FC236}">
                <a16:creationId xmlns:a16="http://schemas.microsoft.com/office/drawing/2014/main" id="{49C89A9E-6742-487C-1237-2DE3F8A923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210"/>
          <a:stretch/>
        </p:blipFill>
        <p:spPr bwMode="auto">
          <a:xfrm>
            <a:off x="9840952" y="4939671"/>
            <a:ext cx="7413798" cy="2913017"/>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a:extLst>
              <a:ext uri="{FF2B5EF4-FFF2-40B4-BE49-F238E27FC236}">
                <a16:creationId xmlns:a16="http://schemas.microsoft.com/office/drawing/2014/main" id="{B2B35EB4-F076-EDC0-B6EC-CD4BBB969055}"/>
              </a:ext>
            </a:extLst>
          </p:cNvPr>
          <p:cNvSpPr/>
          <p:nvPr/>
        </p:nvSpPr>
        <p:spPr>
          <a:xfrm>
            <a:off x="7328994" y="6013135"/>
            <a:ext cx="1505128" cy="47870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717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F912F2-49C2-7CE0-B6E5-C83488BAA026}"/>
              </a:ext>
            </a:extLst>
          </p:cNvPr>
          <p:cNvSpPr>
            <a:spLocks noGrp="1"/>
          </p:cNvSpPr>
          <p:nvPr>
            <p:ph type="title"/>
          </p:nvPr>
        </p:nvSpPr>
        <p:spPr>
          <a:xfrm>
            <a:off x="1257300" y="2917428"/>
            <a:ext cx="7346372" cy="1988345"/>
          </a:xfrm>
        </p:spPr>
        <p:txBody>
          <a:bodyPr>
            <a:normAutofit/>
          </a:bodyPr>
          <a:lstStyle/>
          <a:p>
            <a:pPr algn="l"/>
            <a:r>
              <a:rPr lang="en-US" dirty="0"/>
              <a:t>LLM Chains</a:t>
            </a:r>
          </a:p>
        </p:txBody>
      </p:sp>
      <p:sp>
        <p:nvSpPr>
          <p:cNvPr id="8" name="TextBox 7">
            <a:extLst>
              <a:ext uri="{FF2B5EF4-FFF2-40B4-BE49-F238E27FC236}">
                <a16:creationId xmlns:a16="http://schemas.microsoft.com/office/drawing/2014/main" id="{21D33599-0C83-3851-24AE-462DFC72A99F}"/>
              </a:ext>
            </a:extLst>
          </p:cNvPr>
          <p:cNvSpPr txBox="1"/>
          <p:nvPr/>
        </p:nvSpPr>
        <p:spPr>
          <a:xfrm>
            <a:off x="1257300" y="4620280"/>
            <a:ext cx="7346372" cy="523220"/>
          </a:xfrm>
          <a:prstGeom prst="rect">
            <a:avLst/>
          </a:prstGeom>
          <a:noFill/>
        </p:spPr>
        <p:txBody>
          <a:bodyPr wrap="square">
            <a:spAutoFit/>
          </a:bodyPr>
          <a:lstStyle/>
          <a:p>
            <a:r>
              <a:rPr lang="en-US" sz="2800" dirty="0"/>
              <a:t>Logical Flow Patters with LLMs</a:t>
            </a:r>
          </a:p>
        </p:txBody>
      </p:sp>
    </p:spTree>
    <p:extLst>
      <p:ext uri="{BB962C8B-B14F-4D97-AF65-F5344CB8AC3E}">
        <p14:creationId xmlns:p14="http://schemas.microsoft.com/office/powerpoint/2010/main" val="2707233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p:txBody>
          <a:bodyPr anchor="ctr"/>
          <a:lstStyle/>
          <a:p>
            <a:r>
              <a:rPr lang="en-US" dirty="0"/>
              <a:t>LLM Chains - Expanding Pipelines Further</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7" y="2726266"/>
            <a:ext cx="8654510" cy="6626739"/>
          </a:xfrm>
        </p:spPr>
        <p:txBody>
          <a:bodyPr>
            <a:noAutofit/>
          </a:bodyPr>
          <a:lstStyle/>
          <a:p>
            <a:pPr marL="0" indent="0" rtl="0">
              <a:spcBef>
                <a:spcPts val="0"/>
              </a:spcBef>
              <a:spcAft>
                <a:spcPts val="0"/>
              </a:spcAft>
              <a:buNone/>
            </a:pPr>
            <a:r>
              <a:rPr lang="en-US" b="0" i="0" u="none" strike="noStrike" dirty="0">
                <a:solidFill>
                  <a:srgbClr val="000000"/>
                </a:solidFill>
                <a:effectLst/>
                <a:latin typeface="Arial" panose="020B0604020202020204" pitchFamily="34" charset="0"/>
              </a:rPr>
              <a:t>LLM chains can be thought of as a way build structure and allow for flexibility.</a:t>
            </a: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r>
              <a:rPr lang="en-US" b="0" i="0" u="none" strike="noStrike" dirty="0">
                <a:solidFill>
                  <a:srgbClr val="000000"/>
                </a:solidFill>
                <a:effectLst/>
                <a:latin typeface="Arial" panose="020B0604020202020204" pitchFamily="34" charset="0"/>
              </a:rPr>
              <a:t>The simplest chain consists of:</a:t>
            </a:r>
          </a:p>
          <a:p>
            <a:pPr marL="0" indent="0" rtl="0">
              <a:spcBef>
                <a:spcPts val="0"/>
              </a:spcBef>
              <a:spcAft>
                <a:spcPts val="0"/>
              </a:spcAft>
              <a:buNone/>
            </a:pPr>
            <a:endParaRPr lang="en-US" dirty="0">
              <a:solidFill>
                <a:srgbClr val="000000"/>
              </a:solidFill>
            </a:endParaRPr>
          </a:p>
          <a:p>
            <a:pPr rtl="0">
              <a:spcBef>
                <a:spcPts val="0"/>
              </a:spcBef>
              <a:spcAft>
                <a:spcPts val="0"/>
              </a:spcAft>
              <a:buFont typeface="+mj-lt"/>
              <a:buAutoNum type="arabicPeriod"/>
            </a:pPr>
            <a:r>
              <a:rPr lang="en-US" dirty="0">
                <a:solidFill>
                  <a:srgbClr val="000000"/>
                </a:solidFill>
              </a:rPr>
              <a:t>An input prompt template </a:t>
            </a:r>
          </a:p>
          <a:p>
            <a:pPr rtl="0">
              <a:spcBef>
                <a:spcPts val="0"/>
              </a:spcBef>
              <a:spcAft>
                <a:spcPts val="0"/>
              </a:spcAft>
              <a:buFont typeface="+mj-lt"/>
              <a:buAutoNum type="arabicPeriod"/>
            </a:pPr>
            <a:endParaRPr lang="en-US" b="0" i="0" u="none" strike="noStrike" dirty="0">
              <a:solidFill>
                <a:srgbClr val="000000"/>
              </a:solidFill>
              <a:effectLst/>
              <a:latin typeface="Arial" panose="020B0604020202020204" pitchFamily="34" charset="0"/>
            </a:endParaRPr>
          </a:p>
          <a:p>
            <a:pPr rtl="0">
              <a:spcBef>
                <a:spcPts val="0"/>
              </a:spcBef>
              <a:spcAft>
                <a:spcPts val="0"/>
              </a:spcAft>
              <a:buFont typeface="+mj-lt"/>
              <a:buAutoNum type="arabicPeriod"/>
            </a:pPr>
            <a:r>
              <a:rPr lang="en-US" dirty="0">
                <a:solidFill>
                  <a:srgbClr val="000000"/>
                </a:solidFill>
              </a:rPr>
              <a:t>An LLM</a:t>
            </a:r>
          </a:p>
          <a:p>
            <a:pPr rtl="0">
              <a:spcBef>
                <a:spcPts val="0"/>
              </a:spcBef>
              <a:spcAft>
                <a:spcPts val="0"/>
              </a:spcAft>
              <a:buFont typeface="+mj-lt"/>
              <a:buAutoNum type="arabicPeriod"/>
            </a:pPr>
            <a:endParaRPr lang="en-US" b="0" i="0" u="none" strike="noStrike" dirty="0">
              <a:solidFill>
                <a:srgbClr val="000000"/>
              </a:solidFill>
              <a:effectLst/>
              <a:latin typeface="Arial" panose="020B0604020202020204" pitchFamily="34" charset="0"/>
            </a:endParaRPr>
          </a:p>
          <a:p>
            <a:pPr rtl="0">
              <a:spcBef>
                <a:spcPts val="0"/>
              </a:spcBef>
              <a:spcAft>
                <a:spcPts val="0"/>
              </a:spcAft>
              <a:buFont typeface="+mj-lt"/>
              <a:buAutoNum type="arabicPeriod"/>
            </a:pPr>
            <a:r>
              <a:rPr lang="en-US" dirty="0">
                <a:solidFill>
                  <a:srgbClr val="000000"/>
                </a:solidFill>
              </a:rPr>
              <a:t>(optional) An output parser</a:t>
            </a:r>
          </a:p>
          <a:p>
            <a:pPr marL="0" indent="0" rtl="0">
              <a:spcBef>
                <a:spcPts val="0"/>
              </a:spcBef>
              <a:spcAft>
                <a:spcPts val="0"/>
              </a:spcAft>
              <a:buNone/>
            </a:pPr>
            <a:endParaRPr lang="en-US" b="0" i="0" u="none" strike="noStrike" dirty="0">
              <a:solidFill>
                <a:srgbClr val="000000"/>
              </a:solidFill>
              <a:effectLst/>
              <a:latin typeface="Arial" panose="020B0604020202020204" pitchFamily="34" charset="0"/>
            </a:endParaRP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b="0" i="0" u="none" strike="noStrike" dirty="0">
              <a:solidFill>
                <a:srgbClr val="000000"/>
              </a:solidFill>
              <a:effectLst/>
              <a:latin typeface="Arial" panose="020B0604020202020204" pitchFamily="34" charset="0"/>
            </a:endParaRP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b="0" i="0" u="none" strike="noStrike" dirty="0">
              <a:solidFill>
                <a:srgbClr val="000000"/>
              </a:solidFill>
              <a:effectLst/>
              <a:latin typeface="Arial" panose="020B0604020202020204" pitchFamily="34" charset="0"/>
            </a:endParaRPr>
          </a:p>
          <a:p>
            <a:pPr marL="0" indent="0" rtl="0">
              <a:spcBef>
                <a:spcPts val="0"/>
              </a:spcBef>
              <a:spcAft>
                <a:spcPts val="0"/>
              </a:spcAft>
              <a:buNone/>
            </a:pPr>
            <a:endParaRPr lang="en-US" b="0" i="0" u="none" strike="noStrike" dirty="0">
              <a:solidFill>
                <a:srgbClr val="000000"/>
              </a:solidFill>
              <a:effectLst/>
              <a:latin typeface="Arial" panose="020B0604020202020204" pitchFamily="34" charset="0"/>
            </a:endParaRPr>
          </a:p>
          <a:p>
            <a:pPr marL="0" indent="0" rtl="0">
              <a:spcBef>
                <a:spcPts val="0"/>
              </a:spcBef>
              <a:spcAft>
                <a:spcPts val="0"/>
              </a:spcAft>
              <a:buNone/>
            </a:pPr>
            <a:r>
              <a:rPr lang="en-US" dirty="0">
                <a:solidFill>
                  <a:srgbClr val="000000"/>
                </a:solidFill>
              </a:rPr>
              <a:t>Once created, a user can simply interact with the chain object, passing in the relevant information and receiving the desired output</a:t>
            </a:r>
            <a:endParaRPr lang="en-US" b="0" i="0" u="none" strike="noStrike" dirty="0">
              <a:solidFill>
                <a:srgbClr val="000000"/>
              </a:solidFill>
              <a:effectLst/>
              <a:latin typeface="Arial" panose="020B0604020202020204" pitchFamily="34" charset="0"/>
            </a:endParaRPr>
          </a:p>
        </p:txBody>
      </p:sp>
      <p:pic>
        <p:nvPicPr>
          <p:cNvPr id="4" name="Picture 3">
            <a:extLst>
              <a:ext uri="{FF2B5EF4-FFF2-40B4-BE49-F238E27FC236}">
                <a16:creationId xmlns:a16="http://schemas.microsoft.com/office/drawing/2014/main" id="{9D91808F-F1B4-7C09-4D94-444AD6A2DCDA}"/>
              </a:ext>
            </a:extLst>
          </p:cNvPr>
          <p:cNvPicPr>
            <a:picLocks noChangeAspect="1"/>
          </p:cNvPicPr>
          <p:nvPr/>
        </p:nvPicPr>
        <p:blipFill>
          <a:blip r:embed="rId2"/>
          <a:stretch>
            <a:fillRect/>
          </a:stretch>
        </p:blipFill>
        <p:spPr>
          <a:xfrm>
            <a:off x="10091057" y="2105933"/>
            <a:ext cx="7772400" cy="4857750"/>
          </a:xfrm>
          <a:prstGeom prst="rect">
            <a:avLst/>
          </a:prstGeom>
        </p:spPr>
      </p:pic>
      <p:pic>
        <p:nvPicPr>
          <p:cNvPr id="5" name="Picture 4">
            <a:extLst>
              <a:ext uri="{FF2B5EF4-FFF2-40B4-BE49-F238E27FC236}">
                <a16:creationId xmlns:a16="http://schemas.microsoft.com/office/drawing/2014/main" id="{4D93BC97-FBFE-C202-CC05-88FB5651F681}"/>
              </a:ext>
            </a:extLst>
          </p:cNvPr>
          <p:cNvPicPr>
            <a:picLocks noChangeAspect="1"/>
          </p:cNvPicPr>
          <p:nvPr/>
        </p:nvPicPr>
        <p:blipFill>
          <a:blip r:embed="rId3"/>
          <a:stretch>
            <a:fillRect/>
          </a:stretch>
        </p:blipFill>
        <p:spPr>
          <a:xfrm>
            <a:off x="10091057" y="7628687"/>
            <a:ext cx="7766722" cy="1410809"/>
          </a:xfrm>
          <a:prstGeom prst="rect">
            <a:avLst/>
          </a:prstGeom>
        </p:spPr>
      </p:pic>
      <p:cxnSp>
        <p:nvCxnSpPr>
          <p:cNvPr id="7" name="Straight Arrow Connector 6">
            <a:extLst>
              <a:ext uri="{FF2B5EF4-FFF2-40B4-BE49-F238E27FC236}">
                <a16:creationId xmlns:a16="http://schemas.microsoft.com/office/drawing/2014/main" id="{B83929CA-9BBB-AF42-61BC-6DA60696F3BB}"/>
              </a:ext>
            </a:extLst>
          </p:cNvPr>
          <p:cNvCxnSpPr>
            <a:cxnSpLocks/>
          </p:cNvCxnSpPr>
          <p:nvPr/>
        </p:nvCxnSpPr>
        <p:spPr>
          <a:xfrm flipV="1">
            <a:off x="5342709" y="2839692"/>
            <a:ext cx="5099957" cy="16951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4347FD0-615D-182C-3076-F84CA2C4FB98}"/>
              </a:ext>
            </a:extLst>
          </p:cNvPr>
          <p:cNvCxnSpPr>
            <a:cxnSpLocks/>
          </p:cNvCxnSpPr>
          <p:nvPr/>
        </p:nvCxnSpPr>
        <p:spPr>
          <a:xfrm flipV="1">
            <a:off x="5360670" y="3687250"/>
            <a:ext cx="5081996" cy="15240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556681B-FFF4-7193-4D1D-5B0560D758D3}"/>
              </a:ext>
            </a:extLst>
          </p:cNvPr>
          <p:cNvCxnSpPr>
            <a:cxnSpLocks/>
          </p:cNvCxnSpPr>
          <p:nvPr/>
        </p:nvCxnSpPr>
        <p:spPr>
          <a:xfrm flipV="1">
            <a:off x="5378632" y="4962194"/>
            <a:ext cx="5064034" cy="8993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7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p:txBody>
          <a:bodyPr anchor="ctr"/>
          <a:lstStyle/>
          <a:p>
            <a:r>
              <a:rPr lang="en-US" dirty="0"/>
              <a:t>Combining Prompts and LLMs as Chains</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7" y="2322785"/>
            <a:ext cx="15773400" cy="6604000"/>
          </a:xfrm>
        </p:spPr>
        <p:txBody>
          <a:bodyPr>
            <a:normAutofit/>
          </a:bodyPr>
          <a:lstStyle/>
          <a:p>
            <a:pPr marL="0" indent="0" rtl="0">
              <a:spcBef>
                <a:spcPts val="0"/>
              </a:spcBef>
              <a:spcAft>
                <a:spcPts val="0"/>
              </a:spcAft>
              <a:buNone/>
            </a:pPr>
            <a:r>
              <a:rPr lang="en-US" b="0" i="0" u="none" strike="noStrike" dirty="0">
                <a:solidFill>
                  <a:srgbClr val="000000"/>
                </a:solidFill>
                <a:effectLst/>
                <a:latin typeface="Arial" panose="020B0604020202020204" pitchFamily="34" charset="0"/>
              </a:rPr>
              <a:t>With this approach, we can connect multiple paths in parallel and serial, potentially trying multiple models, </a:t>
            </a:r>
            <a:r>
              <a:rPr lang="en-US" dirty="0">
                <a:solidFill>
                  <a:srgbClr val="000000"/>
                </a:solidFill>
              </a:rPr>
              <a:t>different tasks for each, and combining them for the user at the output</a:t>
            </a:r>
            <a:endParaRPr lang="en-US" b="0" i="0" u="none" strike="noStrike" dirty="0">
              <a:solidFill>
                <a:srgbClr val="000000"/>
              </a:solidFill>
              <a:effectLst/>
              <a:latin typeface="Arial" panose="020B0604020202020204" pitchFamily="34" charset="0"/>
            </a:endParaRPr>
          </a:p>
        </p:txBody>
      </p:sp>
      <p:pic>
        <p:nvPicPr>
          <p:cNvPr id="5122" name="Picture 2">
            <a:extLst>
              <a:ext uri="{FF2B5EF4-FFF2-40B4-BE49-F238E27FC236}">
                <a16:creationId xmlns:a16="http://schemas.microsoft.com/office/drawing/2014/main" id="{DA270CB5-40B2-E3F8-C89D-F8108B7D0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986" y="3266684"/>
            <a:ext cx="11164207" cy="627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51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p:txBody>
          <a:bodyPr anchor="ctr"/>
          <a:lstStyle/>
          <a:p>
            <a:r>
              <a:rPr lang="en-US" dirty="0"/>
              <a:t>LangChain </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7" y="2726267"/>
            <a:ext cx="9312326" cy="6200518"/>
          </a:xfrm>
        </p:spPr>
        <p:txBody>
          <a:bodyPr>
            <a:normAutofit/>
          </a:bodyPr>
          <a:lstStyle/>
          <a:p>
            <a:pPr marL="0" indent="0" rtl="0">
              <a:spcBef>
                <a:spcPts val="0"/>
              </a:spcBef>
              <a:spcAft>
                <a:spcPts val="0"/>
              </a:spcAft>
              <a:buNone/>
            </a:pPr>
            <a:r>
              <a:rPr lang="en-US" b="0" i="0" u="none" strike="noStrike" dirty="0">
                <a:solidFill>
                  <a:srgbClr val="000000"/>
                </a:solidFill>
                <a:effectLst/>
                <a:latin typeface="Arial" panose="020B0604020202020204" pitchFamily="34" charset="0"/>
              </a:rPr>
              <a:t>Not long after the launch of ChatGPT in Nov 2022, a new library appeared that was focused on the integration of LLMs as a core logical processing piece that connected components together. </a:t>
            </a: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r>
              <a:rPr lang="en-US" b="0" i="0" u="none" strike="noStrike" dirty="0">
                <a:solidFill>
                  <a:srgbClr val="000000"/>
                </a:solidFill>
                <a:effectLst/>
                <a:latin typeface="Arial" panose="020B0604020202020204" pitchFamily="34" charset="0"/>
              </a:rPr>
              <a:t>The library </a:t>
            </a:r>
            <a:r>
              <a:rPr lang="en-US" b="1" i="0" u="none" strike="noStrike" dirty="0">
                <a:solidFill>
                  <a:srgbClr val="000000"/>
                </a:solidFill>
                <a:effectLst/>
                <a:latin typeface="Arial" panose="020B0604020202020204" pitchFamily="34" charset="0"/>
              </a:rPr>
              <a:t>LangChain</a:t>
            </a:r>
            <a:r>
              <a:rPr lang="en-US" b="0" i="0" u="none" strike="noStrike" dirty="0">
                <a:solidFill>
                  <a:srgbClr val="000000"/>
                </a:solidFill>
                <a:effectLst/>
                <a:latin typeface="Arial" panose="020B0604020202020204" pitchFamily="34" charset="0"/>
              </a:rPr>
              <a:t> has since become the de-facto chain library for the GenAI community and now has 100s of integrations into every mainstream and opensource model. </a:t>
            </a: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b="0" i="0" u="none" strike="noStrike" dirty="0">
              <a:solidFill>
                <a:srgbClr val="000000"/>
              </a:solidFill>
              <a:effectLst/>
              <a:latin typeface="Arial" panose="020B0604020202020204" pitchFamily="34" charset="0"/>
            </a:endParaRPr>
          </a:p>
          <a:p>
            <a:pPr marL="0" indent="0" rtl="0">
              <a:spcBef>
                <a:spcPts val="0"/>
              </a:spcBef>
              <a:spcAft>
                <a:spcPts val="0"/>
              </a:spcAft>
              <a:buNone/>
            </a:pPr>
            <a:r>
              <a:rPr lang="en-US" dirty="0">
                <a:solidFill>
                  <a:srgbClr val="000000"/>
                </a:solidFill>
              </a:rPr>
              <a:t>LangChain allows developers to connect not just prompts and LLMs but also to other components, making it possible to build full applications that connect data and AI, all using a single framework and natural language as the user’s input</a:t>
            </a:r>
            <a:endParaRPr lang="en-US" b="0" i="0" u="none" strike="noStrike" dirty="0">
              <a:solidFill>
                <a:srgbClr val="000000"/>
              </a:solidFill>
              <a:effectLst/>
              <a:latin typeface="Arial" panose="020B0604020202020204" pitchFamily="34" charset="0"/>
            </a:endParaRPr>
          </a:p>
        </p:txBody>
      </p:sp>
      <p:pic>
        <p:nvPicPr>
          <p:cNvPr id="6146" name="Picture 2">
            <a:extLst>
              <a:ext uri="{FF2B5EF4-FFF2-40B4-BE49-F238E27FC236}">
                <a16:creationId xmlns:a16="http://schemas.microsoft.com/office/drawing/2014/main" id="{10E15B8C-68CF-4EE6-876C-E73ECD5E8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9555" y="873713"/>
            <a:ext cx="5138010" cy="434254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0739867-600F-9796-A942-9E2B4F076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6838" y="4890210"/>
            <a:ext cx="6370520" cy="4565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703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p:txBody>
          <a:bodyPr anchor="ctr"/>
          <a:lstStyle/>
          <a:p>
            <a:r>
              <a:rPr lang="en-US" dirty="0"/>
              <a:t>Combining LLMs with other components</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7" y="2377440"/>
            <a:ext cx="15773400" cy="7700532"/>
          </a:xfrm>
        </p:spPr>
        <p:txBody>
          <a:bodyPr>
            <a:normAutofit/>
          </a:bodyPr>
          <a:lstStyle/>
          <a:p>
            <a:pPr marL="0" indent="0" rtl="0">
              <a:spcBef>
                <a:spcPts val="0"/>
              </a:spcBef>
              <a:spcAft>
                <a:spcPts val="0"/>
              </a:spcAft>
              <a:buNone/>
            </a:pPr>
            <a:r>
              <a:rPr lang="en-US" sz="2800" b="0" i="0" u="none" strike="noStrike" dirty="0">
                <a:solidFill>
                  <a:srgbClr val="000000"/>
                </a:solidFill>
                <a:effectLst/>
                <a:latin typeface="Arial" panose="020B0604020202020204" pitchFamily="34" charset="0"/>
              </a:rPr>
              <a:t>With chains, we can connect more than just prompts to LLMs</a:t>
            </a:r>
          </a:p>
          <a:p>
            <a:pPr marL="0" indent="0" rtl="0">
              <a:spcBef>
                <a:spcPts val="0"/>
              </a:spcBef>
              <a:spcAft>
                <a:spcPts val="0"/>
              </a:spcAft>
              <a:buNone/>
            </a:pPr>
            <a:endParaRPr lang="en-US" b="0" i="0" u="none" strike="noStrike" dirty="0">
              <a:solidFill>
                <a:srgbClr val="000000"/>
              </a:solidFill>
              <a:effectLst/>
              <a:latin typeface="Arial" panose="020B0604020202020204" pitchFamily="34" charset="0"/>
            </a:endParaRPr>
          </a:p>
          <a:p>
            <a:pPr marL="0" indent="0" rtl="0">
              <a:spcBef>
                <a:spcPts val="0"/>
              </a:spcBef>
              <a:spcAft>
                <a:spcPts val="0"/>
              </a:spcAft>
              <a:buNone/>
            </a:pPr>
            <a:r>
              <a:rPr lang="en-US" dirty="0">
                <a:solidFill>
                  <a:srgbClr val="000000"/>
                </a:solidFill>
              </a:rPr>
              <a:t>We can connect data sources, other LLMs, compute environments, basically anything that has a digital interface can be connected using libraires like LangChain</a:t>
            </a: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endParaRPr lang="en-US" dirty="0">
              <a:solidFill>
                <a:srgbClr val="000000"/>
              </a:solidFill>
            </a:endParaRPr>
          </a:p>
          <a:p>
            <a:pPr marL="0" indent="0" rtl="0">
              <a:spcBef>
                <a:spcPts val="0"/>
              </a:spcBef>
              <a:spcAft>
                <a:spcPts val="0"/>
              </a:spcAft>
              <a:buNone/>
            </a:pPr>
            <a:r>
              <a:rPr lang="en-US" dirty="0">
                <a:solidFill>
                  <a:srgbClr val="000000"/>
                </a:solidFill>
              </a:rPr>
              <a:t>In the next lesson we’ll take a deeper dive into one of the most common applications, Retrieval Augmented Generation, or RAG!</a:t>
            </a:r>
          </a:p>
        </p:txBody>
      </p:sp>
      <p:pic>
        <p:nvPicPr>
          <p:cNvPr id="7170" name="Picture 2" descr="LangChain Power: Building Custom Q&amp;A Chatbots Guide">
            <a:extLst>
              <a:ext uri="{FF2B5EF4-FFF2-40B4-BE49-F238E27FC236}">
                <a16:creationId xmlns:a16="http://schemas.microsoft.com/office/drawing/2014/main" id="{7FCD55BA-6B6C-E279-98E3-33D0E73B2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1035" y="3879667"/>
            <a:ext cx="5998966" cy="476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218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This lecture</a:t>
            </a:r>
            <a:endParaRPr dirty="0"/>
          </a:p>
        </p:txBody>
      </p:sp>
      <p:sp>
        <p:nvSpPr>
          <p:cNvPr id="107" name="Google Shape;107;p15"/>
          <p:cNvSpPr txBox="1">
            <a:spLocks noGrp="1"/>
          </p:cNvSpPr>
          <p:nvPr>
            <p:ph type="body" sz="quarter" idx="10"/>
          </p:nvPr>
        </p:nvSpPr>
        <p:spPr>
          <a:xfrm>
            <a:off x="1155697" y="2741765"/>
            <a:ext cx="15773400" cy="6200518"/>
          </a:xfrm>
          <a:prstGeom prst="rect">
            <a:avLst/>
          </a:prstGeom>
          <a:noFill/>
          <a:ln>
            <a:noFill/>
          </a:ln>
        </p:spPr>
        <p:txBody>
          <a:bodyPr spcFirstLastPara="1" vert="horz" wrap="square" lIns="137138" tIns="68550" rIns="137138" bIns="68550" rtlCol="0" anchor="t" anchorCtr="0">
            <a:noAutofit/>
          </a:bodyPr>
          <a:lstStyle/>
          <a:p>
            <a:pPr fontAlgn="base">
              <a:lnSpc>
                <a:spcPct val="200000"/>
              </a:lnSpc>
              <a:spcBef>
                <a:spcPts val="0"/>
              </a:spcBef>
            </a:pPr>
            <a:r>
              <a:rPr lang="en-US" sz="2800" b="0" i="0" u="none" strike="noStrike" dirty="0">
                <a:solidFill>
                  <a:srgbClr val="000000"/>
                </a:solidFill>
                <a:effectLst/>
                <a:latin typeface="Arial" panose="020B0604020202020204" pitchFamily="34" charset="0"/>
              </a:rPr>
              <a:t>Semi-supervised </a:t>
            </a:r>
            <a:r>
              <a:rPr lang="en-US" sz="2800" dirty="0">
                <a:solidFill>
                  <a:srgbClr val="000000"/>
                </a:solidFill>
              </a:rPr>
              <a:t>and </a:t>
            </a:r>
            <a:r>
              <a:rPr lang="en-US" sz="2800" b="0" i="0" u="none" strike="noStrike" dirty="0">
                <a:solidFill>
                  <a:srgbClr val="000000"/>
                </a:solidFill>
                <a:effectLst/>
                <a:latin typeface="Arial" panose="020B0604020202020204" pitchFamily="34" charset="0"/>
              </a:rPr>
              <a:t>Few Shot Learning</a:t>
            </a:r>
          </a:p>
          <a:p>
            <a:pPr fontAlgn="base">
              <a:lnSpc>
                <a:spcPct val="200000"/>
              </a:lnSpc>
              <a:spcBef>
                <a:spcPts val="0"/>
              </a:spcBef>
            </a:pPr>
            <a:r>
              <a:rPr lang="en-US" sz="2800" b="0" i="0" u="none" strike="noStrike" dirty="0">
                <a:solidFill>
                  <a:srgbClr val="000000"/>
                </a:solidFill>
                <a:effectLst/>
                <a:latin typeface="Arial" panose="020B0604020202020204" pitchFamily="34" charset="0"/>
              </a:rPr>
              <a:t>Prompting and Prompt templating</a:t>
            </a:r>
          </a:p>
          <a:p>
            <a:pPr fontAlgn="base">
              <a:lnSpc>
                <a:spcPct val="200000"/>
              </a:lnSpc>
              <a:spcBef>
                <a:spcPts val="0"/>
              </a:spcBef>
            </a:pPr>
            <a:r>
              <a:rPr lang="en-US" sz="2800" b="0" i="0" u="none" strike="noStrike" dirty="0">
                <a:solidFill>
                  <a:srgbClr val="000000"/>
                </a:solidFill>
                <a:effectLst/>
                <a:latin typeface="Arial" panose="020B0604020202020204" pitchFamily="34" charset="0"/>
              </a:rPr>
              <a:t>The </a:t>
            </a:r>
            <a:r>
              <a:rPr lang="en-US" sz="2800" dirty="0">
                <a:solidFill>
                  <a:srgbClr val="000000"/>
                </a:solidFill>
              </a:rPr>
              <a:t>ChatGPT Pipeline</a:t>
            </a:r>
          </a:p>
          <a:p>
            <a:pPr fontAlgn="base">
              <a:lnSpc>
                <a:spcPct val="200000"/>
              </a:lnSpc>
              <a:spcBef>
                <a:spcPts val="0"/>
              </a:spcBef>
            </a:pPr>
            <a:r>
              <a:rPr lang="en-US" sz="2800" b="0" i="0" u="none" strike="noStrike" dirty="0">
                <a:solidFill>
                  <a:srgbClr val="000000"/>
                </a:solidFill>
                <a:effectLst/>
                <a:latin typeface="Arial" panose="020B0604020202020204" pitchFamily="34" charset="0"/>
              </a:rPr>
              <a:t>LLM Components and Chains</a:t>
            </a:r>
          </a:p>
        </p:txBody>
      </p:sp>
    </p:spTree>
    <p:extLst>
      <p:ext uri="{BB962C8B-B14F-4D97-AF65-F5344CB8AC3E}">
        <p14:creationId xmlns:p14="http://schemas.microsoft.com/office/powerpoint/2010/main" val="3320847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4F5444-42A4-211A-6DC6-6428A2207C39}"/>
              </a:ext>
            </a:extLst>
          </p:cNvPr>
          <p:cNvSpPr>
            <a:spLocks noGrp="1"/>
          </p:cNvSpPr>
          <p:nvPr>
            <p:ph type="body" sz="quarter" idx="10"/>
          </p:nvPr>
        </p:nvSpPr>
        <p:spPr/>
        <p:txBody>
          <a:bodyPr/>
          <a:lstStyle/>
          <a:p>
            <a:r>
              <a:rPr lang="en-US" dirty="0"/>
              <a:t>LLM Components</a:t>
            </a:r>
          </a:p>
        </p:txBody>
      </p:sp>
      <p:sp>
        <p:nvSpPr>
          <p:cNvPr id="4" name="Title 3">
            <a:extLst>
              <a:ext uri="{FF2B5EF4-FFF2-40B4-BE49-F238E27FC236}">
                <a16:creationId xmlns:a16="http://schemas.microsoft.com/office/drawing/2014/main" id="{047EC8AD-7255-77E7-9DAE-6551E1E418AA}"/>
              </a:ext>
            </a:extLst>
          </p:cNvPr>
          <p:cNvSpPr>
            <a:spLocks noGrp="1"/>
          </p:cNvSpPr>
          <p:nvPr>
            <p:ph type="title"/>
          </p:nvPr>
        </p:nvSpPr>
        <p:spPr/>
        <p:txBody>
          <a:bodyPr anchor="ctr"/>
          <a:lstStyle/>
          <a:p>
            <a:r>
              <a:rPr lang="en-US" dirty="0"/>
              <a:t>Wrap Up</a:t>
            </a:r>
          </a:p>
        </p:txBody>
      </p:sp>
      <p:sp>
        <p:nvSpPr>
          <p:cNvPr id="6" name="Text Placeholder 5">
            <a:extLst>
              <a:ext uri="{FF2B5EF4-FFF2-40B4-BE49-F238E27FC236}">
                <a16:creationId xmlns:a16="http://schemas.microsoft.com/office/drawing/2014/main" id="{C4CFB7AC-A843-0C22-6E16-61577CFD6CAA}"/>
              </a:ext>
            </a:extLst>
          </p:cNvPr>
          <p:cNvSpPr>
            <a:spLocks noGrp="1"/>
          </p:cNvSpPr>
          <p:nvPr>
            <p:ph type="body" sz="quarter" idx="11"/>
          </p:nvPr>
        </p:nvSpPr>
        <p:spPr/>
        <p:txBody>
          <a:bodyPr>
            <a:normAutofit/>
          </a:bodyPr>
          <a:lstStyle/>
          <a:p>
            <a:r>
              <a:rPr lang="en-US" dirty="0"/>
              <a:t>Today we reviewed how prompts enable in-context learning</a:t>
            </a:r>
          </a:p>
          <a:p>
            <a:r>
              <a:rPr lang="en-US" dirty="0"/>
              <a:t>Pipelines allow us to abstract the complexities of the inner workings of transformers to make interactions easier</a:t>
            </a:r>
          </a:p>
          <a:p>
            <a:r>
              <a:rPr lang="en-US" dirty="0"/>
              <a:t>Explored the different types of prompting, including the system prompt</a:t>
            </a:r>
          </a:p>
          <a:p>
            <a:r>
              <a:rPr lang="en-US" dirty="0"/>
              <a:t>Introduced the concept of LLM chains and how the LangChain library can be used to make complex logical flows </a:t>
            </a:r>
          </a:p>
          <a:p>
            <a:pPr marL="0" indent="0">
              <a:buNone/>
            </a:pPr>
            <a:r>
              <a:rPr lang="en-US" dirty="0"/>
              <a:t>----------------------------------------------------------------------------- </a:t>
            </a:r>
          </a:p>
          <a:p>
            <a:pPr marL="0" indent="0">
              <a:buNone/>
            </a:pPr>
            <a:endParaRPr lang="en-US" dirty="0"/>
          </a:p>
          <a:p>
            <a:pPr marL="0" indent="0">
              <a:buNone/>
            </a:pPr>
            <a:r>
              <a:rPr lang="en-US" dirty="0"/>
              <a:t>In the next lesson we will start our discussion on how to build more complex chains and LLM applications, starting with </a:t>
            </a:r>
            <a:r>
              <a:rPr lang="en-US" b="1" dirty="0"/>
              <a:t>R</a:t>
            </a:r>
            <a:r>
              <a:rPr lang="en-US" dirty="0"/>
              <a:t>etrieval </a:t>
            </a:r>
            <a:r>
              <a:rPr lang="en-US" b="1" dirty="0"/>
              <a:t>A</a:t>
            </a:r>
            <a:r>
              <a:rPr lang="en-US" dirty="0"/>
              <a:t>ugment </a:t>
            </a:r>
            <a:r>
              <a:rPr lang="en-US" b="1" dirty="0"/>
              <a:t>G</a:t>
            </a:r>
            <a:r>
              <a:rPr lang="en-US" dirty="0"/>
              <a:t>eneration. </a:t>
            </a:r>
          </a:p>
        </p:txBody>
      </p:sp>
      <p:pic>
        <p:nvPicPr>
          <p:cNvPr id="2" name="Picture 1">
            <a:extLst>
              <a:ext uri="{FF2B5EF4-FFF2-40B4-BE49-F238E27FC236}">
                <a16:creationId xmlns:a16="http://schemas.microsoft.com/office/drawing/2014/main" id="{F644CA91-5F97-FC64-B639-9BA91018D2C8}"/>
              </a:ext>
            </a:extLst>
          </p:cNvPr>
          <p:cNvPicPr>
            <a:picLocks noChangeAspect="1"/>
          </p:cNvPicPr>
          <p:nvPr/>
        </p:nvPicPr>
        <p:blipFill>
          <a:blip r:embed="rId2"/>
          <a:stretch>
            <a:fillRect/>
          </a:stretch>
        </p:blipFill>
        <p:spPr>
          <a:xfrm>
            <a:off x="11261634" y="1587227"/>
            <a:ext cx="6502400" cy="6502400"/>
          </a:xfrm>
          <a:prstGeom prst="rect">
            <a:avLst/>
          </a:prstGeom>
        </p:spPr>
      </p:pic>
      <p:sp>
        <p:nvSpPr>
          <p:cNvPr id="3" name="TextBox 2">
            <a:extLst>
              <a:ext uri="{FF2B5EF4-FFF2-40B4-BE49-F238E27FC236}">
                <a16:creationId xmlns:a16="http://schemas.microsoft.com/office/drawing/2014/main" id="{A54828CB-DD31-6550-48B4-5A570CC9AF10}"/>
              </a:ext>
            </a:extLst>
          </p:cNvPr>
          <p:cNvSpPr txBox="1"/>
          <p:nvPr/>
        </p:nvSpPr>
        <p:spPr>
          <a:xfrm>
            <a:off x="12586454" y="8171850"/>
            <a:ext cx="3565399" cy="286232"/>
          </a:xfrm>
          <a:prstGeom prst="rect">
            <a:avLst/>
          </a:prstGeom>
          <a:noFill/>
        </p:spPr>
        <p:txBody>
          <a:bodyPr wrap="none" rtlCol="0" anchor="ctr">
            <a:spAutoFit/>
          </a:bodyPr>
          <a:lstStyle/>
          <a:p>
            <a:pPr algn="ctr">
              <a:lnSpc>
                <a:spcPct val="90000"/>
              </a:lnSpc>
            </a:pPr>
            <a:r>
              <a:rPr lang="en-US" sz="1400" i="1" dirty="0">
                <a:latin typeface="Arial" panose="020B0604020202020204" pitchFamily="34" charset="0"/>
                <a:cs typeface="Arial" panose="020B0604020202020204" pitchFamily="34" charset="0"/>
              </a:rPr>
              <a:t>(LangChain graph generated by ChatGPT)</a:t>
            </a:r>
          </a:p>
        </p:txBody>
      </p:sp>
    </p:spTree>
    <p:extLst>
      <p:ext uri="{BB962C8B-B14F-4D97-AF65-F5344CB8AC3E}">
        <p14:creationId xmlns:p14="http://schemas.microsoft.com/office/powerpoint/2010/main" val="2314336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7D30A7-40B0-09D5-F187-D539933E27DD}"/>
              </a:ext>
            </a:extLst>
          </p:cNvPr>
          <p:cNvSpPr>
            <a:spLocks noGrp="1"/>
          </p:cNvSpPr>
          <p:nvPr>
            <p:ph type="ctrTitle"/>
          </p:nvPr>
        </p:nvSpPr>
        <p:spPr/>
        <p:txBody>
          <a:bodyPr/>
          <a:lstStyle/>
          <a:p>
            <a:r>
              <a:rPr lang="en-US" dirty="0"/>
              <a:t>Thank you!</a:t>
            </a:r>
          </a:p>
        </p:txBody>
      </p:sp>
      <p:pic>
        <p:nvPicPr>
          <p:cNvPr id="5" name="Picture 4" descr="A green text on a black background&#10;&#10;Description automatically generated">
            <a:extLst>
              <a:ext uri="{FF2B5EF4-FFF2-40B4-BE49-F238E27FC236}">
                <a16:creationId xmlns:a16="http://schemas.microsoft.com/office/drawing/2014/main" id="{144A511C-E7A8-850B-398A-5C8AD2820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884" y="1236824"/>
            <a:ext cx="2196392" cy="642086"/>
          </a:xfrm>
          <a:prstGeom prst="rect">
            <a:avLst/>
          </a:prstGeom>
        </p:spPr>
      </p:pic>
      <p:cxnSp>
        <p:nvCxnSpPr>
          <p:cNvPr id="6" name="Straight Connector 5">
            <a:extLst>
              <a:ext uri="{FF2B5EF4-FFF2-40B4-BE49-F238E27FC236}">
                <a16:creationId xmlns:a16="http://schemas.microsoft.com/office/drawing/2014/main" id="{BAA6F350-7945-9FBA-9E74-44129F003097}"/>
              </a:ext>
            </a:extLst>
          </p:cNvPr>
          <p:cNvCxnSpPr>
            <a:cxnSpLocks/>
          </p:cNvCxnSpPr>
          <p:nvPr/>
        </p:nvCxnSpPr>
        <p:spPr>
          <a:xfrm>
            <a:off x="3956319" y="1151467"/>
            <a:ext cx="0" cy="81280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912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pPr algn="l">
              <a:buSzPts val="4400"/>
            </a:pPr>
            <a:r>
              <a:rPr lang="en-US" dirty="0">
                <a:solidFill>
                  <a:schemeClr val="bg1"/>
                </a:solidFill>
              </a:rPr>
              <a:t>GPTs and Few Shot Learning</a:t>
            </a:r>
            <a:endParaRPr dirty="0">
              <a:solidFill>
                <a:schemeClr val="bg1"/>
              </a:solidFill>
            </a:endParaRPr>
          </a:p>
        </p:txBody>
      </p:sp>
      <p:sp>
        <p:nvSpPr>
          <p:cNvPr id="7" name="TextBox 6">
            <a:extLst>
              <a:ext uri="{FF2B5EF4-FFF2-40B4-BE49-F238E27FC236}">
                <a16:creationId xmlns:a16="http://schemas.microsoft.com/office/drawing/2014/main" id="{2D6EE57F-4D9E-CF84-2D70-744101F12037}"/>
              </a:ext>
            </a:extLst>
          </p:cNvPr>
          <p:cNvSpPr txBox="1"/>
          <p:nvPr/>
        </p:nvSpPr>
        <p:spPr>
          <a:xfrm>
            <a:off x="1257300" y="4528251"/>
            <a:ext cx="9144000" cy="523220"/>
          </a:xfrm>
          <a:prstGeom prst="rect">
            <a:avLst/>
          </a:prstGeom>
          <a:noFill/>
        </p:spPr>
        <p:txBody>
          <a:bodyPr wrap="square">
            <a:spAutoFit/>
          </a:bodyPr>
          <a:lstStyle/>
          <a:p>
            <a:r>
              <a:rPr lang="en-US" sz="2800" dirty="0"/>
              <a:t>The breakthrough that changed the world</a:t>
            </a:r>
          </a:p>
        </p:txBody>
      </p:sp>
    </p:spTree>
    <p:extLst>
      <p:ext uri="{BB962C8B-B14F-4D97-AF65-F5344CB8AC3E}">
        <p14:creationId xmlns:p14="http://schemas.microsoft.com/office/powerpoint/2010/main" val="3795779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p:txBody>
          <a:bodyPr anchor="ctr"/>
          <a:lstStyle/>
          <a:p>
            <a:r>
              <a:rPr lang="en-US" dirty="0"/>
              <a:t>How training a model used to work </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7" y="2329634"/>
            <a:ext cx="15773400" cy="6597151"/>
          </a:xfrm>
        </p:spPr>
        <p:txBody>
          <a:bodyPr>
            <a:normAutofit fontScale="92500" lnSpcReduction="10000"/>
          </a:bodyPr>
          <a:lstStyle/>
          <a:p>
            <a:pPr marL="0" indent="0" fontAlgn="base">
              <a:lnSpc>
                <a:spcPct val="200000"/>
              </a:lnSpc>
              <a:spcBef>
                <a:spcPts val="0"/>
              </a:spcBef>
              <a:buNone/>
            </a:pPr>
            <a:r>
              <a:rPr lang="en-US" sz="2800" b="1" i="0" u="sng" strike="noStrike" dirty="0">
                <a:solidFill>
                  <a:srgbClr val="000000"/>
                </a:solidFill>
                <a:effectLst/>
                <a:latin typeface="Arial" panose="020B0604020202020204" pitchFamily="34" charset="0"/>
              </a:rPr>
              <a:t>Traditional Machine Learning</a:t>
            </a:r>
          </a:p>
          <a:p>
            <a:pPr fontAlgn="base">
              <a:lnSpc>
                <a:spcPct val="200000"/>
              </a:lnSpc>
              <a:spcBef>
                <a:spcPts val="0"/>
              </a:spcBef>
            </a:pPr>
            <a:r>
              <a:rPr lang="en-US" b="0" i="0" u="none" strike="noStrike" dirty="0">
                <a:solidFill>
                  <a:srgbClr val="000000"/>
                </a:solidFill>
                <a:effectLst/>
                <a:latin typeface="Arial" panose="020B0604020202020204" pitchFamily="34" charset="0"/>
              </a:rPr>
              <a:t>Gather </a:t>
            </a:r>
            <a:r>
              <a:rPr lang="en-US" dirty="0">
                <a:solidFill>
                  <a:srgbClr val="000000"/>
                </a:solidFill>
              </a:rPr>
              <a:t>d</a:t>
            </a:r>
            <a:r>
              <a:rPr lang="en-US" b="0" i="0" u="none" strike="noStrike" dirty="0">
                <a:solidFill>
                  <a:srgbClr val="000000"/>
                </a:solidFill>
                <a:effectLst/>
                <a:latin typeface="Arial" panose="020B0604020202020204" pitchFamily="34" charset="0"/>
              </a:rPr>
              <a:t>ata on specific problem </a:t>
            </a:r>
          </a:p>
          <a:p>
            <a:pPr lvl="1" fontAlgn="base">
              <a:lnSpc>
                <a:spcPct val="200000"/>
              </a:lnSpc>
              <a:spcBef>
                <a:spcPts val="0"/>
              </a:spcBef>
            </a:pPr>
            <a:r>
              <a:rPr lang="en-US" b="0" i="0" u="none" strike="noStrike" dirty="0">
                <a:solidFill>
                  <a:srgbClr val="000000"/>
                </a:solidFill>
                <a:effectLst/>
                <a:latin typeface="Arial" panose="020B0604020202020204" pitchFamily="34" charset="0"/>
              </a:rPr>
              <a:t>Pr</a:t>
            </a:r>
            <a:r>
              <a:rPr lang="en-US" dirty="0">
                <a:solidFill>
                  <a:srgbClr val="000000"/>
                </a:solidFill>
              </a:rPr>
              <a:t>edicting house prices</a:t>
            </a:r>
          </a:p>
          <a:p>
            <a:pPr lvl="1" fontAlgn="base">
              <a:lnSpc>
                <a:spcPct val="200000"/>
              </a:lnSpc>
              <a:spcBef>
                <a:spcPts val="0"/>
              </a:spcBef>
            </a:pPr>
            <a:r>
              <a:rPr lang="en-US" dirty="0">
                <a:solidFill>
                  <a:srgbClr val="000000"/>
                </a:solidFill>
              </a:rPr>
              <a:t>Finding similarly priced houses</a:t>
            </a:r>
          </a:p>
          <a:p>
            <a:pPr fontAlgn="base">
              <a:lnSpc>
                <a:spcPct val="200000"/>
              </a:lnSpc>
              <a:spcBef>
                <a:spcPts val="0"/>
              </a:spcBef>
            </a:pPr>
            <a:r>
              <a:rPr lang="en-US" b="0" i="0" u="none" strike="noStrike" dirty="0">
                <a:solidFill>
                  <a:srgbClr val="000000"/>
                </a:solidFill>
                <a:effectLst/>
                <a:latin typeface="Arial" panose="020B0604020202020204" pitchFamily="34" charset="0"/>
              </a:rPr>
              <a:t>Build a </a:t>
            </a:r>
            <a:r>
              <a:rPr lang="en-US" b="1" i="0" u="sng" strike="noStrike" dirty="0">
                <a:solidFill>
                  <a:srgbClr val="000000"/>
                </a:solidFill>
                <a:effectLst/>
                <a:latin typeface="Arial" panose="020B0604020202020204" pitchFamily="34" charset="0"/>
              </a:rPr>
              <a:t>single </a:t>
            </a:r>
            <a:r>
              <a:rPr lang="en-US" i="0" strike="noStrike" dirty="0">
                <a:solidFill>
                  <a:srgbClr val="000000"/>
                </a:solidFill>
                <a:effectLst/>
                <a:latin typeface="Arial" panose="020B0604020202020204" pitchFamily="34" charset="0"/>
              </a:rPr>
              <a:t>model to predict/classify/cluster based on data</a:t>
            </a:r>
          </a:p>
          <a:p>
            <a:pPr fontAlgn="base">
              <a:lnSpc>
                <a:spcPct val="200000"/>
              </a:lnSpc>
              <a:spcBef>
                <a:spcPts val="0"/>
              </a:spcBef>
            </a:pPr>
            <a:endParaRPr lang="en-US" b="1" i="0" u="sng" strike="noStrike" dirty="0">
              <a:solidFill>
                <a:srgbClr val="000000"/>
              </a:solidFill>
              <a:effectLst/>
              <a:latin typeface="Arial" panose="020B0604020202020204" pitchFamily="34" charset="0"/>
            </a:endParaRPr>
          </a:p>
          <a:p>
            <a:pPr marL="0" indent="0" fontAlgn="base">
              <a:lnSpc>
                <a:spcPct val="200000"/>
              </a:lnSpc>
              <a:spcBef>
                <a:spcPts val="0"/>
              </a:spcBef>
              <a:buNone/>
            </a:pPr>
            <a:r>
              <a:rPr lang="en-US" i="1" u="sng" dirty="0">
                <a:solidFill>
                  <a:srgbClr val="000000"/>
                </a:solidFill>
              </a:rPr>
              <a:t>One Model : One Task</a:t>
            </a:r>
            <a:endParaRPr lang="en-US" i="1" u="sng" strike="noStrike" dirty="0">
              <a:solidFill>
                <a:srgbClr val="000000"/>
              </a:solidFill>
              <a:effectLst/>
              <a:latin typeface="Arial" panose="020B0604020202020204" pitchFamily="34" charset="0"/>
            </a:endParaRPr>
          </a:p>
          <a:p>
            <a:pPr fontAlgn="base">
              <a:lnSpc>
                <a:spcPct val="200000"/>
              </a:lnSpc>
              <a:spcBef>
                <a:spcPts val="0"/>
              </a:spcBef>
            </a:pPr>
            <a:r>
              <a:rPr lang="en-US" b="0" i="0" u="none" strike="noStrike" dirty="0">
                <a:solidFill>
                  <a:srgbClr val="000000"/>
                </a:solidFill>
                <a:effectLst/>
                <a:latin typeface="Arial" panose="020B0604020202020204" pitchFamily="34" charset="0"/>
              </a:rPr>
              <a:t>Train on </a:t>
            </a:r>
            <a:r>
              <a:rPr lang="en-US" dirty="0">
                <a:solidFill>
                  <a:srgbClr val="000000"/>
                </a:solidFill>
              </a:rPr>
              <a:t>s</a:t>
            </a:r>
            <a:r>
              <a:rPr lang="en-US" b="0" i="0" u="none" strike="noStrike" dirty="0">
                <a:solidFill>
                  <a:srgbClr val="000000"/>
                </a:solidFill>
                <a:effectLst/>
                <a:latin typeface="Arial" panose="020B0604020202020204" pitchFamily="34" charset="0"/>
              </a:rPr>
              <a:t>pecific task</a:t>
            </a:r>
          </a:p>
          <a:p>
            <a:pPr fontAlgn="base">
              <a:lnSpc>
                <a:spcPct val="200000"/>
              </a:lnSpc>
              <a:spcBef>
                <a:spcPts val="0"/>
              </a:spcBef>
            </a:pPr>
            <a:r>
              <a:rPr lang="en-US" dirty="0">
                <a:solidFill>
                  <a:srgbClr val="000000"/>
                </a:solidFill>
              </a:rPr>
              <a:t>Need data for that specific task</a:t>
            </a:r>
          </a:p>
          <a:p>
            <a:pPr fontAlgn="base">
              <a:lnSpc>
                <a:spcPct val="200000"/>
              </a:lnSpc>
              <a:spcBef>
                <a:spcPts val="0"/>
              </a:spcBef>
            </a:pPr>
            <a:r>
              <a:rPr lang="en-US" b="0" i="0" u="none" strike="noStrike" dirty="0">
                <a:solidFill>
                  <a:srgbClr val="000000"/>
                </a:solidFill>
                <a:effectLst/>
                <a:latin typeface="Arial" panose="020B0604020202020204" pitchFamily="34" charset="0"/>
              </a:rPr>
              <a:t>Useful only for that task once trained</a:t>
            </a:r>
          </a:p>
          <a:p>
            <a:pPr marL="0" indent="0" fontAlgn="base">
              <a:lnSpc>
                <a:spcPct val="200000"/>
              </a:lnSpc>
              <a:spcBef>
                <a:spcPts val="0"/>
              </a:spcBef>
              <a:buNone/>
            </a:pPr>
            <a:endParaRPr lang="en-US" b="0" i="0" u="none" strike="noStrike" dirty="0">
              <a:solidFill>
                <a:srgbClr val="000000"/>
              </a:solidFill>
              <a:effectLst/>
              <a:latin typeface="Arial" panose="020B0604020202020204" pitchFamily="34" charset="0"/>
            </a:endParaRPr>
          </a:p>
        </p:txBody>
      </p:sp>
      <p:pic>
        <p:nvPicPr>
          <p:cNvPr id="5" name="Graphic 4" descr="Robot outline">
            <a:extLst>
              <a:ext uri="{FF2B5EF4-FFF2-40B4-BE49-F238E27FC236}">
                <a16:creationId xmlns:a16="http://schemas.microsoft.com/office/drawing/2014/main" id="{A004CDF6-D406-F970-B7DF-B83D116479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48381" y="3357719"/>
            <a:ext cx="2345658" cy="2345658"/>
          </a:xfrm>
          <a:prstGeom prst="rect">
            <a:avLst/>
          </a:prstGeom>
        </p:spPr>
      </p:pic>
      <p:pic>
        <p:nvPicPr>
          <p:cNvPr id="7" name="Graphic 6" descr="House outline">
            <a:extLst>
              <a:ext uri="{FF2B5EF4-FFF2-40B4-BE49-F238E27FC236}">
                <a16:creationId xmlns:a16="http://schemas.microsoft.com/office/drawing/2014/main" id="{1DE712D0-1870-42E9-96E0-C18B95825D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58822" y="4768209"/>
            <a:ext cx="517718" cy="517718"/>
          </a:xfrm>
          <a:prstGeom prst="rect">
            <a:avLst/>
          </a:prstGeom>
        </p:spPr>
      </p:pic>
      <p:pic>
        <p:nvPicPr>
          <p:cNvPr id="11" name="Graphic 10" descr="Statistics outline">
            <a:extLst>
              <a:ext uri="{FF2B5EF4-FFF2-40B4-BE49-F238E27FC236}">
                <a16:creationId xmlns:a16="http://schemas.microsoft.com/office/drawing/2014/main" id="{3B11532D-3A18-8813-300D-7ED6675240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678122" y="2888569"/>
            <a:ext cx="2114548" cy="2114548"/>
          </a:xfrm>
          <a:prstGeom prst="rect">
            <a:avLst/>
          </a:prstGeom>
        </p:spPr>
      </p:pic>
      <p:pic>
        <p:nvPicPr>
          <p:cNvPr id="13" name="Graphic 12" descr="Money outline">
            <a:extLst>
              <a:ext uri="{FF2B5EF4-FFF2-40B4-BE49-F238E27FC236}">
                <a16:creationId xmlns:a16="http://schemas.microsoft.com/office/drawing/2014/main" id="{88272E83-BF21-3750-59F7-60E096B1C5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154480" y="2197373"/>
            <a:ext cx="914400" cy="914400"/>
          </a:xfrm>
          <a:prstGeom prst="rect">
            <a:avLst/>
          </a:prstGeom>
        </p:spPr>
      </p:pic>
      <p:pic>
        <p:nvPicPr>
          <p:cNvPr id="15" name="Graphic 14" descr="Map with pin outline">
            <a:extLst>
              <a:ext uri="{FF2B5EF4-FFF2-40B4-BE49-F238E27FC236}">
                <a16:creationId xmlns:a16="http://schemas.microsoft.com/office/drawing/2014/main" id="{F5BD1513-6D11-E7DE-91AF-FF88C44A2C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513474" y="7485469"/>
            <a:ext cx="1805447" cy="1805447"/>
          </a:xfrm>
          <a:prstGeom prst="rect">
            <a:avLst/>
          </a:prstGeom>
        </p:spPr>
      </p:pic>
      <p:pic>
        <p:nvPicPr>
          <p:cNvPr id="16" name="Graphic 15" descr="Money outline">
            <a:extLst>
              <a:ext uri="{FF2B5EF4-FFF2-40B4-BE49-F238E27FC236}">
                <a16:creationId xmlns:a16="http://schemas.microsoft.com/office/drawing/2014/main" id="{96D2D48F-8E44-7229-F59D-FD496EA347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386081" y="7996187"/>
            <a:ext cx="454314" cy="454314"/>
          </a:xfrm>
          <a:prstGeom prst="rect">
            <a:avLst/>
          </a:prstGeom>
        </p:spPr>
      </p:pic>
      <p:pic>
        <p:nvPicPr>
          <p:cNvPr id="17" name="Graphic 16" descr="Money outline">
            <a:extLst>
              <a:ext uri="{FF2B5EF4-FFF2-40B4-BE49-F238E27FC236}">
                <a16:creationId xmlns:a16="http://schemas.microsoft.com/office/drawing/2014/main" id="{6C182821-5B36-52BE-1FBC-3E9DDC8B52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38481" y="8148587"/>
            <a:ext cx="454314" cy="454314"/>
          </a:xfrm>
          <a:prstGeom prst="rect">
            <a:avLst/>
          </a:prstGeom>
        </p:spPr>
      </p:pic>
      <p:pic>
        <p:nvPicPr>
          <p:cNvPr id="18" name="Graphic 17" descr="Money outline">
            <a:extLst>
              <a:ext uri="{FF2B5EF4-FFF2-40B4-BE49-F238E27FC236}">
                <a16:creationId xmlns:a16="http://schemas.microsoft.com/office/drawing/2014/main" id="{4D6D096A-1016-0870-9EC8-6522104990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690881" y="8300987"/>
            <a:ext cx="454314" cy="454314"/>
          </a:xfrm>
          <a:prstGeom prst="rect">
            <a:avLst/>
          </a:prstGeom>
        </p:spPr>
      </p:pic>
      <p:pic>
        <p:nvPicPr>
          <p:cNvPr id="19" name="Graphic 18" descr="Money outline">
            <a:extLst>
              <a:ext uri="{FF2B5EF4-FFF2-40B4-BE49-F238E27FC236}">
                <a16:creationId xmlns:a16="http://schemas.microsoft.com/office/drawing/2014/main" id="{7C7EE194-1DCF-6A11-50C0-0BCC0F0461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574995" y="7485469"/>
            <a:ext cx="454314" cy="454314"/>
          </a:xfrm>
          <a:prstGeom prst="rect">
            <a:avLst/>
          </a:prstGeom>
        </p:spPr>
      </p:pic>
      <p:pic>
        <p:nvPicPr>
          <p:cNvPr id="20" name="Graphic 19" descr="House outline">
            <a:extLst>
              <a:ext uri="{FF2B5EF4-FFF2-40B4-BE49-F238E27FC236}">
                <a16:creationId xmlns:a16="http://schemas.microsoft.com/office/drawing/2014/main" id="{62FD1A9D-28E2-90C9-417E-BFCC07F997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54340" y="7843786"/>
            <a:ext cx="454314" cy="759115"/>
          </a:xfrm>
          <a:prstGeom prst="rect">
            <a:avLst/>
          </a:prstGeom>
        </p:spPr>
      </p:pic>
      <p:cxnSp>
        <p:nvCxnSpPr>
          <p:cNvPr id="22" name="Straight Connector 21">
            <a:extLst>
              <a:ext uri="{FF2B5EF4-FFF2-40B4-BE49-F238E27FC236}">
                <a16:creationId xmlns:a16="http://schemas.microsoft.com/office/drawing/2014/main" id="{4F62E850-74A0-76CC-E8C4-9F59B6E840DD}"/>
              </a:ext>
            </a:extLst>
          </p:cNvPr>
          <p:cNvCxnSpPr>
            <a:cxnSpLocks/>
          </p:cNvCxnSpPr>
          <p:nvPr/>
        </p:nvCxnSpPr>
        <p:spPr>
          <a:xfrm flipV="1">
            <a:off x="15920357" y="8300987"/>
            <a:ext cx="766843" cy="149514"/>
          </a:xfrm>
          <a:prstGeom prst="line">
            <a:avLst/>
          </a:prstGeom>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C8B9EF1F-938A-84AB-2468-F665A7099D56}"/>
              </a:ext>
            </a:extLst>
          </p:cNvPr>
          <p:cNvCxnSpPr>
            <a:cxnSpLocks/>
          </p:cNvCxnSpPr>
          <p:nvPr/>
        </p:nvCxnSpPr>
        <p:spPr>
          <a:xfrm>
            <a:off x="14145195" y="7939783"/>
            <a:ext cx="815544" cy="510718"/>
          </a:xfrm>
          <a:prstGeom prst="line">
            <a:avLst/>
          </a:prstGeom>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738F3A05-EA82-7651-4885-B7E3F47A80CB}"/>
              </a:ext>
            </a:extLst>
          </p:cNvPr>
          <p:cNvCxnSpPr>
            <a:cxnSpLocks/>
          </p:cNvCxnSpPr>
          <p:nvPr/>
        </p:nvCxnSpPr>
        <p:spPr>
          <a:xfrm>
            <a:off x="14149173" y="7959172"/>
            <a:ext cx="963966" cy="264171"/>
          </a:xfrm>
          <a:prstGeom prst="line">
            <a:avLst/>
          </a:prstGeom>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61099CF-CC95-C7EF-CE5F-AD0A92F6E355}"/>
              </a:ext>
            </a:extLst>
          </p:cNvPr>
          <p:cNvCxnSpPr>
            <a:cxnSpLocks/>
          </p:cNvCxnSpPr>
          <p:nvPr/>
        </p:nvCxnSpPr>
        <p:spPr>
          <a:xfrm>
            <a:off x="14187914" y="7959172"/>
            <a:ext cx="1092365" cy="429020"/>
          </a:xfrm>
          <a:prstGeom prst="line">
            <a:avLst/>
          </a:prstGeom>
          <a:ln/>
        </p:spPr>
        <p:style>
          <a:lnRef idx="1">
            <a:schemeClr val="dk1"/>
          </a:lnRef>
          <a:fillRef idx="0">
            <a:schemeClr val="dk1"/>
          </a:fillRef>
          <a:effectRef idx="0">
            <a:schemeClr val="dk1"/>
          </a:effectRef>
          <a:fontRef idx="minor">
            <a:schemeClr val="tx1"/>
          </a:fontRef>
        </p:style>
      </p:cxnSp>
      <p:pic>
        <p:nvPicPr>
          <p:cNvPr id="30" name="Graphic 29" descr="House outline">
            <a:extLst>
              <a:ext uri="{FF2B5EF4-FFF2-40B4-BE49-F238E27FC236}">
                <a16:creationId xmlns:a16="http://schemas.microsoft.com/office/drawing/2014/main" id="{E89769A8-83C8-4732-E499-4C1F4F5BFD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87013" y="6791958"/>
            <a:ext cx="1378222" cy="1165408"/>
          </a:xfrm>
          <a:prstGeom prst="rect">
            <a:avLst/>
          </a:prstGeom>
        </p:spPr>
      </p:pic>
      <p:pic>
        <p:nvPicPr>
          <p:cNvPr id="32" name="Graphic 31" descr="Robot outline">
            <a:extLst>
              <a:ext uri="{FF2B5EF4-FFF2-40B4-BE49-F238E27FC236}">
                <a16:creationId xmlns:a16="http://schemas.microsoft.com/office/drawing/2014/main" id="{053D46C4-D253-9467-3343-A2539FE7CC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76944" y="7728952"/>
            <a:ext cx="2345658" cy="2345658"/>
          </a:xfrm>
          <a:prstGeom prst="rect">
            <a:avLst/>
          </a:prstGeom>
        </p:spPr>
      </p:pic>
      <p:pic>
        <p:nvPicPr>
          <p:cNvPr id="33" name="Graphic 32" descr="House outline">
            <a:extLst>
              <a:ext uri="{FF2B5EF4-FFF2-40B4-BE49-F238E27FC236}">
                <a16:creationId xmlns:a16="http://schemas.microsoft.com/office/drawing/2014/main" id="{B27E86A9-C5E4-40E8-E25E-F23E82D87B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21998" y="4459361"/>
            <a:ext cx="914400" cy="914400"/>
          </a:xfrm>
          <a:prstGeom prst="rect">
            <a:avLst/>
          </a:prstGeom>
        </p:spPr>
      </p:pic>
      <p:sp>
        <p:nvSpPr>
          <p:cNvPr id="34" name="TextBox 33">
            <a:extLst>
              <a:ext uri="{FF2B5EF4-FFF2-40B4-BE49-F238E27FC236}">
                <a16:creationId xmlns:a16="http://schemas.microsoft.com/office/drawing/2014/main" id="{5CD36E26-E8EF-197F-471D-C64A079BA44C}"/>
              </a:ext>
            </a:extLst>
          </p:cNvPr>
          <p:cNvSpPr txBox="1"/>
          <p:nvPr/>
        </p:nvSpPr>
        <p:spPr>
          <a:xfrm>
            <a:off x="11953803" y="5510422"/>
            <a:ext cx="1297791"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Model A</a:t>
            </a:r>
          </a:p>
        </p:txBody>
      </p:sp>
      <p:sp>
        <p:nvSpPr>
          <p:cNvPr id="35" name="TextBox 34">
            <a:extLst>
              <a:ext uri="{FF2B5EF4-FFF2-40B4-BE49-F238E27FC236}">
                <a16:creationId xmlns:a16="http://schemas.microsoft.com/office/drawing/2014/main" id="{5FD080D0-F1CF-97F1-8646-B976E779237E}"/>
              </a:ext>
            </a:extLst>
          </p:cNvPr>
          <p:cNvSpPr txBox="1"/>
          <p:nvPr/>
        </p:nvSpPr>
        <p:spPr>
          <a:xfrm>
            <a:off x="11568230" y="9873009"/>
            <a:ext cx="1314784"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Model B</a:t>
            </a:r>
          </a:p>
        </p:txBody>
      </p:sp>
    </p:spTree>
    <p:extLst>
      <p:ext uri="{BB962C8B-B14F-4D97-AF65-F5344CB8AC3E}">
        <p14:creationId xmlns:p14="http://schemas.microsoft.com/office/powerpoint/2010/main" val="727925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BE99-C870-4520-35A1-7C9BF2533EA3}"/>
              </a:ext>
            </a:extLst>
          </p:cNvPr>
          <p:cNvSpPr>
            <a:spLocks noGrp="1"/>
          </p:cNvSpPr>
          <p:nvPr>
            <p:ph type="title"/>
          </p:nvPr>
        </p:nvSpPr>
        <p:spPr/>
        <p:txBody>
          <a:bodyPr anchor="ctr"/>
          <a:lstStyle/>
          <a:p>
            <a:r>
              <a:rPr lang="en-US" dirty="0"/>
              <a:t>Supervised vs. Unsupervised Learning</a:t>
            </a:r>
          </a:p>
        </p:txBody>
      </p:sp>
      <p:sp>
        <p:nvSpPr>
          <p:cNvPr id="3" name="Text Placeholder 2">
            <a:extLst>
              <a:ext uri="{FF2B5EF4-FFF2-40B4-BE49-F238E27FC236}">
                <a16:creationId xmlns:a16="http://schemas.microsoft.com/office/drawing/2014/main" id="{56F3C32B-0983-4422-96FE-9CDFE3CA8888}"/>
              </a:ext>
            </a:extLst>
          </p:cNvPr>
          <p:cNvSpPr>
            <a:spLocks noGrp="1"/>
          </p:cNvSpPr>
          <p:nvPr>
            <p:ph type="body" sz="quarter" idx="10"/>
          </p:nvPr>
        </p:nvSpPr>
        <p:spPr>
          <a:xfrm>
            <a:off x="1155697" y="1907176"/>
            <a:ext cx="15303503" cy="6915105"/>
          </a:xfrm>
        </p:spPr>
        <p:txBody>
          <a:bodyPr>
            <a:normAutofit/>
          </a:bodyPr>
          <a:lstStyle/>
          <a:p>
            <a:pPr marL="0" indent="0">
              <a:buNone/>
            </a:pPr>
            <a:r>
              <a:rPr lang="en-US" sz="2800" dirty="0"/>
              <a:t>Data and modeling in traditional Machine Learning comes in two flavors:</a:t>
            </a:r>
          </a:p>
          <a:p>
            <a:pPr marL="0" indent="0">
              <a:buNone/>
            </a:pPr>
            <a:r>
              <a:rPr lang="en-US" sz="2800" dirty="0"/>
              <a:t>Labeled/Supervised and Unlabeled/Unsupervised</a:t>
            </a:r>
          </a:p>
          <a:p>
            <a:endParaRPr lang="en-US" dirty="0"/>
          </a:p>
          <a:p>
            <a:endParaRPr lang="en-US" dirty="0"/>
          </a:p>
          <a:p>
            <a:endParaRPr lang="en-US" dirty="0"/>
          </a:p>
          <a:p>
            <a:endParaRPr lang="en-US" dirty="0"/>
          </a:p>
          <a:p>
            <a:endParaRPr lang="en-US" dirty="0"/>
          </a:p>
          <a:p>
            <a:endParaRPr lang="en-US" dirty="0"/>
          </a:p>
        </p:txBody>
      </p:sp>
      <p:cxnSp>
        <p:nvCxnSpPr>
          <p:cNvPr id="5" name="Straight Connector 4">
            <a:extLst>
              <a:ext uri="{FF2B5EF4-FFF2-40B4-BE49-F238E27FC236}">
                <a16:creationId xmlns:a16="http://schemas.microsoft.com/office/drawing/2014/main" id="{8B104A7D-F467-A26E-2563-D0B6C56FA4A4}"/>
              </a:ext>
            </a:extLst>
          </p:cNvPr>
          <p:cNvCxnSpPr>
            <a:cxnSpLocks/>
          </p:cNvCxnSpPr>
          <p:nvPr/>
        </p:nvCxnSpPr>
        <p:spPr>
          <a:xfrm flipV="1">
            <a:off x="1410789" y="4465260"/>
            <a:ext cx="14055634" cy="463955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C1184E5-F3F4-7525-8535-967F76AE3C13}"/>
              </a:ext>
            </a:extLst>
          </p:cNvPr>
          <p:cNvSpPr txBox="1"/>
          <p:nvPr/>
        </p:nvSpPr>
        <p:spPr>
          <a:xfrm>
            <a:off x="7184570" y="8461636"/>
            <a:ext cx="10776859" cy="646331"/>
          </a:xfrm>
          <a:prstGeom prst="rect">
            <a:avLst/>
          </a:prstGeom>
          <a:noFill/>
        </p:spPr>
        <p:txBody>
          <a:bodyPr wrap="square">
            <a:spAutoFit/>
          </a:bodyPr>
          <a:lstStyle/>
          <a:p>
            <a:r>
              <a:rPr lang="en-US" b="1" dirty="0"/>
              <a:t>Unlabeled data cannot be used to find the same kinds of relationships, but can be used for relative similarities and differences to be found in the data itself</a:t>
            </a:r>
          </a:p>
        </p:txBody>
      </p:sp>
      <p:sp>
        <p:nvSpPr>
          <p:cNvPr id="9" name="TextBox 8">
            <a:extLst>
              <a:ext uri="{FF2B5EF4-FFF2-40B4-BE49-F238E27FC236}">
                <a16:creationId xmlns:a16="http://schemas.microsoft.com/office/drawing/2014/main" id="{CEC664DC-68D1-205C-4FA2-D013A007BB0D}"/>
              </a:ext>
            </a:extLst>
          </p:cNvPr>
          <p:cNvSpPr txBox="1"/>
          <p:nvPr/>
        </p:nvSpPr>
        <p:spPr>
          <a:xfrm>
            <a:off x="1502229" y="3311098"/>
            <a:ext cx="11286308" cy="2308324"/>
          </a:xfrm>
          <a:prstGeom prst="rect">
            <a:avLst/>
          </a:prstGeom>
          <a:noFill/>
        </p:spPr>
        <p:txBody>
          <a:bodyPr wrap="square">
            <a:spAutoFit/>
          </a:bodyPr>
          <a:lstStyle/>
          <a:p>
            <a:pPr marL="0" indent="0">
              <a:buNone/>
            </a:pPr>
            <a:r>
              <a:rPr lang="en-US" b="1" dirty="0"/>
              <a:t>Labeled data allows supervised learning to find a relationship between input data and the label/value</a:t>
            </a:r>
          </a:p>
          <a:p>
            <a:pPr marL="0" indent="0">
              <a:buNone/>
            </a:pPr>
            <a:endParaRPr lang="en-US" dirty="0"/>
          </a:p>
          <a:p>
            <a:pPr marL="0" indent="0">
              <a:buNone/>
            </a:pPr>
            <a:r>
              <a:rPr lang="en-US" dirty="0"/>
              <a:t>Example methods:</a:t>
            </a:r>
          </a:p>
          <a:p>
            <a:pPr marL="0" indent="0">
              <a:buNone/>
            </a:pPr>
            <a:endParaRPr lang="en-US" dirty="0"/>
          </a:p>
          <a:p>
            <a:pPr marL="285750" indent="-285750">
              <a:buFontTx/>
              <a:buChar char="-"/>
            </a:pPr>
            <a:r>
              <a:rPr lang="en-US" dirty="0"/>
              <a:t>Linear/Logistic Regression</a:t>
            </a:r>
          </a:p>
          <a:p>
            <a:pPr marL="285750" indent="-285750">
              <a:buFontTx/>
              <a:buChar char="-"/>
            </a:pPr>
            <a:r>
              <a:rPr lang="en-US" dirty="0"/>
              <a:t>Random Forests</a:t>
            </a:r>
          </a:p>
          <a:p>
            <a:pPr marL="285750" indent="-285750">
              <a:buFontTx/>
              <a:buChar char="-"/>
            </a:pPr>
            <a:r>
              <a:rPr lang="en-US" dirty="0"/>
              <a:t>Deep Learning </a:t>
            </a:r>
          </a:p>
          <a:p>
            <a:pPr marL="285750" indent="-285750">
              <a:buFontTx/>
              <a:buChar char="-"/>
            </a:pPr>
            <a:endParaRPr lang="en-US" dirty="0"/>
          </a:p>
        </p:txBody>
      </p:sp>
      <p:pic>
        <p:nvPicPr>
          <p:cNvPr id="1026" name="Picture 2" descr="Supervised vs. Unsupervised Learning | by Devin Soni | Towards Data Science">
            <a:extLst>
              <a:ext uri="{FF2B5EF4-FFF2-40B4-BE49-F238E27FC236}">
                <a16:creationId xmlns:a16="http://schemas.microsoft.com/office/drawing/2014/main" id="{F0138F59-7ADB-0C03-DC99-8D6EA7A6D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2510" y="3973133"/>
            <a:ext cx="4616648" cy="23083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CA7B044-F5A3-6B86-3017-822C12F964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9834"/>
          <a:stretch/>
        </p:blipFill>
        <p:spPr bwMode="auto">
          <a:xfrm>
            <a:off x="10936793" y="6470240"/>
            <a:ext cx="1549672" cy="21399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79A0F437-9105-1900-DE46-17529FD6B3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34"/>
          <a:stretch/>
        </p:blipFill>
        <p:spPr bwMode="auto">
          <a:xfrm>
            <a:off x="14111527" y="6466186"/>
            <a:ext cx="1549672" cy="213995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9819E120-7C11-71CB-F5E1-CE6E8E309825}"/>
              </a:ext>
            </a:extLst>
          </p:cNvPr>
          <p:cNvCxnSpPr>
            <a:stCxn id="1030" idx="3"/>
            <a:endCxn id="15" idx="1"/>
          </p:cNvCxnSpPr>
          <p:nvPr/>
        </p:nvCxnSpPr>
        <p:spPr>
          <a:xfrm flipV="1">
            <a:off x="12486465" y="7536161"/>
            <a:ext cx="1625062" cy="40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111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p:txBody>
          <a:bodyPr anchor="ctr"/>
          <a:lstStyle/>
          <a:p>
            <a:r>
              <a:rPr lang="en-US" dirty="0"/>
              <a:t>The Problem with Unsupervised Learning</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020305" y="2448681"/>
            <a:ext cx="8889034" cy="6200518"/>
          </a:xfrm>
        </p:spPr>
        <p:txBody>
          <a:bodyPr>
            <a:noAutofit/>
          </a:bodyPr>
          <a:lstStyle/>
          <a:p>
            <a:pPr fontAlgn="base">
              <a:lnSpc>
                <a:spcPct val="150000"/>
              </a:lnSpc>
              <a:spcBef>
                <a:spcPts val="0"/>
              </a:spcBef>
            </a:pPr>
            <a:r>
              <a:rPr lang="en-US" b="0" i="0" u="none" strike="noStrike" dirty="0">
                <a:solidFill>
                  <a:srgbClr val="000000"/>
                </a:solidFill>
                <a:effectLst/>
                <a:latin typeface="Arial" panose="020B0604020202020204" pitchFamily="34" charset="0"/>
              </a:rPr>
              <a:t>Labeling </a:t>
            </a:r>
            <a:r>
              <a:rPr lang="en-US" dirty="0">
                <a:solidFill>
                  <a:srgbClr val="000000"/>
                </a:solidFill>
              </a:rPr>
              <a:t>data is </a:t>
            </a:r>
            <a:r>
              <a:rPr lang="en-US" b="1" dirty="0">
                <a:solidFill>
                  <a:srgbClr val="000000"/>
                </a:solidFill>
              </a:rPr>
              <a:t>hard</a:t>
            </a:r>
            <a:r>
              <a:rPr lang="en-US" dirty="0">
                <a:solidFill>
                  <a:srgbClr val="000000"/>
                </a:solidFill>
              </a:rPr>
              <a:t>, and </a:t>
            </a:r>
            <a:r>
              <a:rPr lang="en-US" b="1" dirty="0">
                <a:solidFill>
                  <a:srgbClr val="000000"/>
                </a:solidFill>
              </a:rPr>
              <a:t>costly</a:t>
            </a:r>
            <a:r>
              <a:rPr lang="en-US" dirty="0">
                <a:solidFill>
                  <a:srgbClr val="000000"/>
                </a:solidFill>
              </a:rPr>
              <a:t> </a:t>
            </a:r>
            <a:endParaRPr lang="en-US" b="0" i="0" u="none" strike="noStrike" dirty="0">
              <a:solidFill>
                <a:srgbClr val="000000"/>
              </a:solidFill>
              <a:effectLst/>
              <a:latin typeface="Arial" panose="020B0604020202020204" pitchFamily="34" charset="0"/>
            </a:endParaRPr>
          </a:p>
          <a:p>
            <a:pPr fontAlgn="base">
              <a:lnSpc>
                <a:spcPct val="150000"/>
              </a:lnSpc>
              <a:spcBef>
                <a:spcPts val="0"/>
              </a:spcBef>
            </a:pPr>
            <a:r>
              <a:rPr lang="en-US" dirty="0">
                <a:solidFill>
                  <a:srgbClr val="000000"/>
                </a:solidFill>
              </a:rPr>
              <a:t>The vast majority of data is </a:t>
            </a:r>
            <a:r>
              <a:rPr lang="en-US" b="1" dirty="0">
                <a:solidFill>
                  <a:srgbClr val="000000"/>
                </a:solidFill>
              </a:rPr>
              <a:t>not </a:t>
            </a:r>
            <a:r>
              <a:rPr lang="en-US" dirty="0">
                <a:solidFill>
                  <a:srgbClr val="000000"/>
                </a:solidFill>
              </a:rPr>
              <a:t>labeled:</a:t>
            </a:r>
          </a:p>
          <a:p>
            <a:pPr lvl="1" fontAlgn="base">
              <a:lnSpc>
                <a:spcPct val="100000"/>
              </a:lnSpc>
              <a:spcBef>
                <a:spcPts val="0"/>
              </a:spcBef>
            </a:pPr>
            <a:r>
              <a:rPr lang="en-US" sz="2400" dirty="0">
                <a:solidFill>
                  <a:srgbClr val="000000"/>
                </a:solidFill>
              </a:rPr>
              <a:t>Text</a:t>
            </a:r>
          </a:p>
          <a:p>
            <a:pPr lvl="1" fontAlgn="base">
              <a:lnSpc>
                <a:spcPct val="100000"/>
              </a:lnSpc>
              <a:spcBef>
                <a:spcPts val="0"/>
              </a:spcBef>
            </a:pPr>
            <a:r>
              <a:rPr lang="en-US" sz="2400" dirty="0">
                <a:solidFill>
                  <a:srgbClr val="000000"/>
                </a:solidFill>
              </a:rPr>
              <a:t>Images </a:t>
            </a:r>
          </a:p>
          <a:p>
            <a:pPr lvl="1" fontAlgn="base">
              <a:lnSpc>
                <a:spcPct val="100000"/>
              </a:lnSpc>
              <a:spcBef>
                <a:spcPts val="0"/>
              </a:spcBef>
            </a:pPr>
            <a:r>
              <a:rPr lang="en-US" sz="2400" dirty="0">
                <a:solidFill>
                  <a:srgbClr val="000000"/>
                </a:solidFill>
              </a:rPr>
              <a:t>Sensor data</a:t>
            </a:r>
          </a:p>
          <a:p>
            <a:pPr lvl="1" fontAlgn="base">
              <a:lnSpc>
                <a:spcPct val="100000"/>
              </a:lnSpc>
              <a:spcBef>
                <a:spcPts val="0"/>
              </a:spcBef>
            </a:pPr>
            <a:r>
              <a:rPr lang="en-US" sz="2400" dirty="0">
                <a:solidFill>
                  <a:srgbClr val="000000"/>
                </a:solidFill>
              </a:rPr>
              <a:t>Video footage </a:t>
            </a:r>
          </a:p>
          <a:p>
            <a:pPr lvl="1" fontAlgn="base">
              <a:lnSpc>
                <a:spcPct val="100000"/>
              </a:lnSpc>
              <a:spcBef>
                <a:spcPts val="0"/>
              </a:spcBef>
            </a:pPr>
            <a:r>
              <a:rPr lang="en-US" sz="2400" dirty="0">
                <a:solidFill>
                  <a:srgbClr val="000000"/>
                </a:solidFill>
              </a:rPr>
              <a:t>Transactions </a:t>
            </a:r>
          </a:p>
          <a:p>
            <a:pPr lvl="1" fontAlgn="base">
              <a:lnSpc>
                <a:spcPct val="100000"/>
              </a:lnSpc>
              <a:spcBef>
                <a:spcPts val="0"/>
              </a:spcBef>
            </a:pPr>
            <a:r>
              <a:rPr lang="en-US" sz="2400" dirty="0">
                <a:solidFill>
                  <a:srgbClr val="000000"/>
                </a:solidFill>
              </a:rPr>
              <a:t>Medical records, etc.</a:t>
            </a:r>
          </a:p>
          <a:p>
            <a:pPr fontAlgn="base">
              <a:lnSpc>
                <a:spcPct val="150000"/>
              </a:lnSpc>
              <a:spcBef>
                <a:spcPts val="0"/>
              </a:spcBef>
            </a:pPr>
            <a:r>
              <a:rPr lang="en-US" dirty="0">
                <a:solidFill>
                  <a:srgbClr val="000000"/>
                </a:solidFill>
              </a:rPr>
              <a:t>Unsupervised learning cannot offer as much utility as supervised learning</a:t>
            </a:r>
          </a:p>
          <a:p>
            <a:pPr lvl="1" fontAlgn="base">
              <a:lnSpc>
                <a:spcPct val="100000"/>
              </a:lnSpc>
              <a:spcBef>
                <a:spcPts val="0"/>
              </a:spcBef>
            </a:pPr>
            <a:r>
              <a:rPr lang="en-US" sz="2400" dirty="0">
                <a:solidFill>
                  <a:srgbClr val="000000"/>
                </a:solidFill>
              </a:rPr>
              <a:t>No Prediction</a:t>
            </a:r>
          </a:p>
          <a:p>
            <a:pPr lvl="1" fontAlgn="base">
              <a:lnSpc>
                <a:spcPct val="100000"/>
              </a:lnSpc>
              <a:spcBef>
                <a:spcPts val="0"/>
              </a:spcBef>
            </a:pPr>
            <a:r>
              <a:rPr lang="en-US" sz="2400" dirty="0">
                <a:solidFill>
                  <a:srgbClr val="000000"/>
                </a:solidFill>
              </a:rPr>
              <a:t>No Classification </a:t>
            </a:r>
          </a:p>
          <a:p>
            <a:pPr lvl="1" fontAlgn="base">
              <a:lnSpc>
                <a:spcPct val="100000"/>
              </a:lnSpc>
              <a:spcBef>
                <a:spcPts val="0"/>
              </a:spcBef>
            </a:pPr>
            <a:r>
              <a:rPr lang="en-US" sz="2400" dirty="0">
                <a:solidFill>
                  <a:srgbClr val="000000"/>
                </a:solidFill>
              </a:rPr>
              <a:t>Only similarity/clustering</a:t>
            </a:r>
          </a:p>
          <a:p>
            <a:pPr lvl="1" fontAlgn="base">
              <a:lnSpc>
                <a:spcPct val="100000"/>
              </a:lnSpc>
              <a:spcBef>
                <a:spcPts val="0"/>
              </a:spcBef>
            </a:pPr>
            <a:endParaRPr lang="en-US" sz="2400" dirty="0">
              <a:solidFill>
                <a:srgbClr val="000000"/>
              </a:solidFill>
            </a:endParaRPr>
          </a:p>
          <a:p>
            <a:pPr marL="685800" lvl="1" indent="0" fontAlgn="base">
              <a:lnSpc>
                <a:spcPct val="100000"/>
              </a:lnSpc>
              <a:spcBef>
                <a:spcPts val="0"/>
              </a:spcBef>
              <a:buNone/>
            </a:pPr>
            <a:endParaRPr lang="en-US" sz="2400" dirty="0">
              <a:solidFill>
                <a:srgbClr val="000000"/>
              </a:solidFill>
            </a:endParaRPr>
          </a:p>
          <a:p>
            <a:pPr marL="685800" lvl="1" indent="0" fontAlgn="base">
              <a:lnSpc>
                <a:spcPct val="100000"/>
              </a:lnSpc>
              <a:spcBef>
                <a:spcPts val="0"/>
              </a:spcBef>
              <a:buNone/>
            </a:pPr>
            <a:endParaRPr lang="en-US" sz="2400" dirty="0">
              <a:solidFill>
                <a:srgbClr val="000000"/>
              </a:solidFill>
            </a:endParaRPr>
          </a:p>
          <a:p>
            <a:pPr marL="685800" lvl="1" indent="0" fontAlgn="base">
              <a:lnSpc>
                <a:spcPct val="100000"/>
              </a:lnSpc>
              <a:spcBef>
                <a:spcPts val="0"/>
              </a:spcBef>
              <a:buNone/>
            </a:pPr>
            <a:r>
              <a:rPr lang="en-US" sz="2400" i="1" dirty="0">
                <a:solidFill>
                  <a:srgbClr val="000000"/>
                </a:solidFill>
              </a:rPr>
              <a:t>How can we use all of this data? </a:t>
            </a:r>
          </a:p>
        </p:txBody>
      </p:sp>
      <p:pic>
        <p:nvPicPr>
          <p:cNvPr id="5" name="Picture 4" descr="Stock exchange numbers">
            <a:extLst>
              <a:ext uri="{FF2B5EF4-FFF2-40B4-BE49-F238E27FC236}">
                <a16:creationId xmlns:a16="http://schemas.microsoft.com/office/drawing/2014/main" id="{07CD6094-B51E-1C04-19E6-DF61204D4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265" y="6425673"/>
            <a:ext cx="4971819" cy="3311309"/>
          </a:xfrm>
          <a:prstGeom prst="rect">
            <a:avLst/>
          </a:prstGeom>
        </p:spPr>
      </p:pic>
      <p:pic>
        <p:nvPicPr>
          <p:cNvPr id="7" name="Picture 6" descr="Graph on document with pen">
            <a:extLst>
              <a:ext uri="{FF2B5EF4-FFF2-40B4-BE49-F238E27FC236}">
                <a16:creationId xmlns:a16="http://schemas.microsoft.com/office/drawing/2014/main" id="{B2F95B76-62C4-A8AD-BA7D-FCA525560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4731" y="2205672"/>
            <a:ext cx="4388889" cy="2923068"/>
          </a:xfrm>
          <a:prstGeom prst="rect">
            <a:avLst/>
          </a:prstGeom>
        </p:spPr>
      </p:pic>
      <p:pic>
        <p:nvPicPr>
          <p:cNvPr id="9" name="Picture 8" descr="Video camera on stand recording man presenting and holding laptop with one hand">
            <a:extLst>
              <a:ext uri="{FF2B5EF4-FFF2-40B4-BE49-F238E27FC236}">
                <a16:creationId xmlns:a16="http://schemas.microsoft.com/office/drawing/2014/main" id="{558C156B-56B6-B622-24D7-B654A4FAC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4404" y="2633239"/>
            <a:ext cx="3101902" cy="2067935"/>
          </a:xfrm>
          <a:prstGeom prst="rect">
            <a:avLst/>
          </a:prstGeom>
        </p:spPr>
      </p:pic>
      <p:pic>
        <p:nvPicPr>
          <p:cNvPr id="11" name="Picture 10" descr="Scan of a human brain in a neurology clinic">
            <a:extLst>
              <a:ext uri="{FF2B5EF4-FFF2-40B4-BE49-F238E27FC236}">
                <a16:creationId xmlns:a16="http://schemas.microsoft.com/office/drawing/2014/main" id="{E35C9D1C-25BD-D9A3-7F0C-8C983F554B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35864" y="5895115"/>
            <a:ext cx="3101901" cy="2326426"/>
          </a:xfrm>
          <a:prstGeom prst="rect">
            <a:avLst/>
          </a:prstGeom>
        </p:spPr>
      </p:pic>
    </p:spTree>
    <p:extLst>
      <p:ext uri="{BB962C8B-B14F-4D97-AF65-F5344CB8AC3E}">
        <p14:creationId xmlns:p14="http://schemas.microsoft.com/office/powerpoint/2010/main" val="3646811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p:txBody>
          <a:bodyPr anchor="ctr"/>
          <a:lstStyle/>
          <a:p>
            <a:r>
              <a:rPr lang="en-US" dirty="0"/>
              <a:t>Self-supervised Learning – Self taught</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7" y="2726267"/>
            <a:ext cx="6731003" cy="6200518"/>
          </a:xfrm>
        </p:spPr>
        <p:txBody>
          <a:bodyPr>
            <a:normAutofit/>
          </a:bodyPr>
          <a:lstStyle/>
          <a:p>
            <a:pPr marL="0" indent="0" fontAlgn="base">
              <a:lnSpc>
                <a:spcPct val="150000"/>
              </a:lnSpc>
              <a:spcBef>
                <a:spcPts val="0"/>
              </a:spcBef>
              <a:buNone/>
            </a:pPr>
            <a:r>
              <a:rPr lang="en-US" sz="2800" b="0" i="0" u="none" strike="noStrike" dirty="0">
                <a:solidFill>
                  <a:srgbClr val="000000"/>
                </a:solidFill>
                <a:effectLst/>
                <a:latin typeface="Arial" panose="020B0604020202020204" pitchFamily="34" charset="0"/>
              </a:rPr>
              <a:t>What if we used the data as its own label?</a:t>
            </a:r>
          </a:p>
          <a:p>
            <a:pPr marL="0" indent="0" fontAlgn="base">
              <a:lnSpc>
                <a:spcPct val="150000"/>
              </a:lnSpc>
              <a:spcBef>
                <a:spcPts val="0"/>
              </a:spcBef>
              <a:buNone/>
            </a:pPr>
            <a:endParaRPr lang="en-US" sz="2800" b="0" i="0" u="none" strike="noStrike" dirty="0">
              <a:solidFill>
                <a:srgbClr val="000000"/>
              </a:solidFill>
              <a:effectLst/>
              <a:latin typeface="Arial" panose="020B0604020202020204" pitchFamily="34" charset="0"/>
            </a:endParaRPr>
          </a:p>
          <a:p>
            <a:pPr marL="0" indent="0" fontAlgn="base">
              <a:lnSpc>
                <a:spcPct val="150000"/>
              </a:lnSpc>
              <a:spcBef>
                <a:spcPts val="0"/>
              </a:spcBef>
              <a:buNone/>
            </a:pPr>
            <a:r>
              <a:rPr lang="en-US" sz="2800" b="0" i="0" u="none" strike="noStrike" dirty="0">
                <a:solidFill>
                  <a:srgbClr val="000000"/>
                </a:solidFill>
                <a:effectLst/>
                <a:latin typeface="Arial" panose="020B0604020202020204" pitchFamily="34" charset="0"/>
              </a:rPr>
              <a:t>Self-supervised learning masks different parts of the data and treats this as input/output pairs.</a:t>
            </a:r>
          </a:p>
          <a:p>
            <a:pPr marL="0" indent="0" fontAlgn="base">
              <a:lnSpc>
                <a:spcPct val="150000"/>
              </a:lnSpc>
              <a:spcBef>
                <a:spcPts val="0"/>
              </a:spcBef>
              <a:buNone/>
            </a:pPr>
            <a:endParaRPr lang="en-US" sz="2800" b="0" i="0" u="none" strike="noStrike" dirty="0">
              <a:solidFill>
                <a:srgbClr val="000000"/>
              </a:solidFill>
              <a:effectLst/>
              <a:latin typeface="Arial" panose="020B0604020202020204" pitchFamily="34" charset="0"/>
            </a:endParaRPr>
          </a:p>
        </p:txBody>
      </p:sp>
      <p:pic>
        <p:nvPicPr>
          <p:cNvPr id="2050" name="Picture 2">
            <a:extLst>
              <a:ext uri="{FF2B5EF4-FFF2-40B4-BE49-F238E27FC236}">
                <a16:creationId xmlns:a16="http://schemas.microsoft.com/office/drawing/2014/main" id="{06BBAD4D-3804-B95D-92EC-69B2B3BE5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2778773"/>
            <a:ext cx="10107386" cy="4916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124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8A89-AF99-AB70-1662-566C3084D78D}"/>
              </a:ext>
            </a:extLst>
          </p:cNvPr>
          <p:cNvSpPr>
            <a:spLocks noGrp="1"/>
          </p:cNvSpPr>
          <p:nvPr>
            <p:ph type="title"/>
          </p:nvPr>
        </p:nvSpPr>
        <p:spPr/>
        <p:txBody>
          <a:bodyPr anchor="ctr"/>
          <a:lstStyle/>
          <a:p>
            <a:r>
              <a:rPr lang="en-US" dirty="0"/>
              <a:t>Autoregressive Learning – Learning to speak</a:t>
            </a:r>
          </a:p>
        </p:txBody>
      </p:sp>
      <p:sp>
        <p:nvSpPr>
          <p:cNvPr id="3" name="Text Placeholder 2">
            <a:extLst>
              <a:ext uri="{FF2B5EF4-FFF2-40B4-BE49-F238E27FC236}">
                <a16:creationId xmlns:a16="http://schemas.microsoft.com/office/drawing/2014/main" id="{0F4063A4-2B6B-21D6-86C4-93604DC95159}"/>
              </a:ext>
            </a:extLst>
          </p:cNvPr>
          <p:cNvSpPr>
            <a:spLocks noGrp="1"/>
          </p:cNvSpPr>
          <p:nvPr>
            <p:ph type="body" sz="quarter" idx="10"/>
          </p:nvPr>
        </p:nvSpPr>
        <p:spPr>
          <a:xfrm>
            <a:off x="1155697" y="2197373"/>
            <a:ext cx="8902703" cy="6729412"/>
          </a:xfrm>
        </p:spPr>
        <p:txBody>
          <a:bodyPr>
            <a:normAutofit/>
          </a:bodyPr>
          <a:lstStyle/>
          <a:p>
            <a:pPr marL="0" indent="0" fontAlgn="base">
              <a:lnSpc>
                <a:spcPct val="200000"/>
              </a:lnSpc>
              <a:spcBef>
                <a:spcPts val="0"/>
              </a:spcBef>
              <a:buNone/>
            </a:pPr>
            <a:r>
              <a:rPr lang="en-US" sz="2800" b="1" u="sng" dirty="0">
                <a:solidFill>
                  <a:srgbClr val="000000"/>
                </a:solidFill>
              </a:rPr>
              <a:t>Training a transformer recap</a:t>
            </a:r>
          </a:p>
          <a:p>
            <a:pPr fontAlgn="base">
              <a:lnSpc>
                <a:spcPct val="150000"/>
              </a:lnSpc>
              <a:spcBef>
                <a:spcPts val="0"/>
              </a:spcBef>
            </a:pPr>
            <a:r>
              <a:rPr lang="en-US" dirty="0">
                <a:solidFill>
                  <a:srgbClr val="000000"/>
                </a:solidFill>
              </a:rPr>
              <a:t>Transformers like BERT/GPT use the unlabeled text data as the sources of both input and output.</a:t>
            </a:r>
          </a:p>
          <a:p>
            <a:pPr fontAlgn="base">
              <a:lnSpc>
                <a:spcPct val="150000"/>
              </a:lnSpc>
              <a:spcBef>
                <a:spcPts val="0"/>
              </a:spcBef>
            </a:pPr>
            <a:r>
              <a:rPr lang="en-US" dirty="0">
                <a:solidFill>
                  <a:srgbClr val="000000"/>
                </a:solidFill>
              </a:rPr>
              <a:t>In Autoregressive training, and in Masked Language Modeling the model aims to fill in the missing (or next) token. </a:t>
            </a:r>
          </a:p>
          <a:p>
            <a:pPr fontAlgn="base">
              <a:lnSpc>
                <a:spcPct val="150000"/>
              </a:lnSpc>
              <a:spcBef>
                <a:spcPts val="0"/>
              </a:spcBef>
            </a:pPr>
            <a:r>
              <a:rPr lang="en-US" dirty="0">
                <a:solidFill>
                  <a:srgbClr val="000000"/>
                </a:solidFill>
              </a:rPr>
              <a:t>It uses the attention mechanism to add extra context to determine what the right token should be.</a:t>
            </a:r>
          </a:p>
          <a:p>
            <a:pPr fontAlgn="base">
              <a:lnSpc>
                <a:spcPct val="150000"/>
              </a:lnSpc>
              <a:spcBef>
                <a:spcPts val="0"/>
              </a:spcBef>
            </a:pPr>
            <a:r>
              <a:rPr lang="en-US" b="0" i="0" u="none" strike="noStrike" dirty="0">
                <a:solidFill>
                  <a:srgbClr val="000000"/>
                </a:solidFill>
                <a:effectLst/>
                <a:latin typeface="Arial" panose="020B0604020202020204" pitchFamily="34" charset="0"/>
              </a:rPr>
              <a:t>This mea</a:t>
            </a:r>
            <a:r>
              <a:rPr lang="en-US" dirty="0">
                <a:solidFill>
                  <a:srgbClr val="000000"/>
                </a:solidFill>
              </a:rPr>
              <a:t>ns no labels are needed and all kinds of data can be used from text, to images, to speech, to video! </a:t>
            </a:r>
            <a:endParaRPr lang="en-US" b="0" i="0" u="none" strike="noStrike" dirty="0">
              <a:solidFill>
                <a:srgbClr val="000000"/>
              </a:solidFill>
              <a:effectLst/>
              <a:latin typeface="Arial" panose="020B0604020202020204" pitchFamily="34" charset="0"/>
            </a:endParaRPr>
          </a:p>
        </p:txBody>
      </p:sp>
      <p:pic>
        <p:nvPicPr>
          <p:cNvPr id="4" name="Picture 3">
            <a:extLst>
              <a:ext uri="{FF2B5EF4-FFF2-40B4-BE49-F238E27FC236}">
                <a16:creationId xmlns:a16="http://schemas.microsoft.com/office/drawing/2014/main" id="{3EF7DC73-CF1F-906A-5849-186AB036494D}"/>
              </a:ext>
            </a:extLst>
          </p:cNvPr>
          <p:cNvPicPr>
            <a:picLocks noChangeAspect="1"/>
          </p:cNvPicPr>
          <p:nvPr/>
        </p:nvPicPr>
        <p:blipFill rotWithShape="1">
          <a:blip r:embed="rId3"/>
          <a:srcRect l="5863" t="9433" b="4549"/>
          <a:stretch/>
        </p:blipFill>
        <p:spPr>
          <a:xfrm>
            <a:off x="10401300" y="3102429"/>
            <a:ext cx="7596417" cy="3396342"/>
          </a:xfrm>
          <a:prstGeom prst="rect">
            <a:avLst/>
          </a:prstGeom>
        </p:spPr>
      </p:pic>
    </p:spTree>
    <p:extLst>
      <p:ext uri="{BB962C8B-B14F-4D97-AF65-F5344CB8AC3E}">
        <p14:creationId xmlns:p14="http://schemas.microsoft.com/office/powerpoint/2010/main" val="819307224"/>
      </p:ext>
    </p:extLst>
  </p:cSld>
  <p:clrMapOvr>
    <a:masterClrMapping/>
  </p:clrMapOvr>
</p:sld>
</file>

<file path=ppt/theme/theme1.xml><?xml version="1.0" encoding="utf-8"?>
<a:theme xmlns:a="http://schemas.openxmlformats.org/drawingml/2006/main" name="Main">
  <a:themeElements>
    <a:clrScheme name="Custom 6">
      <a:dk1>
        <a:sysClr val="windowText" lastClr="000000"/>
      </a:dk1>
      <a:lt1>
        <a:sysClr val="window" lastClr="FFFFFF"/>
      </a:lt1>
      <a:dk2>
        <a:srgbClr val="3C3C3C"/>
      </a:dk2>
      <a:lt2>
        <a:srgbClr val="D1D1D1"/>
      </a:lt2>
      <a:accent1>
        <a:srgbClr val="76B900"/>
      </a:accent1>
      <a:accent2>
        <a:srgbClr val="E1A624"/>
      </a:accent2>
      <a:accent3>
        <a:srgbClr val="8C8C8C"/>
      </a:accent3>
      <a:accent4>
        <a:srgbClr val="9273F2"/>
      </a:accent4>
      <a:accent5>
        <a:srgbClr val="5494F8"/>
      </a:accent5>
      <a:accent6>
        <a:srgbClr val="22C7A9"/>
      </a:accent6>
      <a:hlink>
        <a:srgbClr val="00B0F0"/>
      </a:hlink>
      <a:folHlink>
        <a:srgbClr val="00B0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ctr">
        <a:spAutoFit/>
      </a:bodyPr>
      <a:lstStyle>
        <a:defPPr algn="ctr">
          <a:lnSpc>
            <a:spcPct val="90000"/>
          </a:lnSpc>
          <a:defRPr sz="2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B8C0436B587D54C83BFD563750D75D3" ma:contentTypeVersion="4" ma:contentTypeDescription="Create a new document." ma:contentTypeScope="" ma:versionID="7f2325641a3eebca5d1924e994802e07">
  <xsd:schema xmlns:xsd="http://www.w3.org/2001/XMLSchema" xmlns:xs="http://www.w3.org/2001/XMLSchema" xmlns:p="http://schemas.microsoft.com/office/2006/metadata/properties" xmlns:ns2="ef34e829-e29b-491b-8f41-18a36dc808c0" targetNamespace="http://schemas.microsoft.com/office/2006/metadata/properties" ma:root="true" ma:fieldsID="8af2ce58ff16e0a292cb482e705e0698" ns2:_="">
    <xsd:import namespace="ef34e829-e29b-491b-8f41-18a36dc808c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34e829-e29b-491b-8f41-18a36dc808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21ED7D-95FB-47CA-963D-BC7ED2F3228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9ED3EB3-99C9-408C-98FF-6C70324E860A}">
  <ds:schemaRefs>
    <ds:schemaRef ds:uri="http://schemas.microsoft.com/sharepoint/v3/contenttype/forms"/>
  </ds:schemaRefs>
</ds:datastoreItem>
</file>

<file path=customXml/itemProps3.xml><?xml version="1.0" encoding="utf-8"?>
<ds:datastoreItem xmlns:ds="http://schemas.openxmlformats.org/officeDocument/2006/customXml" ds:itemID="{B0D35F8E-DE5F-44EE-843C-A5E7135594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34e829-e29b-491b-8f41-18a36dc808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24191</TotalTime>
  <Words>2151</Words>
  <Application>Microsoft Office PowerPoint</Application>
  <PresentationFormat>Custom</PresentationFormat>
  <Paragraphs>267</Paragraphs>
  <Slides>31</Slides>
  <Notes>15</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Main</vt:lpstr>
      <vt:lpstr>Lecture 8.1 - LLM Components</vt:lpstr>
      <vt:lpstr>PowerPoint Presentation</vt:lpstr>
      <vt:lpstr>This lecture</vt:lpstr>
      <vt:lpstr>GPTs and Few Shot Learning</vt:lpstr>
      <vt:lpstr>How training a model used to work </vt:lpstr>
      <vt:lpstr>Supervised vs. Unsupervised Learning</vt:lpstr>
      <vt:lpstr>The Problem with Unsupervised Learning</vt:lpstr>
      <vt:lpstr>Self-supervised Learning – Self taught</vt:lpstr>
      <vt:lpstr>Autoregressive Learning – Learning to speak</vt:lpstr>
      <vt:lpstr>“Language Models are Few Shot Learners”</vt:lpstr>
      <vt:lpstr>In-Context Learning vs. Fine-tuning</vt:lpstr>
      <vt:lpstr>Prompting and Prompt templating</vt:lpstr>
      <vt:lpstr>How LLMs choose the next word</vt:lpstr>
      <vt:lpstr>Consistency Challenges in LLMs – Input/Output</vt:lpstr>
      <vt:lpstr>Prompting an LLM – How does it affect the model?</vt:lpstr>
      <vt:lpstr>What we’ve learned about prompting LLMs</vt:lpstr>
      <vt:lpstr>Prompt Formats in Chat Models</vt:lpstr>
      <vt:lpstr>System Prompts</vt:lpstr>
      <vt:lpstr>LLM Pipelines</vt:lpstr>
      <vt:lpstr>Using an LLM – More than just a transformer</vt:lpstr>
      <vt:lpstr>Using an LLM – More than just a transformer</vt:lpstr>
      <vt:lpstr>Components of the Pipeline – Overview </vt:lpstr>
      <vt:lpstr>LLM Pipelines – Anatomy of a Conversation</vt:lpstr>
      <vt:lpstr>LLM Pipelines – More Flexibility with Chains </vt:lpstr>
      <vt:lpstr>LLM Chains</vt:lpstr>
      <vt:lpstr>LLM Chains - Expanding Pipelines Further</vt:lpstr>
      <vt:lpstr>Combining Prompts and LLMs as Chains</vt:lpstr>
      <vt:lpstr>LangChain </vt:lpstr>
      <vt:lpstr>Combining LLMs with other components</vt:lpstr>
      <vt:lpstr>Wrap Up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Spillman</dc:creator>
  <cp:lastModifiedBy>Sam Raymond</cp:lastModifiedBy>
  <cp:revision>140</cp:revision>
  <cp:lastPrinted>2024-08-10T21:08:48Z</cp:lastPrinted>
  <dcterms:created xsi:type="dcterms:W3CDTF">2023-02-16T22:53:10Z</dcterms:created>
  <dcterms:modified xsi:type="dcterms:W3CDTF">2025-02-07T18:55:03Z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0x0101004B8C0436B587D54C83BFD563750D75D3</vt:lpwstr>
  </property>
</Properties>
</file>