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6.xml" ContentType="application/vnd.openxmlformats-officedocument.presentationml.notesSlide+xml"/>
  <Override PartName="/ppt/notesSlides/notesSlide30.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3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76" r:id="rId2"/>
    <p:sldId id="263" r:id="rId3"/>
    <p:sldId id="277" r:id="rId4"/>
    <p:sldId id="278" r:id="rId5"/>
    <p:sldId id="279" r:id="rId6"/>
    <p:sldId id="341" r:id="rId7"/>
    <p:sldId id="313" r:id="rId8"/>
    <p:sldId id="340" r:id="rId9"/>
    <p:sldId id="308" r:id="rId10"/>
    <p:sldId id="315" r:id="rId11"/>
    <p:sldId id="320" r:id="rId12"/>
    <p:sldId id="321" r:id="rId13"/>
    <p:sldId id="322" r:id="rId14"/>
    <p:sldId id="323" r:id="rId15"/>
    <p:sldId id="324" r:id="rId16"/>
    <p:sldId id="310" r:id="rId17"/>
    <p:sldId id="325" r:id="rId18"/>
    <p:sldId id="326" r:id="rId19"/>
    <p:sldId id="327" r:id="rId20"/>
    <p:sldId id="328" r:id="rId21"/>
    <p:sldId id="329" r:id="rId22"/>
    <p:sldId id="312" r:id="rId23"/>
    <p:sldId id="345" r:id="rId24"/>
    <p:sldId id="335" r:id="rId25"/>
    <p:sldId id="330" r:id="rId26"/>
    <p:sldId id="332" r:id="rId27"/>
    <p:sldId id="331" r:id="rId28"/>
    <p:sldId id="333" r:id="rId29"/>
    <p:sldId id="342" r:id="rId30"/>
    <p:sldId id="314" r:id="rId31"/>
    <p:sldId id="334" r:id="rId32"/>
    <p:sldId id="346" r:id="rId33"/>
    <p:sldId id="347" r:id="rId34"/>
    <p:sldId id="336" r:id="rId35"/>
    <p:sldId id="337" r:id="rId36"/>
    <p:sldId id="348" r:id="rId37"/>
    <p:sldId id="307" r:id="rId38"/>
    <p:sldId id="259" r:id="rId39"/>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5E5E5E"/>
    <a:srgbClr val="2E2E2E"/>
    <a:srgbClr val="76B900"/>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40" autoAdjust="0"/>
    <p:restoredTop sz="79821" autoAdjust="0"/>
  </p:normalViewPr>
  <p:slideViewPr>
    <p:cSldViewPr snapToGrid="0">
      <p:cViewPr varScale="1">
        <p:scale>
          <a:sx n="77" d="100"/>
          <a:sy n="77" d="100"/>
        </p:scale>
        <p:origin x="1200" y="208"/>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8/27/24</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8/27/24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spy-docs.vercel.app/docs/building-blocks/language_model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spy-docs.vercel.app/docs/building-blocks/signature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spy-docs.vercel.app/docs/building-blocks/modul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spy-docs.vercel.app/docs/building-blocks/optimizer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ithub.com/explodinggradients/raga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qdrant.tech</a:t>
            </a:r>
            <a:r>
              <a:rPr lang="en-US" dirty="0"/>
              <a:t>/articles/what-is-rag-in-ai/</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798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medium.com</a:t>
            </a:r>
            <a:r>
              <a:rPr lang="en-US" dirty="0"/>
              <a:t>/@</a:t>
            </a:r>
            <a:r>
              <a:rPr lang="en-US" dirty="0" err="1"/>
              <a:t>chatdocai</a:t>
            </a:r>
            <a:r>
              <a:rPr lang="en-US" dirty="0"/>
              <a:t>/revolutionizing-rag-with-enhanced-pdf-structure-recognition-22227af87442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twitter.com</a:t>
            </a:r>
            <a:r>
              <a:rPr lang="en-US" dirty="0"/>
              <a:t>/</a:t>
            </a:r>
            <a:r>
              <a:rPr lang="en-US" dirty="0" err="1"/>
              <a:t>JayAlammar</a:t>
            </a:r>
            <a:r>
              <a:rPr lang="en-US" dirty="0"/>
              <a:t>/status/1490712428686024705/photo/1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97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4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48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python.langchain.com</a:t>
            </a:r>
            <a:r>
              <a:rPr lang="en-US" dirty="0"/>
              <a:t>/v0.1/docs/modules/</a:t>
            </a:r>
            <a:r>
              <a:rPr lang="en-US" dirty="0" err="1"/>
              <a:t>data_connection</a:t>
            </a:r>
            <a:r>
              <a:rPr lang="en-US" dirty="0"/>
              <a:t>/</a:t>
            </a:r>
            <a:r>
              <a:rPr lang="en-US" dirty="0" err="1"/>
              <a:t>document_transformers</a:t>
            </a:r>
            <a:r>
              <a:rPr lang="en-US" dirty="0"/>
              <a:t>/</a:t>
            </a:r>
            <a:r>
              <a:rPr lang="en-US" dirty="0" err="1"/>
              <a:t>recursive_text_splitter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medium.com</a:t>
            </a:r>
            <a:r>
              <a:rPr lang="en-US" dirty="0"/>
              <a:t>/@</a:t>
            </a:r>
            <a:r>
              <a:rPr lang="en-US" dirty="0" err="1"/>
              <a:t>shravankoninti</a:t>
            </a:r>
            <a:r>
              <a:rPr lang="en-US" dirty="0"/>
              <a:t>/different-chain-types-using-langchain-89cacae6ad1f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python.langchain.com</a:t>
            </a:r>
            <a:r>
              <a:rPr lang="en-US" dirty="0"/>
              <a:t>/v0.1/docs/modules/</a:t>
            </a:r>
            <a:r>
              <a:rPr lang="en-US" dirty="0" err="1"/>
              <a:t>data_connection</a:t>
            </a:r>
            <a:r>
              <a:rPr lang="en-US" dirty="0"/>
              <a:t>/</a:t>
            </a:r>
            <a:r>
              <a:rPr lang="en-US" dirty="0" err="1"/>
              <a:t>vectorstores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8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docs.llamaindex.ai</a:t>
            </a:r>
            <a:r>
              <a:rPr lang="en-US" dirty="0"/>
              <a:t>/</a:t>
            </a:r>
            <a:r>
              <a:rPr lang="en-US" dirty="0" err="1"/>
              <a:t>en</a:t>
            </a:r>
            <a:r>
              <a:rPr lang="en-US" dirty="0"/>
              <a:t>/stable/</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219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commons.wikimedia.org</a:t>
            </a:r>
            <a:r>
              <a:rPr lang="en-US" dirty="0"/>
              <a:t>/wiki/File:Microsoft_PowerPoint_2013-2019_logo.svg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techterms.com</a:t>
            </a:r>
            <a:r>
              <a:rPr lang="en-US" dirty="0"/>
              <a:t>/definition/pdf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www.macworld.com</a:t>
            </a:r>
            <a:r>
              <a:rPr lang="en-US" dirty="0"/>
              <a:t>/article/812847/how-to-switch-to-single-page-view-in-microsoft-word-and-the-preview-app.html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spiderworking.com</a:t>
            </a:r>
            <a:r>
              <a:rPr lang="en-US" dirty="0"/>
              <a:t>/blog/2017/12/07/how-to-write-subheadings/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839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towardsdatascience.com</a:t>
            </a:r>
            <a:r>
              <a:rPr lang="en-US" dirty="0"/>
              <a:t>/enabling-the-data-driven-organisation-with-text2sql-f8e07089dd0c</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027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/pdf/2005.14165</a:t>
            </a:r>
          </a:p>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23</a:t>
            </a:fld>
            <a:endParaRPr lang="en-US"/>
          </a:p>
        </p:txBody>
      </p:sp>
    </p:spTree>
    <p:extLst>
      <p:ext uri="{BB962C8B-B14F-4D97-AF65-F5344CB8AC3E}">
        <p14:creationId xmlns:p14="http://schemas.microsoft.com/office/powerpoint/2010/main" val="13789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cobusgreyling.substack.com</a:t>
            </a:r>
            <a:r>
              <a:rPr lang="en-US" dirty="0"/>
              <a:t>/p/an-introduction-to-</a:t>
            </a:r>
            <a:r>
              <a:rPr lang="en-US" dirty="0" err="1"/>
              <a:t>dspy</a:t>
            </a: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20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zilliz.com</a:t>
            </a:r>
            <a:r>
              <a:rPr lang="en-US" dirty="0"/>
              <a:t>/blog/exploring-dspy-and-its-integration-with-milvus-vector-database-for-RAG</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21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extLst>
                    <a:ext uri="{A12FA001-AC4F-418D-AE19-62706E023703}">
                      <ahyp:hlinkClr xmlns:ahyp="http://schemas.microsoft.com/office/drawing/2018/hyperlinkcolor" val="tx"/>
                    </a:ext>
                  </a:extLst>
                </a:hlinkClick>
              </a:rPr>
              <a:t>https://dspy-docs.vercel.app/docs/building-blocks/language_models</a:t>
            </a:r>
            <a:r>
              <a:rPr lang="en-US"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extLst>
                    <a:ext uri="{A12FA001-AC4F-418D-AE19-62706E023703}">
                      <ahyp:hlinkClr xmlns:ahyp="http://schemas.microsoft.com/office/drawing/2018/hyperlinkcolor" val="tx"/>
                    </a:ext>
                  </a:extLst>
                </a:hlinkClick>
              </a:rPr>
              <a:t>https://dspy-docs.vercel.app/docs/building-blocks/signatures</a:t>
            </a: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856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extLst>
                    <a:ext uri="{A12FA001-AC4F-418D-AE19-62706E023703}">
                      <ahyp:hlinkClr xmlns:ahyp="http://schemas.microsoft.com/office/drawing/2018/hyperlinkcolor" val="tx"/>
                    </a:ext>
                  </a:extLst>
                </a:hlinkClick>
              </a:rPr>
              <a:t>https://dspy-docs.vercel.app/docs/building-blocks/modules</a:t>
            </a: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119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extLst>
                    <a:ext uri="{A12FA001-AC4F-418D-AE19-62706E023703}">
                      <ahyp:hlinkClr xmlns:ahyp="http://schemas.microsoft.com/office/drawing/2018/hyperlinkcolor" val="tx"/>
                    </a:ext>
                  </a:extLst>
                </a:hlinkClick>
              </a:rPr>
              <a:t>https://dspy-docs.vercel.app/docs/building-blocks/optimizers</a:t>
            </a: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582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https://</a:t>
            </a:r>
            <a:r>
              <a:rPr lang="en-US" b="1" dirty="0" err="1">
                <a:latin typeface="+mn-lt"/>
              </a:rPr>
              <a:t>dspy-docs.vercel.app</a:t>
            </a:r>
            <a:r>
              <a:rPr lang="en-US" b="1" dirty="0">
                <a:latin typeface="+mn-lt"/>
              </a:rPr>
              <a:t>/docs/</a:t>
            </a:r>
            <a:r>
              <a:rPr lang="en-US" b="1" dirty="0" err="1">
                <a:latin typeface="+mn-lt"/>
              </a:rPr>
              <a:t>faqs</a:t>
            </a:r>
            <a:endParaRPr lang="en-US" b="1" dirty="0">
              <a:latin typeface="+mn-lt"/>
            </a:endParaRPr>
          </a:p>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29</a:t>
            </a:fld>
            <a:endParaRPr lang="en-US"/>
          </a:p>
        </p:txBody>
      </p:sp>
    </p:spTree>
    <p:extLst>
      <p:ext uri="{BB962C8B-B14F-4D97-AF65-F5344CB8AC3E}">
        <p14:creationId xmlns:p14="http://schemas.microsoft.com/office/powerpoint/2010/main" val="1743889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648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spotintelligence.com</a:t>
            </a:r>
            <a:r>
              <a:rPr lang="en-US" dirty="0"/>
              <a:t>/2024/03/27/regression-metrics-for-machine-learning/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www.jeremyjordan.me</a:t>
            </a:r>
            <a:r>
              <a:rPr lang="en-US" dirty="0"/>
              <a:t>/evaluating-a-machine-learning-model/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689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/abs/2005.14165v4</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8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cobusgreyling.medium.com</a:t>
            </a:r>
            <a:r>
              <a:rPr lang="en-US" dirty="0"/>
              <a:t>/combining-ragas-rag-assessment-tool-with-langsmith-e46078001f95</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38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/pdf/2306.05685</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590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python.langchain.com</a:t>
            </a:r>
            <a:r>
              <a:rPr lang="en-US" dirty="0"/>
              <a:t>/v0.1/docs/guides/</a:t>
            </a:r>
            <a:r>
              <a:rPr lang="en-US" dirty="0" err="1"/>
              <a:t>productionization</a:t>
            </a:r>
            <a:r>
              <a:rPr lang="en-US" dirty="0"/>
              <a:t>/evaluation/comparison/</a:t>
            </a:r>
            <a:r>
              <a:rPr lang="en-US" dirty="0" err="1"/>
              <a:t>pairwise_string</a:t>
            </a:r>
            <a:r>
              <a:rPr lang="en-US" dirty="0"/>
              <a: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mlflow.org</a:t>
            </a:r>
            <a:r>
              <a:rPr lang="en-US" dirty="0"/>
              <a:t>/docs/latest/</a:t>
            </a:r>
            <a:r>
              <a:rPr lang="en-US" dirty="0" err="1"/>
              <a:t>llms</a:t>
            </a:r>
            <a:r>
              <a:rPr lang="en-US" dirty="0"/>
              <a:t>/</a:t>
            </a:r>
            <a:r>
              <a:rPr lang="en-US" dirty="0" err="1"/>
              <a:t>llm</a:t>
            </a:r>
            <a:r>
              <a:rPr lang="en-US" dirty="0"/>
              <a:t>-evaluate/</a:t>
            </a:r>
            <a:r>
              <a:rPr lang="en-US" dirty="0" err="1"/>
              <a:t>index.html</a:t>
            </a: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280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hlinkClick r:id="rId3"/>
              </a:rPr>
              <a:t>https://github.com/explodinggradients/ragas</a:t>
            </a:r>
            <a:r>
              <a:rPr lang="en-US" sz="1200" dirty="0">
                <a:solidFill>
                  <a:srgbClr val="000000"/>
                </a:solidFill>
              </a:rPr>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github.com</a:t>
            </a:r>
            <a:r>
              <a:rPr lang="en-US" dirty="0"/>
              <a:t>/</a:t>
            </a:r>
            <a:r>
              <a:rPr lang="en-US" dirty="0" err="1"/>
              <a:t>stanford-futuredata</a:t>
            </a:r>
            <a:r>
              <a:rPr lang="en-US" dirty="0"/>
              <a:t>/ARES</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19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7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36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blogs.nvidia.com</a:t>
            </a:r>
            <a:r>
              <a:rPr lang="en-US" dirty="0"/>
              <a:t>/blog/what-is-retrieval-augmented-generation/</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14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medium.com</a:t>
            </a:r>
            <a:r>
              <a:rPr lang="en-US" dirty="0"/>
              <a:t>/@</a:t>
            </a:r>
            <a:r>
              <a:rPr lang="en-US" dirty="0" err="1"/>
              <a:t>glorat</a:t>
            </a:r>
            <a:r>
              <a:rPr lang="en-US" dirty="0"/>
              <a:t>/context-aware-chunking-for-enhanced-retrieval-augmented-generation-oct23-9dcd435d9cf1</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44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zilliz.com</a:t>
            </a:r>
            <a:r>
              <a:rPr lang="en-US" dirty="0"/>
              <a:t>/blog/similarity-metrics-for-vector-search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www.tylercrosse.com</a:t>
            </a:r>
            <a:r>
              <a:rPr lang="en-US" dirty="0"/>
              <a:t>/ideas/semantic-search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866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towardsdatascience.com</a:t>
            </a:r>
            <a:r>
              <a:rPr lang="en-US" dirty="0"/>
              <a:t>/an-intuitive-explanation-of-sentence-bert-1984d144a868</a:t>
            </a:r>
          </a:p>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792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dspy-docs.vercel.app/docs/building-blocks/signatur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explodinggradients/raga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p:txBody>
          <a:bodyPr/>
          <a:lstStyle/>
          <a:p>
            <a:r>
              <a:rPr lang="en-US" dirty="0"/>
              <a:t>Lecture 8.2 – LLM Compound Systems</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Augmenting Data for our Prompts</a:t>
            </a:r>
            <a:endParaRPr dirty="0"/>
          </a:p>
        </p:txBody>
      </p:sp>
      <p:sp>
        <p:nvSpPr>
          <p:cNvPr id="107" name="Google Shape;107;p15"/>
          <p:cNvSpPr txBox="1">
            <a:spLocks noGrp="1"/>
          </p:cNvSpPr>
          <p:nvPr>
            <p:ph type="body" sz="quarter" idx="10"/>
          </p:nvPr>
        </p:nvSpPr>
        <p:spPr>
          <a:xfrm>
            <a:off x="1155696" y="3370217"/>
            <a:ext cx="8889641" cy="5556568"/>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0" i="0" u="none" strike="noStrike" dirty="0">
                <a:solidFill>
                  <a:srgbClr val="000000"/>
                </a:solidFill>
                <a:effectLst/>
              </a:rPr>
              <a:t>Why would we want to add </a:t>
            </a:r>
            <a:r>
              <a:rPr lang="en-US" dirty="0">
                <a:solidFill>
                  <a:srgbClr val="000000"/>
                </a:solidFill>
              </a:rPr>
              <a:t>extra data:</a:t>
            </a:r>
          </a:p>
          <a:p>
            <a:pPr marL="0" indent="0" fontAlgn="base">
              <a:spcBef>
                <a:spcPts val="0"/>
              </a:spcBef>
              <a:buNone/>
            </a:pPr>
            <a:endParaRPr lang="en-US" dirty="0">
              <a:solidFill>
                <a:srgbClr val="000000"/>
              </a:solidFill>
            </a:endParaRPr>
          </a:p>
          <a:p>
            <a:pPr marL="0" indent="0" fontAlgn="base">
              <a:spcBef>
                <a:spcPts val="0"/>
              </a:spcBef>
              <a:buNone/>
            </a:pPr>
            <a:r>
              <a:rPr lang="en-US" b="0" i="0" u="sng" strike="noStrike" dirty="0">
                <a:solidFill>
                  <a:srgbClr val="000000"/>
                </a:solidFill>
                <a:effectLst/>
                <a:latin typeface="Arial" panose="020B0604020202020204" pitchFamily="34" charset="0"/>
              </a:rPr>
              <a:t>Reduce Hallucination</a:t>
            </a:r>
          </a:p>
          <a:p>
            <a:pPr fontAlgn="base">
              <a:spcBef>
                <a:spcPts val="0"/>
              </a:spcBef>
            </a:pPr>
            <a:r>
              <a:rPr lang="en-US" b="0" i="0" u="none" strike="noStrike" dirty="0">
                <a:solidFill>
                  <a:srgbClr val="000000"/>
                </a:solidFill>
                <a:effectLst/>
                <a:latin typeface="Arial" panose="020B0604020202020204" pitchFamily="34" charset="0"/>
              </a:rPr>
              <a:t>Focus the model to rely on in-context content</a:t>
            </a:r>
          </a:p>
          <a:p>
            <a:pPr fontAlgn="base">
              <a:spcBef>
                <a:spcPts val="0"/>
              </a:spcBef>
            </a:pPr>
            <a:endParaRPr lang="en-US" b="0" i="0" u="none" strike="noStrike" dirty="0">
              <a:solidFill>
                <a:srgbClr val="000000"/>
              </a:solidFill>
              <a:effectLst/>
              <a:latin typeface="Arial" panose="020B0604020202020204" pitchFamily="34" charset="0"/>
            </a:endParaRPr>
          </a:p>
          <a:p>
            <a:pPr marL="0" indent="0" fontAlgn="base">
              <a:spcBef>
                <a:spcPts val="0"/>
              </a:spcBef>
              <a:buNone/>
            </a:pPr>
            <a:r>
              <a:rPr lang="en-US" b="0" i="0" u="sng" strike="noStrike" dirty="0">
                <a:solidFill>
                  <a:srgbClr val="000000"/>
                </a:solidFill>
                <a:effectLst/>
                <a:latin typeface="Arial" panose="020B0604020202020204" pitchFamily="34" charset="0"/>
              </a:rPr>
              <a:t>Not enough data for fine-tuning</a:t>
            </a:r>
          </a:p>
          <a:p>
            <a:pPr fontAlgn="base">
              <a:spcBef>
                <a:spcPts val="0"/>
              </a:spcBef>
            </a:pPr>
            <a:r>
              <a:rPr lang="en-US" b="0" i="0" u="none" strike="noStrike" dirty="0">
                <a:solidFill>
                  <a:srgbClr val="000000"/>
                </a:solidFill>
                <a:effectLst/>
                <a:latin typeface="Arial" panose="020B0604020202020204" pitchFamily="34" charset="0"/>
              </a:rPr>
              <a:t>May only have a few samples, but are needed for good model alignment with the task</a:t>
            </a:r>
          </a:p>
          <a:p>
            <a:pPr fontAlgn="base">
              <a:spcBef>
                <a:spcPts val="0"/>
              </a:spcBef>
            </a:pPr>
            <a:endParaRPr lang="en-US" b="0" i="0" u="none" strike="noStrike" dirty="0">
              <a:solidFill>
                <a:srgbClr val="000000"/>
              </a:solidFill>
              <a:effectLst/>
              <a:latin typeface="Arial" panose="020B0604020202020204" pitchFamily="34" charset="0"/>
            </a:endParaRPr>
          </a:p>
          <a:p>
            <a:pPr marL="0" indent="0" fontAlgn="base">
              <a:spcBef>
                <a:spcPts val="0"/>
              </a:spcBef>
              <a:buNone/>
            </a:pPr>
            <a:r>
              <a:rPr lang="en-US" u="sng" dirty="0">
                <a:solidFill>
                  <a:srgbClr val="000000"/>
                </a:solidFill>
              </a:rPr>
              <a:t>Privacy </a:t>
            </a:r>
          </a:p>
          <a:p>
            <a:pPr fontAlgn="base">
              <a:spcBef>
                <a:spcPts val="0"/>
              </a:spcBef>
            </a:pPr>
            <a:r>
              <a:rPr lang="en-US" dirty="0">
                <a:solidFill>
                  <a:srgbClr val="000000"/>
                </a:solidFill>
              </a:rPr>
              <a:t>We don’t want our sensitive data sent to external services</a:t>
            </a:r>
          </a:p>
          <a:p>
            <a:pPr fontAlgn="base">
              <a:spcBef>
                <a:spcPts val="0"/>
              </a:spcBef>
            </a:pPr>
            <a:endParaRPr lang="en-US" dirty="0">
              <a:solidFill>
                <a:srgbClr val="000000"/>
              </a:solidFill>
            </a:endParaRPr>
          </a:p>
          <a:p>
            <a:pPr marL="0" indent="0" fontAlgn="base">
              <a:spcBef>
                <a:spcPts val="0"/>
              </a:spcBef>
              <a:buNone/>
            </a:pPr>
            <a:r>
              <a:rPr lang="en-US" b="0" i="0" u="sng" strike="noStrike" dirty="0">
                <a:solidFill>
                  <a:srgbClr val="000000"/>
                </a:solidFill>
                <a:effectLst/>
                <a:latin typeface="Arial" panose="020B0604020202020204" pitchFamily="34" charset="0"/>
              </a:rPr>
              <a:t>Up</a:t>
            </a:r>
            <a:r>
              <a:rPr lang="en-US" u="sng" dirty="0">
                <a:solidFill>
                  <a:srgbClr val="000000"/>
                </a:solidFill>
              </a:rPr>
              <a:t>-to date information </a:t>
            </a:r>
          </a:p>
          <a:p>
            <a:pPr fontAlgn="base">
              <a:spcBef>
                <a:spcPts val="0"/>
              </a:spcBef>
            </a:pPr>
            <a:r>
              <a:rPr lang="en-US" dirty="0">
                <a:solidFill>
                  <a:srgbClr val="000000"/>
                </a:solidFill>
              </a:rPr>
              <a:t>Even if we have enough data, we might need timely/fresh information that we cannot train on everyday</a:t>
            </a:r>
          </a:p>
        </p:txBody>
      </p:sp>
      <p:pic>
        <p:nvPicPr>
          <p:cNvPr id="4098" name="Picture 2" descr="What Is Retrieval-Augmented Generation aka RAG | NVIDIA Blogs">
            <a:extLst>
              <a:ext uri="{FF2B5EF4-FFF2-40B4-BE49-F238E27FC236}">
                <a16:creationId xmlns:a16="http://schemas.microsoft.com/office/drawing/2014/main" id="{7B550C22-428A-3F32-0613-30869029C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9835" y="3223409"/>
            <a:ext cx="8564138" cy="4572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5BCB22-FDE0-6A78-B6B4-3E4292FA67CE}"/>
              </a:ext>
            </a:extLst>
          </p:cNvPr>
          <p:cNvSpPr txBox="1"/>
          <p:nvPr/>
        </p:nvSpPr>
        <p:spPr>
          <a:xfrm>
            <a:off x="1155695" y="1937979"/>
            <a:ext cx="16139527" cy="954107"/>
          </a:xfrm>
          <a:prstGeom prst="rect">
            <a:avLst/>
          </a:prstGeom>
          <a:noFill/>
        </p:spPr>
        <p:txBody>
          <a:bodyPr wrap="square">
            <a:spAutoFit/>
          </a:bodyPr>
          <a:lstStyle/>
          <a:p>
            <a:pPr marL="0" indent="0" fontAlgn="base">
              <a:spcBef>
                <a:spcPts val="0"/>
              </a:spcBef>
              <a:buNone/>
            </a:pPr>
            <a:r>
              <a:rPr lang="en-US" sz="2800" dirty="0">
                <a:solidFill>
                  <a:srgbClr val="000000"/>
                </a:solidFill>
                <a:latin typeface="Arial" panose="020B0604020202020204" pitchFamily="34" charset="0"/>
                <a:cs typeface="Arial" panose="020B0604020202020204" pitchFamily="34" charset="0"/>
              </a:rPr>
              <a:t>Last time we saw that improving prompts improves LLM performance. </a:t>
            </a:r>
          </a:p>
          <a:p>
            <a:pPr marL="0" indent="0" fontAlgn="base">
              <a:spcBef>
                <a:spcPts val="0"/>
              </a:spcBef>
              <a:buNone/>
            </a:pPr>
            <a:r>
              <a:rPr lang="en-US" sz="2800" dirty="0">
                <a:solidFill>
                  <a:srgbClr val="000000"/>
                </a:solidFill>
                <a:latin typeface="Arial" panose="020B0604020202020204" pitchFamily="34" charset="0"/>
                <a:cs typeface="Arial" panose="020B0604020202020204" pitchFamily="34" charset="0"/>
              </a:rPr>
              <a:t>What if we not only improve the prompt, but add more data?</a:t>
            </a: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37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How to find Data? Similarities and Embeddings</a:t>
            </a:r>
            <a:endParaRPr dirty="0"/>
          </a:p>
        </p:txBody>
      </p:sp>
      <p:sp>
        <p:nvSpPr>
          <p:cNvPr id="107" name="Google Shape;107;p15"/>
          <p:cNvSpPr txBox="1">
            <a:spLocks noGrp="1"/>
          </p:cNvSpPr>
          <p:nvPr>
            <p:ph type="body" sz="quarter" idx="10"/>
          </p:nvPr>
        </p:nvSpPr>
        <p:spPr>
          <a:xfrm>
            <a:off x="571315" y="2578859"/>
            <a:ext cx="9474022" cy="6957028"/>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1" dirty="0"/>
              <a:t>Converting Documents to Vectors </a:t>
            </a:r>
          </a:p>
          <a:p>
            <a:pPr marL="0" indent="0" fontAlgn="base">
              <a:spcBef>
                <a:spcPts val="0"/>
              </a:spcBef>
              <a:buNone/>
            </a:pPr>
            <a:r>
              <a:rPr lang="en-US" dirty="0"/>
              <a:t>We can leverage the same idea behind word embedding vectors to embed text chunks. This will give us a numerical entity we can search against</a:t>
            </a:r>
          </a:p>
          <a:p>
            <a:pPr marL="0" indent="0" fontAlgn="base">
              <a:spcBef>
                <a:spcPts val="0"/>
              </a:spcBef>
              <a:buNone/>
            </a:pPr>
            <a:endParaRPr lang="en-US" b="0" i="0" u="none" strike="noStrike" dirty="0">
              <a:effectLst/>
              <a:latin typeface="Arial" panose="020B0604020202020204" pitchFamily="34" charset="0"/>
            </a:endParaRPr>
          </a:p>
          <a:p>
            <a:pPr marL="0" indent="0" fontAlgn="base">
              <a:spcBef>
                <a:spcPts val="0"/>
              </a:spcBef>
              <a:buNone/>
            </a:pPr>
            <a:r>
              <a:rPr lang="en-US" b="1" dirty="0"/>
              <a:t>1. Chunking Documents </a:t>
            </a:r>
          </a:p>
          <a:p>
            <a:pPr marL="0" indent="0" fontAlgn="base">
              <a:spcBef>
                <a:spcPts val="0"/>
              </a:spcBef>
              <a:buNone/>
            </a:pPr>
            <a:r>
              <a:rPr lang="en-US" dirty="0"/>
              <a:t>We will take the raw text of our data that we want stored to search for and “chunk” it into pieces. </a:t>
            </a:r>
          </a:p>
          <a:p>
            <a:pPr marL="0" indent="0" fontAlgn="base">
              <a:spcBef>
                <a:spcPts val="0"/>
              </a:spcBef>
              <a:buNone/>
            </a:pPr>
            <a:endParaRPr lang="en-US" dirty="0"/>
          </a:p>
          <a:p>
            <a:pPr marL="0" indent="0" fontAlgn="base">
              <a:spcBef>
                <a:spcPts val="0"/>
              </a:spcBef>
              <a:buNone/>
            </a:pPr>
            <a:r>
              <a:rPr lang="en-US" sz="1800" dirty="0"/>
              <a:t>Note: We chunk so that our searching can have some finer resolution. If we only had one chunk, we’d need to average our the whole document which can reduce search performance, and means we have to add the entire document to our prompt. </a:t>
            </a:r>
          </a:p>
          <a:p>
            <a:pPr marL="0" indent="0" fontAlgn="base">
              <a:spcBef>
                <a:spcPts val="0"/>
              </a:spcBef>
              <a:buNone/>
            </a:pPr>
            <a:endParaRPr lang="en-US" dirty="0"/>
          </a:p>
          <a:p>
            <a:pPr marL="0" indent="0" fontAlgn="base">
              <a:spcBef>
                <a:spcPts val="0"/>
              </a:spcBef>
              <a:buNone/>
            </a:pPr>
            <a:r>
              <a:rPr lang="en-US" b="1" dirty="0"/>
              <a:t>2. Generating Embeddings from Chunks</a:t>
            </a:r>
          </a:p>
          <a:p>
            <a:pPr marL="0" indent="0" fontAlgn="base">
              <a:spcBef>
                <a:spcPts val="0"/>
              </a:spcBef>
              <a:buNone/>
            </a:pPr>
            <a:r>
              <a:rPr lang="en-US" dirty="0"/>
              <a:t>Using an encoder-type LLM, such as BERT or variants, we can generate a high dimensional representation of the text chunk.</a:t>
            </a:r>
          </a:p>
          <a:p>
            <a:pPr marL="0" indent="0" fontAlgn="base">
              <a:spcBef>
                <a:spcPts val="0"/>
              </a:spcBef>
              <a:buNone/>
            </a:pPr>
            <a:endParaRPr lang="en-US" dirty="0"/>
          </a:p>
          <a:p>
            <a:pPr marL="0" indent="0" fontAlgn="base">
              <a:spcBef>
                <a:spcPts val="0"/>
              </a:spcBef>
              <a:buNone/>
            </a:pPr>
            <a:r>
              <a:rPr lang="en-US" b="1" dirty="0"/>
              <a:t>3. Vector Database</a:t>
            </a:r>
          </a:p>
          <a:p>
            <a:pPr marL="0" indent="0" fontAlgn="base">
              <a:spcBef>
                <a:spcPts val="0"/>
              </a:spcBef>
              <a:buNone/>
            </a:pPr>
            <a:r>
              <a:rPr lang="en-US" dirty="0"/>
              <a:t>We store the text chunk embedding vectors in a new database, a vector database where we can search for these text chunks.  </a:t>
            </a:r>
          </a:p>
          <a:p>
            <a:pPr marL="0" indent="0" fontAlgn="base">
              <a:spcBef>
                <a:spcPts val="0"/>
              </a:spcBef>
              <a:buNone/>
            </a:pP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endParaRPr lang="en-US" b="0" i="0" u="none" strike="noStrike" dirty="0">
              <a:solidFill>
                <a:srgbClr val="000000"/>
              </a:solidFill>
              <a:effectLst/>
            </a:endParaRPr>
          </a:p>
        </p:txBody>
      </p:sp>
      <p:pic>
        <p:nvPicPr>
          <p:cNvPr id="5122" name="Picture 2">
            <a:extLst>
              <a:ext uri="{FF2B5EF4-FFF2-40B4-BE49-F238E27FC236}">
                <a16:creationId xmlns:a16="http://schemas.microsoft.com/office/drawing/2014/main" id="{FF2889D0-6BB3-C60B-289A-D658F8B641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70" t="16133" r="8596" b="14355"/>
          <a:stretch/>
        </p:blipFill>
        <p:spPr bwMode="auto">
          <a:xfrm>
            <a:off x="9862457" y="4214866"/>
            <a:ext cx="8440963" cy="2094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3EF4B8-0770-B424-794D-8302A9C04C46}"/>
              </a:ext>
            </a:extLst>
          </p:cNvPr>
          <p:cNvSpPr txBox="1"/>
          <p:nvPr/>
        </p:nvSpPr>
        <p:spPr>
          <a:xfrm>
            <a:off x="1155697" y="1772420"/>
            <a:ext cx="16335469" cy="523220"/>
          </a:xfrm>
          <a:prstGeom prst="rect">
            <a:avLst/>
          </a:prstGeom>
          <a:noFill/>
        </p:spPr>
        <p:txBody>
          <a:bodyPr wrap="square">
            <a:spAutoFit/>
          </a:bodyPr>
          <a:lstStyle/>
          <a:p>
            <a:pPr marL="0" indent="0" fontAlgn="base">
              <a:spcBef>
                <a:spcPts val="0"/>
              </a:spcBef>
              <a:buNone/>
            </a:pPr>
            <a:r>
              <a:rPr lang="en-US" sz="2800" dirty="0"/>
              <a:t>Typically, the data we want to add will be text. How do we ”search” for the right content to add? </a:t>
            </a:r>
          </a:p>
        </p:txBody>
      </p:sp>
    </p:spTree>
    <p:extLst>
      <p:ext uri="{BB962C8B-B14F-4D97-AF65-F5344CB8AC3E}">
        <p14:creationId xmlns:p14="http://schemas.microsoft.com/office/powerpoint/2010/main" val="403625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Vector Searching</a:t>
            </a:r>
            <a:endParaRPr dirty="0"/>
          </a:p>
        </p:txBody>
      </p:sp>
      <p:sp>
        <p:nvSpPr>
          <p:cNvPr id="107" name="Google Shape;107;p15"/>
          <p:cNvSpPr txBox="1">
            <a:spLocks noGrp="1"/>
          </p:cNvSpPr>
          <p:nvPr>
            <p:ph type="body" sz="quarter" idx="10"/>
          </p:nvPr>
        </p:nvSpPr>
        <p:spPr>
          <a:xfrm>
            <a:off x="1155698" y="3226526"/>
            <a:ext cx="7361286" cy="570025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1" dirty="0">
                <a:solidFill>
                  <a:srgbClr val="000000"/>
                </a:solidFill>
              </a:rPr>
              <a:t>Semantic Search: Finding similar embeddings</a:t>
            </a:r>
            <a:endParaRPr lang="en-US" b="1" i="0" u="none" strike="noStrike" dirty="0">
              <a:solidFill>
                <a:srgbClr val="000000"/>
              </a:solidFill>
              <a:effectLst/>
            </a:endParaRPr>
          </a:p>
          <a:p>
            <a:pPr fontAlgn="base">
              <a:spcBef>
                <a:spcPts val="0"/>
              </a:spcBef>
            </a:pPr>
            <a:r>
              <a:rPr lang="en-US" dirty="0">
                <a:solidFill>
                  <a:srgbClr val="000000"/>
                </a:solidFill>
              </a:rPr>
              <a:t>Let’s assume the user has asked some question</a:t>
            </a:r>
          </a:p>
          <a:p>
            <a:pPr fontAlgn="base">
              <a:spcBef>
                <a:spcPts val="0"/>
              </a:spcBef>
            </a:pPr>
            <a:r>
              <a:rPr lang="en-US" b="0" i="0" u="none" strike="noStrike" dirty="0">
                <a:solidFill>
                  <a:srgbClr val="000000"/>
                </a:solidFill>
                <a:effectLst/>
              </a:rPr>
              <a:t>We can vectorize this question and use that to find similar content</a:t>
            </a:r>
          </a:p>
          <a:p>
            <a:pPr fontAlgn="base">
              <a:spcBef>
                <a:spcPts val="0"/>
              </a:spcBef>
            </a:pPr>
            <a:r>
              <a:rPr lang="en-US" dirty="0">
                <a:solidFill>
                  <a:srgbClr val="000000"/>
                </a:solidFill>
              </a:rPr>
              <a:t>That content should provide information to answer the question</a:t>
            </a:r>
            <a:endParaRPr lang="en-US" b="0" i="0" u="none" strike="noStrike" dirty="0">
              <a:solidFill>
                <a:srgbClr val="000000"/>
              </a:solidFill>
              <a:effectLst/>
            </a:endParaRP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a:p>
            <a:pPr marL="0" indent="0" fontAlgn="base">
              <a:spcBef>
                <a:spcPts val="0"/>
              </a:spcBef>
              <a:buNone/>
            </a:pPr>
            <a:r>
              <a:rPr lang="en-US" b="1" i="0" u="none" strike="noStrike" dirty="0">
                <a:solidFill>
                  <a:srgbClr val="000000"/>
                </a:solidFill>
                <a:effectLst/>
              </a:rPr>
              <a:t>Similarity Searching Methods</a:t>
            </a:r>
          </a:p>
          <a:p>
            <a:pPr fontAlgn="base">
              <a:spcBef>
                <a:spcPts val="0"/>
              </a:spcBef>
            </a:pPr>
            <a:r>
              <a:rPr lang="en-US" dirty="0">
                <a:solidFill>
                  <a:srgbClr val="000000"/>
                </a:solidFill>
              </a:rPr>
              <a:t>Euclidean Distance</a:t>
            </a:r>
          </a:p>
          <a:p>
            <a:pPr fontAlgn="base">
              <a:spcBef>
                <a:spcPts val="0"/>
              </a:spcBef>
            </a:pPr>
            <a:r>
              <a:rPr lang="en-US" dirty="0">
                <a:solidFill>
                  <a:srgbClr val="000000"/>
                </a:solidFill>
              </a:rPr>
              <a:t>Inner Product</a:t>
            </a:r>
          </a:p>
          <a:p>
            <a:pPr fontAlgn="base">
              <a:spcBef>
                <a:spcPts val="0"/>
              </a:spcBef>
            </a:pPr>
            <a:r>
              <a:rPr lang="en-US" dirty="0">
                <a:solidFill>
                  <a:srgbClr val="000000"/>
                </a:solidFill>
              </a:rPr>
              <a:t>Cosine Similarity </a:t>
            </a: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endParaRPr lang="en-US" b="0" i="0" u="none" strike="noStrike" dirty="0">
              <a:solidFill>
                <a:srgbClr val="000000"/>
              </a:solidFill>
              <a:effectLst/>
            </a:endParaRPr>
          </a:p>
        </p:txBody>
      </p:sp>
      <p:sp>
        <p:nvSpPr>
          <p:cNvPr id="3" name="TextBox 2">
            <a:extLst>
              <a:ext uri="{FF2B5EF4-FFF2-40B4-BE49-F238E27FC236}">
                <a16:creationId xmlns:a16="http://schemas.microsoft.com/office/drawing/2014/main" id="{7E83FD72-85D7-EFF5-C362-07C42735B6CE}"/>
              </a:ext>
            </a:extLst>
          </p:cNvPr>
          <p:cNvSpPr txBox="1"/>
          <p:nvPr/>
        </p:nvSpPr>
        <p:spPr>
          <a:xfrm>
            <a:off x="1155697" y="2157951"/>
            <a:ext cx="16387720" cy="523220"/>
          </a:xfrm>
          <a:prstGeom prst="rect">
            <a:avLst/>
          </a:prstGeom>
          <a:noFill/>
        </p:spPr>
        <p:txBody>
          <a:bodyPr wrap="square">
            <a:spAutoFit/>
          </a:bodyPr>
          <a:lstStyle/>
          <a:p>
            <a:pPr marL="0" indent="0" fontAlgn="base">
              <a:spcBef>
                <a:spcPts val="0"/>
              </a:spcBef>
              <a:buNone/>
            </a:pPr>
            <a:r>
              <a:rPr lang="en-US" sz="2800" b="0" i="0" u="none" strike="noStrike" dirty="0">
                <a:solidFill>
                  <a:srgbClr val="000000"/>
                </a:solidFill>
                <a:effectLst/>
              </a:rPr>
              <a:t>Now that we have our document chunks in vector form, how do we use them?</a:t>
            </a:r>
          </a:p>
        </p:txBody>
      </p:sp>
      <p:pic>
        <p:nvPicPr>
          <p:cNvPr id="6146" name="Picture 2">
            <a:extLst>
              <a:ext uri="{FF2B5EF4-FFF2-40B4-BE49-F238E27FC236}">
                <a16:creationId xmlns:a16="http://schemas.microsoft.com/office/drawing/2014/main" id="{948B5F79-7F7E-2036-9A2E-5C698C763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8668" y="2857194"/>
            <a:ext cx="7634829" cy="3915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84F9EBE-32AF-CA11-A925-54E3C6BEB5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64" t="24470" r="4587" b="10507"/>
          <a:stretch/>
        </p:blipFill>
        <p:spPr bwMode="auto">
          <a:xfrm>
            <a:off x="5655807" y="6518366"/>
            <a:ext cx="7107828" cy="337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6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Using Vector Search and LLMs</a:t>
            </a:r>
            <a:endParaRPr dirty="0"/>
          </a:p>
        </p:txBody>
      </p:sp>
      <p:sp>
        <p:nvSpPr>
          <p:cNvPr id="107" name="Google Shape;107;p15"/>
          <p:cNvSpPr txBox="1">
            <a:spLocks noGrp="1"/>
          </p:cNvSpPr>
          <p:nvPr>
            <p:ph type="body" sz="quarter" idx="10"/>
          </p:nvPr>
        </p:nvSpPr>
        <p:spPr>
          <a:xfrm>
            <a:off x="1155698" y="2092036"/>
            <a:ext cx="8184246"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dirty="0">
                <a:solidFill>
                  <a:srgbClr val="000000"/>
                </a:solidFill>
              </a:rPr>
              <a:t>For RAG, we need to be able to find the relevant information quickly.</a:t>
            </a: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Once we have our users’ query, we need to quickly find the relevant information in our vector database. </a:t>
            </a: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Sentence Transformers like SBERT allow us to efficiently find which vectors in our database have high similarity scores. </a:t>
            </a: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During training two sentences are passed in and the model is trained to compare the embedded vectors so that similar semantic pairs are given a higher score and dissimilar pairs a lower score. </a:t>
            </a: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endParaRPr lang="en-US" b="0" i="0" u="none" strike="noStrike" dirty="0">
              <a:solidFill>
                <a:srgbClr val="000000"/>
              </a:solidFill>
              <a:effectLst/>
            </a:endParaRPr>
          </a:p>
        </p:txBody>
      </p:sp>
      <p:pic>
        <p:nvPicPr>
          <p:cNvPr id="7170" name="Picture 2">
            <a:extLst>
              <a:ext uri="{FF2B5EF4-FFF2-40B4-BE49-F238E27FC236}">
                <a16:creationId xmlns:a16="http://schemas.microsoft.com/office/drawing/2014/main" id="{0BB06239-5651-9C12-8135-1E28F70B6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503" y="2197373"/>
            <a:ext cx="8367326" cy="583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78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Retrieval Augmented Generation</a:t>
            </a:r>
            <a:endParaRPr dirty="0"/>
          </a:p>
        </p:txBody>
      </p:sp>
      <p:sp>
        <p:nvSpPr>
          <p:cNvPr id="107" name="Google Shape;107;p15"/>
          <p:cNvSpPr txBox="1">
            <a:spLocks noGrp="1"/>
          </p:cNvSpPr>
          <p:nvPr>
            <p:ph type="body" sz="quarter" idx="10"/>
          </p:nvPr>
        </p:nvSpPr>
        <p:spPr>
          <a:xfrm>
            <a:off x="1155697" y="2065910"/>
            <a:ext cx="578068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spcAft>
                <a:spcPts val="1000"/>
              </a:spcAft>
              <a:buNone/>
            </a:pPr>
            <a:r>
              <a:rPr lang="en-US" sz="2800" b="0" i="0" u="none" strike="noStrike" dirty="0">
                <a:solidFill>
                  <a:srgbClr val="000000"/>
                </a:solidFill>
                <a:effectLst/>
              </a:rPr>
              <a:t>The full RAG pipeline:</a:t>
            </a:r>
          </a:p>
          <a:p>
            <a:pPr marL="514350" indent="-514350" fontAlgn="base">
              <a:lnSpc>
                <a:spcPct val="100000"/>
              </a:lnSpc>
              <a:spcBef>
                <a:spcPts val="0"/>
              </a:spcBef>
              <a:spcAft>
                <a:spcPts val="1000"/>
              </a:spcAft>
              <a:buAutoNum type="arabicPeriod"/>
            </a:pPr>
            <a:r>
              <a:rPr lang="en-US" sz="2800" dirty="0">
                <a:solidFill>
                  <a:srgbClr val="000000"/>
                </a:solidFill>
              </a:rPr>
              <a:t>Collect user’s query</a:t>
            </a:r>
          </a:p>
          <a:p>
            <a:pPr marL="514350" indent="-514350" fontAlgn="base">
              <a:lnSpc>
                <a:spcPct val="100000"/>
              </a:lnSpc>
              <a:spcBef>
                <a:spcPts val="0"/>
              </a:spcBef>
              <a:spcAft>
                <a:spcPts val="1000"/>
              </a:spcAft>
              <a:buAutoNum type="arabicPeriod"/>
            </a:pPr>
            <a:r>
              <a:rPr lang="en-US" sz="2800" dirty="0">
                <a:solidFill>
                  <a:srgbClr val="000000"/>
                </a:solidFill>
              </a:rPr>
              <a:t>Search knowledge base for relevant context based on user query</a:t>
            </a:r>
          </a:p>
          <a:p>
            <a:pPr marL="514350" indent="-514350" fontAlgn="base">
              <a:lnSpc>
                <a:spcPct val="100000"/>
              </a:lnSpc>
              <a:spcBef>
                <a:spcPts val="0"/>
              </a:spcBef>
              <a:spcAft>
                <a:spcPts val="1000"/>
              </a:spcAft>
              <a:buAutoNum type="arabicPeriod"/>
            </a:pPr>
            <a:r>
              <a:rPr lang="en-US" sz="2800" dirty="0">
                <a:solidFill>
                  <a:srgbClr val="000000"/>
                </a:solidFill>
              </a:rPr>
              <a:t>Combine user query with retrieved data from knowledge base into a prompt template</a:t>
            </a:r>
          </a:p>
          <a:p>
            <a:pPr marL="514350" indent="-514350" fontAlgn="base">
              <a:lnSpc>
                <a:spcPct val="100000"/>
              </a:lnSpc>
              <a:spcBef>
                <a:spcPts val="0"/>
              </a:spcBef>
              <a:spcAft>
                <a:spcPts val="1000"/>
              </a:spcAft>
              <a:buAutoNum type="arabicPeriod"/>
            </a:pPr>
            <a:r>
              <a:rPr lang="en-US" sz="2800" dirty="0">
                <a:solidFill>
                  <a:srgbClr val="000000"/>
                </a:solidFill>
              </a:rPr>
              <a:t>Pass enriched prompt to LLM with both user query and the relevant context </a:t>
            </a:r>
          </a:p>
          <a:p>
            <a:pPr marL="514350" indent="-514350" fontAlgn="base">
              <a:lnSpc>
                <a:spcPct val="100000"/>
              </a:lnSpc>
              <a:spcBef>
                <a:spcPts val="0"/>
              </a:spcBef>
              <a:spcAft>
                <a:spcPts val="1000"/>
              </a:spcAft>
              <a:buAutoNum type="arabicPeriod"/>
            </a:pPr>
            <a:r>
              <a:rPr lang="en-US" sz="2800" dirty="0">
                <a:solidFill>
                  <a:srgbClr val="000000"/>
                </a:solidFill>
              </a:rPr>
              <a:t>Generate output from LLM</a:t>
            </a: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8194" name="Picture 2" descr="How a RAG works">
            <a:extLst>
              <a:ext uri="{FF2B5EF4-FFF2-40B4-BE49-F238E27FC236}">
                <a16:creationId xmlns:a16="http://schemas.microsoft.com/office/drawing/2014/main" id="{145F5E18-043F-6219-54E8-790ECC2723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5" t="4343" r="4738" b="4847"/>
          <a:stretch/>
        </p:blipFill>
        <p:spPr bwMode="auto">
          <a:xfrm>
            <a:off x="7707086" y="1830364"/>
            <a:ext cx="10424525" cy="744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6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Factors that can Affect RAG</a:t>
            </a:r>
            <a:endParaRPr dirty="0"/>
          </a:p>
        </p:txBody>
      </p:sp>
      <p:sp>
        <p:nvSpPr>
          <p:cNvPr id="107" name="Google Shape;107;p15"/>
          <p:cNvSpPr txBox="1">
            <a:spLocks noGrp="1"/>
          </p:cNvSpPr>
          <p:nvPr>
            <p:ph type="body" sz="quarter" idx="10"/>
          </p:nvPr>
        </p:nvSpPr>
        <p:spPr>
          <a:xfrm>
            <a:off x="1155697" y="2092036"/>
            <a:ext cx="9817103"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1" i="0" u="none" strike="noStrike" dirty="0">
                <a:solidFill>
                  <a:srgbClr val="000000"/>
                </a:solidFill>
                <a:effectLst/>
              </a:rPr>
              <a:t>Quality of Embeddings: </a:t>
            </a:r>
          </a:p>
          <a:p>
            <a:pPr marL="0" indent="0" fontAlgn="base">
              <a:spcBef>
                <a:spcPts val="0"/>
              </a:spcBef>
              <a:buNone/>
            </a:pPr>
            <a:r>
              <a:rPr lang="en-US" b="0" i="0" u="none" strike="noStrike" dirty="0">
                <a:solidFill>
                  <a:srgbClr val="000000"/>
                </a:solidFill>
                <a:effectLst/>
              </a:rPr>
              <a:t>The effectiveness of the sentence transformers used to convert queries and documents into vector embeddings, which impacts the accuracy of information retrieval.</a:t>
            </a: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b="1" i="0" u="none" strike="noStrike" dirty="0">
                <a:solidFill>
                  <a:srgbClr val="000000"/>
                </a:solidFill>
                <a:effectLst/>
              </a:rPr>
              <a:t>Relevance of Document Corpus: </a:t>
            </a:r>
          </a:p>
          <a:p>
            <a:pPr marL="0" indent="0" fontAlgn="base">
              <a:spcBef>
                <a:spcPts val="0"/>
              </a:spcBef>
              <a:buNone/>
            </a:pPr>
            <a:r>
              <a:rPr lang="en-US" b="0" i="0" u="none" strike="noStrike" dirty="0">
                <a:solidFill>
                  <a:srgbClr val="000000"/>
                </a:solidFill>
                <a:effectLst/>
              </a:rPr>
              <a:t>The quality, relevance, and diversity of the documents in the database, which determine the usefulness of the retrieved information.</a:t>
            </a: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b="1" i="0" u="none" strike="noStrike" dirty="0">
                <a:solidFill>
                  <a:srgbClr val="000000"/>
                </a:solidFill>
                <a:effectLst/>
              </a:rPr>
              <a:t>Efficiency of Similarity Search: </a:t>
            </a:r>
          </a:p>
          <a:p>
            <a:pPr marL="0" indent="0" fontAlgn="base">
              <a:spcBef>
                <a:spcPts val="0"/>
              </a:spcBef>
              <a:buNone/>
            </a:pPr>
            <a:r>
              <a:rPr lang="en-US" b="0" i="0" u="none" strike="noStrike" dirty="0">
                <a:solidFill>
                  <a:srgbClr val="000000"/>
                </a:solidFill>
                <a:effectLst/>
              </a:rPr>
              <a:t>The algorithm used to search for similar vectors in the database, influencing both the speed and accuracy of the retrieval process.</a:t>
            </a: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b="1" i="0" u="none" strike="noStrike" dirty="0">
                <a:solidFill>
                  <a:srgbClr val="000000"/>
                </a:solidFill>
                <a:effectLst/>
              </a:rPr>
              <a:t>Model Fine-Tuning: </a:t>
            </a:r>
          </a:p>
          <a:p>
            <a:pPr marL="0" indent="0" fontAlgn="base">
              <a:spcBef>
                <a:spcPts val="0"/>
              </a:spcBef>
              <a:buNone/>
            </a:pPr>
            <a:r>
              <a:rPr lang="en-US" b="0" i="0" u="none" strike="noStrike" dirty="0">
                <a:solidFill>
                  <a:srgbClr val="000000"/>
                </a:solidFill>
                <a:effectLst/>
              </a:rPr>
              <a:t>The extent to which the retrieval and generative models are fine-tuned on domain-specific data, which enhances the relevance and accuracy of responses.</a:t>
            </a: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b="1" i="0" u="none" strike="noStrike" dirty="0">
                <a:solidFill>
                  <a:srgbClr val="000000"/>
                </a:solidFill>
                <a:effectLst/>
              </a:rPr>
              <a:t>System Latency and Speed: </a:t>
            </a:r>
          </a:p>
          <a:p>
            <a:pPr marL="0" indent="0" fontAlgn="base">
              <a:spcBef>
                <a:spcPts val="0"/>
              </a:spcBef>
              <a:buNone/>
            </a:pPr>
            <a:r>
              <a:rPr lang="en-US" b="0" i="0" u="none" strike="noStrike" dirty="0">
                <a:solidFill>
                  <a:srgbClr val="000000"/>
                </a:solidFill>
                <a:effectLst/>
              </a:rPr>
              <a:t>The overall speed at which the system processes queries, retrieves relevant documents, and generates responses, affecting the user experience.</a:t>
            </a:r>
          </a:p>
        </p:txBody>
      </p:sp>
      <p:pic>
        <p:nvPicPr>
          <p:cNvPr id="9218" name="Picture 2" descr="Image">
            <a:extLst>
              <a:ext uri="{FF2B5EF4-FFF2-40B4-BE49-F238E27FC236}">
                <a16:creationId xmlns:a16="http://schemas.microsoft.com/office/drawing/2014/main" id="{E2F26541-3348-0708-6E4A-7EDF077067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5271" r="5036" b="3535"/>
          <a:stretch/>
        </p:blipFill>
        <p:spPr bwMode="auto">
          <a:xfrm>
            <a:off x="11834948" y="1541418"/>
            <a:ext cx="5852160" cy="33702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igure 2. The process of converting PDFs into retrievable contents.">
            <a:extLst>
              <a:ext uri="{FF2B5EF4-FFF2-40B4-BE49-F238E27FC236}">
                <a16:creationId xmlns:a16="http://schemas.microsoft.com/office/drawing/2014/main" id="{48871074-57DB-DF42-05EE-F6553F1B7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8559" y="5440803"/>
            <a:ext cx="6734629" cy="330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2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buSzPts val="4400"/>
            </a:pPr>
            <a:r>
              <a:rPr lang="en-US" sz="4800" b="0" i="0" u="none" strike="noStrike" dirty="0">
                <a:effectLst/>
                <a:latin typeface="Arial" panose="020B0604020202020204" pitchFamily="34" charset="0"/>
              </a:rPr>
              <a:t>LlamaIndex and LangChain</a:t>
            </a:r>
            <a:endParaRPr dirty="0"/>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The tools we build with</a:t>
            </a:r>
          </a:p>
        </p:txBody>
      </p:sp>
    </p:spTree>
    <p:extLst>
      <p:ext uri="{BB962C8B-B14F-4D97-AF65-F5344CB8AC3E}">
        <p14:creationId xmlns:p14="http://schemas.microsoft.com/office/powerpoint/2010/main" val="74550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Pure Python vs. Custom Libraries</a:t>
            </a:r>
            <a:endParaRPr dirty="0"/>
          </a:p>
        </p:txBody>
      </p:sp>
      <p:sp>
        <p:nvSpPr>
          <p:cNvPr id="107" name="Google Shape;107;p15"/>
          <p:cNvSpPr txBox="1">
            <a:spLocks noGrp="1"/>
          </p:cNvSpPr>
          <p:nvPr>
            <p:ph type="body" sz="quarter" idx="10"/>
          </p:nvPr>
        </p:nvSpPr>
        <p:spPr>
          <a:xfrm>
            <a:off x="1155697" y="2092036"/>
            <a:ext cx="539728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b="0" i="0" u="none" strike="noStrike" dirty="0">
                <a:solidFill>
                  <a:srgbClr val="000000"/>
                </a:solidFill>
                <a:effectLst/>
              </a:rPr>
              <a:t>Development of LLM applications is typically done using the Python language </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Vanilla Python can be used, but many pieces need to be built each time</a:t>
            </a: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r>
              <a:rPr lang="en-US" sz="2800" dirty="0">
                <a:solidFill>
                  <a:srgbClr val="000000"/>
                </a:solidFill>
              </a:rPr>
              <a:t>Libraries like LangChain and LlamaIndex have been used to quickly modularize and speed up development of LLM applications </a:t>
            </a: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2" name="Picture 1">
            <a:extLst>
              <a:ext uri="{FF2B5EF4-FFF2-40B4-BE49-F238E27FC236}">
                <a16:creationId xmlns:a16="http://schemas.microsoft.com/office/drawing/2014/main" id="{03118C70-69F4-6851-AA92-ABB974B1673D}"/>
              </a:ext>
            </a:extLst>
          </p:cNvPr>
          <p:cNvPicPr>
            <a:picLocks noChangeAspect="1"/>
          </p:cNvPicPr>
          <p:nvPr/>
        </p:nvPicPr>
        <p:blipFill>
          <a:blip r:embed="rId3"/>
          <a:stretch>
            <a:fillRect/>
          </a:stretch>
        </p:blipFill>
        <p:spPr>
          <a:xfrm>
            <a:off x="7091861" y="5569429"/>
            <a:ext cx="5161529" cy="1530548"/>
          </a:xfrm>
          <a:prstGeom prst="rect">
            <a:avLst/>
          </a:prstGeom>
        </p:spPr>
      </p:pic>
      <p:pic>
        <p:nvPicPr>
          <p:cNvPr id="3" name="Picture 2">
            <a:extLst>
              <a:ext uri="{FF2B5EF4-FFF2-40B4-BE49-F238E27FC236}">
                <a16:creationId xmlns:a16="http://schemas.microsoft.com/office/drawing/2014/main" id="{065A1C35-B718-A0CF-01D8-0DF36BFACA9C}"/>
              </a:ext>
            </a:extLst>
          </p:cNvPr>
          <p:cNvPicPr>
            <a:picLocks noChangeAspect="1"/>
          </p:cNvPicPr>
          <p:nvPr/>
        </p:nvPicPr>
        <p:blipFill>
          <a:blip r:embed="rId4"/>
          <a:stretch>
            <a:fillRect/>
          </a:stretch>
        </p:blipFill>
        <p:spPr>
          <a:xfrm>
            <a:off x="6752228" y="1937095"/>
            <a:ext cx="5740400" cy="2514600"/>
          </a:xfrm>
          <a:prstGeom prst="rect">
            <a:avLst/>
          </a:prstGeom>
        </p:spPr>
      </p:pic>
      <p:pic>
        <p:nvPicPr>
          <p:cNvPr id="4" name="Picture 3">
            <a:extLst>
              <a:ext uri="{FF2B5EF4-FFF2-40B4-BE49-F238E27FC236}">
                <a16:creationId xmlns:a16="http://schemas.microsoft.com/office/drawing/2014/main" id="{419FBD1D-CD1C-1515-5E66-640CA73856EB}"/>
              </a:ext>
            </a:extLst>
          </p:cNvPr>
          <p:cNvPicPr>
            <a:picLocks noChangeAspect="1"/>
          </p:cNvPicPr>
          <p:nvPr/>
        </p:nvPicPr>
        <p:blipFill>
          <a:blip r:embed="rId5"/>
          <a:stretch>
            <a:fillRect/>
          </a:stretch>
        </p:blipFill>
        <p:spPr>
          <a:xfrm>
            <a:off x="12792274" y="645505"/>
            <a:ext cx="5118397" cy="7795260"/>
          </a:xfrm>
          <a:prstGeom prst="rect">
            <a:avLst/>
          </a:prstGeom>
        </p:spPr>
      </p:pic>
      <p:sp>
        <p:nvSpPr>
          <p:cNvPr id="5" name="TextBox 4">
            <a:extLst>
              <a:ext uri="{FF2B5EF4-FFF2-40B4-BE49-F238E27FC236}">
                <a16:creationId xmlns:a16="http://schemas.microsoft.com/office/drawing/2014/main" id="{3309C8BE-8D8F-5F4B-2736-96C6816BE248}"/>
              </a:ext>
            </a:extLst>
          </p:cNvPr>
          <p:cNvSpPr txBox="1"/>
          <p:nvPr/>
        </p:nvSpPr>
        <p:spPr>
          <a:xfrm>
            <a:off x="7826144" y="4451695"/>
            <a:ext cx="3158237" cy="424732"/>
          </a:xfrm>
          <a:prstGeom prst="rect">
            <a:avLst/>
          </a:prstGeom>
          <a:noFill/>
        </p:spPr>
        <p:txBody>
          <a:bodyPr wrap="none" rtlCol="0" anchor="ctr">
            <a:spAutoFit/>
          </a:bodyPr>
          <a:lstStyle/>
          <a:p>
            <a:pPr algn="ctr">
              <a:lnSpc>
                <a:spcPct val="90000"/>
              </a:lnSpc>
            </a:pPr>
            <a:r>
              <a:rPr lang="en-US" sz="2400" dirty="0">
                <a:latin typeface="Arial" panose="020B0604020202020204" pitchFamily="34" charset="0"/>
                <a:cs typeface="Arial" panose="020B0604020202020204" pitchFamily="34" charset="0"/>
              </a:rPr>
              <a:t>RAG with </a:t>
            </a:r>
            <a:r>
              <a:rPr lang="en-US" sz="2400" b="1" dirty="0">
                <a:latin typeface="Arial" panose="020B0604020202020204" pitchFamily="34" charset="0"/>
                <a:cs typeface="Arial" panose="020B0604020202020204" pitchFamily="34" charset="0"/>
              </a:rPr>
              <a:t>LangChain</a:t>
            </a:r>
          </a:p>
        </p:txBody>
      </p:sp>
      <p:sp>
        <p:nvSpPr>
          <p:cNvPr id="6" name="TextBox 5">
            <a:extLst>
              <a:ext uri="{FF2B5EF4-FFF2-40B4-BE49-F238E27FC236}">
                <a16:creationId xmlns:a16="http://schemas.microsoft.com/office/drawing/2014/main" id="{C9D20FB9-4C40-12FF-F77A-D84D22CC9398}"/>
              </a:ext>
            </a:extLst>
          </p:cNvPr>
          <p:cNvSpPr txBox="1"/>
          <p:nvPr/>
        </p:nvSpPr>
        <p:spPr>
          <a:xfrm>
            <a:off x="7774047" y="7130749"/>
            <a:ext cx="3262433" cy="424732"/>
          </a:xfrm>
          <a:prstGeom prst="rect">
            <a:avLst/>
          </a:prstGeom>
          <a:noFill/>
        </p:spPr>
        <p:txBody>
          <a:bodyPr wrap="none" rtlCol="0" anchor="ctr">
            <a:spAutoFit/>
          </a:bodyPr>
          <a:lstStyle/>
          <a:p>
            <a:pPr algn="ctr">
              <a:lnSpc>
                <a:spcPct val="90000"/>
              </a:lnSpc>
            </a:pPr>
            <a:r>
              <a:rPr lang="en-US" sz="2400" dirty="0">
                <a:latin typeface="Arial" panose="020B0604020202020204" pitchFamily="34" charset="0"/>
                <a:cs typeface="Arial" panose="020B0604020202020204" pitchFamily="34" charset="0"/>
              </a:rPr>
              <a:t>RAG with </a:t>
            </a:r>
            <a:r>
              <a:rPr lang="en-US" sz="2400" b="1" dirty="0">
                <a:latin typeface="Arial" panose="020B0604020202020204" pitchFamily="34" charset="0"/>
                <a:cs typeface="Arial" panose="020B0604020202020204" pitchFamily="34" charset="0"/>
              </a:rPr>
              <a:t>LlamaIndex</a:t>
            </a:r>
          </a:p>
        </p:txBody>
      </p:sp>
      <p:sp>
        <p:nvSpPr>
          <p:cNvPr id="7" name="TextBox 6">
            <a:extLst>
              <a:ext uri="{FF2B5EF4-FFF2-40B4-BE49-F238E27FC236}">
                <a16:creationId xmlns:a16="http://schemas.microsoft.com/office/drawing/2014/main" id="{109E0B74-CA90-6F66-A582-E93BC8F3747F}"/>
              </a:ext>
            </a:extLst>
          </p:cNvPr>
          <p:cNvSpPr txBox="1"/>
          <p:nvPr/>
        </p:nvSpPr>
        <p:spPr>
          <a:xfrm>
            <a:off x="13484274" y="8501449"/>
            <a:ext cx="3670236" cy="424732"/>
          </a:xfrm>
          <a:prstGeom prst="rect">
            <a:avLst/>
          </a:prstGeom>
          <a:noFill/>
        </p:spPr>
        <p:txBody>
          <a:bodyPr wrap="none" rtlCol="0" anchor="ctr">
            <a:spAutoFit/>
          </a:bodyPr>
          <a:lstStyle/>
          <a:p>
            <a:pPr algn="ctr">
              <a:lnSpc>
                <a:spcPct val="90000"/>
              </a:lnSpc>
            </a:pPr>
            <a:r>
              <a:rPr lang="en-US" sz="2400" dirty="0">
                <a:latin typeface="Arial" panose="020B0604020202020204" pitchFamily="34" charset="0"/>
                <a:cs typeface="Arial" panose="020B0604020202020204" pitchFamily="34" charset="0"/>
              </a:rPr>
              <a:t>RAG with </a:t>
            </a:r>
            <a:r>
              <a:rPr lang="en-US" sz="2400" b="1" dirty="0">
                <a:latin typeface="Arial" panose="020B0604020202020204" pitchFamily="34" charset="0"/>
                <a:cs typeface="Arial" panose="020B0604020202020204" pitchFamily="34" charset="0"/>
              </a:rPr>
              <a:t>Vanilla Python</a:t>
            </a:r>
          </a:p>
        </p:txBody>
      </p:sp>
    </p:spTree>
    <p:extLst>
      <p:ext uri="{BB962C8B-B14F-4D97-AF65-F5344CB8AC3E}">
        <p14:creationId xmlns:p14="http://schemas.microsoft.com/office/powerpoint/2010/main" val="160873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LangChain - Review</a:t>
            </a:r>
            <a:endParaRPr dirty="0"/>
          </a:p>
        </p:txBody>
      </p:sp>
      <p:sp>
        <p:nvSpPr>
          <p:cNvPr id="107" name="Google Shape;107;p15"/>
          <p:cNvSpPr txBox="1">
            <a:spLocks noGrp="1"/>
          </p:cNvSpPr>
          <p:nvPr>
            <p:ph type="body" sz="quarter" idx="10"/>
          </p:nvPr>
        </p:nvSpPr>
        <p:spPr>
          <a:xfrm>
            <a:off x="1155697" y="2092036"/>
            <a:ext cx="1577340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0" i="0" u="none" strike="noStrike" dirty="0">
                <a:solidFill>
                  <a:srgbClr val="000000"/>
                </a:solidFill>
                <a:effectLst/>
              </a:rPr>
              <a:t>Previously we saw how LangChain provides a framework for working with LLM chains. We can leverage these chains to build complex LLM Compound Applications</a:t>
            </a:r>
          </a:p>
          <a:p>
            <a:pPr marL="0" indent="0" fontAlgn="base">
              <a:spcBef>
                <a:spcPts val="0"/>
              </a:spcBef>
              <a:buNone/>
            </a:pPr>
            <a:endParaRPr lang="en-US" dirty="0">
              <a:solidFill>
                <a:srgbClr val="000000"/>
              </a:solidFill>
            </a:endParaRPr>
          </a:p>
          <a:p>
            <a:pPr marL="0" indent="0" fontAlgn="base">
              <a:spcBef>
                <a:spcPts val="0"/>
              </a:spcBef>
              <a:buNone/>
            </a:pPr>
            <a:r>
              <a:rPr lang="en-US" b="0" i="0" u="none" strike="noStrike" dirty="0">
                <a:solidFill>
                  <a:srgbClr val="000000"/>
                </a:solidFill>
                <a:effectLst/>
              </a:rPr>
              <a:t>LangChain offers the ability to use Serial and Parallel chaining structures</a:t>
            </a:r>
          </a:p>
          <a:p>
            <a:pPr marL="0" indent="0" fontAlgn="base">
              <a:spcBef>
                <a:spcPts val="0"/>
              </a:spcBef>
              <a:buNone/>
            </a:pP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b="0" i="0" u="none" strike="noStrike" dirty="0">
                <a:solidFill>
                  <a:srgbClr val="000000"/>
                </a:solidFill>
                <a:effectLst/>
              </a:rPr>
              <a:t>Provides out of the box solutions to parse unstructured data with various text splitting options:</a:t>
            </a:r>
          </a:p>
          <a:p>
            <a:pPr marL="0" indent="0" fontAlgn="base">
              <a:spcBef>
                <a:spcPts val="0"/>
              </a:spcBef>
              <a:buNone/>
            </a:pPr>
            <a:r>
              <a:rPr lang="en-US" sz="2000" b="0" i="1" dirty="0">
                <a:effectLst/>
              </a:rPr>
              <a:t>“[The] text splitter is the recommended one for generic text. It is parameterized by a list of characters. It tries to split on them in order until the chunks are small enough. The default list is </a:t>
            </a:r>
            <a:r>
              <a:rPr lang="en-US" sz="2000" i="1" dirty="0"/>
              <a:t>["\n\n", "\n", " ", ""]</a:t>
            </a:r>
            <a:r>
              <a:rPr lang="en-US" sz="2000" b="0" i="1" dirty="0">
                <a:effectLst/>
              </a:rPr>
              <a:t>. This has the effect of trying to keep all paragraphs (and then sentences, and then words) together as long as possible, as those would generically seem to be the strongest semantically related pieces of text.” </a:t>
            </a:r>
            <a:r>
              <a:rPr lang="en-US" sz="2000" b="1" dirty="0">
                <a:effectLst/>
              </a:rPr>
              <a:t>– LangChain Docs</a:t>
            </a:r>
            <a:endParaRPr lang="en-US" sz="2000" b="1" u="none" strike="noStrike" dirty="0">
              <a:effectLst/>
            </a:endParaRP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Interfaces seamlessly with many vector database providers:</a:t>
            </a:r>
            <a:endParaRPr lang="en-US"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10242" name="Picture 2">
            <a:extLst>
              <a:ext uri="{FF2B5EF4-FFF2-40B4-BE49-F238E27FC236}">
                <a16:creationId xmlns:a16="http://schemas.microsoft.com/office/drawing/2014/main" id="{53919C28-8F5A-EB6B-FC54-430D48A17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6703" y="4296502"/>
            <a:ext cx="3405554" cy="84371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EC7E212D-1E9A-FF4C-1357-A00090436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6657" y="2646996"/>
            <a:ext cx="2425646" cy="14351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69F746-4268-FB59-C1F2-E14571787216}"/>
              </a:ext>
            </a:extLst>
          </p:cNvPr>
          <p:cNvPicPr>
            <a:picLocks noChangeAspect="1"/>
          </p:cNvPicPr>
          <p:nvPr/>
        </p:nvPicPr>
        <p:blipFill>
          <a:blip r:embed="rId5"/>
          <a:stretch>
            <a:fillRect/>
          </a:stretch>
        </p:blipFill>
        <p:spPr>
          <a:xfrm>
            <a:off x="5517418" y="3812986"/>
            <a:ext cx="8006125" cy="967032"/>
          </a:xfrm>
          <a:prstGeom prst="rect">
            <a:avLst/>
          </a:prstGeom>
        </p:spPr>
      </p:pic>
      <p:pic>
        <p:nvPicPr>
          <p:cNvPr id="10248" name="Picture 8" descr="Diagram illustrating the process of vector stores: 1. Load source data, 2. Query vector store, 3. Retrieve &amp;#39;most similar&amp;#39; results.">
            <a:extLst>
              <a:ext uri="{FF2B5EF4-FFF2-40B4-BE49-F238E27FC236}">
                <a16:creationId xmlns:a16="http://schemas.microsoft.com/office/drawing/2014/main" id="{CEB258A2-E019-D808-F79A-F89FAAFA3C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2823" y="6879147"/>
            <a:ext cx="7221415" cy="299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3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LlamaIndex – Managing Data for RAG</a:t>
            </a:r>
            <a:endParaRPr dirty="0"/>
          </a:p>
        </p:txBody>
      </p:sp>
      <p:sp>
        <p:nvSpPr>
          <p:cNvPr id="107" name="Google Shape;107;p15"/>
          <p:cNvSpPr txBox="1">
            <a:spLocks noGrp="1"/>
          </p:cNvSpPr>
          <p:nvPr>
            <p:ph type="body" sz="quarter" idx="10"/>
          </p:nvPr>
        </p:nvSpPr>
        <p:spPr>
          <a:xfrm>
            <a:off x="1155698" y="2092036"/>
            <a:ext cx="7566272"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b="0" i="0" u="none" strike="noStrike" dirty="0">
                <a:solidFill>
                  <a:srgbClr val="000000"/>
                </a:solidFill>
                <a:effectLst/>
              </a:rPr>
              <a:t>LlamaIndex vs. LangChain </a:t>
            </a:r>
          </a:p>
          <a:p>
            <a:pPr marL="0" indent="0" fontAlgn="base">
              <a:spcBef>
                <a:spcPts val="0"/>
              </a:spcBef>
              <a:buNone/>
            </a:pPr>
            <a:endParaRPr lang="en-US" dirty="0">
              <a:solidFill>
                <a:srgbClr val="000000"/>
              </a:solidFill>
            </a:endParaRPr>
          </a:p>
          <a:p>
            <a:pPr marL="0" indent="0" fontAlgn="base">
              <a:spcBef>
                <a:spcPts val="0"/>
              </a:spcBef>
              <a:buNone/>
            </a:pPr>
            <a:r>
              <a:rPr lang="en-US" b="0" i="0" u="none" strike="noStrike" dirty="0">
                <a:solidFill>
                  <a:srgbClr val="000000"/>
                </a:solidFill>
                <a:effectLst/>
              </a:rPr>
              <a:t>Whereas </a:t>
            </a:r>
            <a:r>
              <a:rPr lang="en-US" b="0" i="0" u="none" strike="noStrike" dirty="0" err="1">
                <a:solidFill>
                  <a:srgbClr val="000000"/>
                </a:solidFill>
                <a:effectLst/>
              </a:rPr>
              <a:t>LangChain’s</a:t>
            </a:r>
            <a:r>
              <a:rPr lang="en-US" b="0" i="0" u="none" strike="noStrike" dirty="0">
                <a:solidFill>
                  <a:srgbClr val="000000"/>
                </a:solidFill>
                <a:effectLst/>
              </a:rPr>
              <a:t> focus is on LLM components, LlamaIndex focuses more specifically on RAG and data parsing.</a:t>
            </a: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r>
              <a:rPr lang="en-US" dirty="0">
                <a:solidFill>
                  <a:srgbClr val="0E0E0E"/>
                </a:solidFill>
                <a:effectLst/>
              </a:rPr>
              <a:t>LlamaIndex includes hundreds of data loaders to connect custom data sources to LLMs, including integrations with </a:t>
            </a:r>
            <a:r>
              <a:rPr lang="en-US" dirty="0" err="1">
                <a:solidFill>
                  <a:srgbClr val="0E0E0E"/>
                </a:solidFill>
                <a:effectLst/>
              </a:rPr>
              <a:t>Airtable</a:t>
            </a:r>
            <a:r>
              <a:rPr lang="en-US" dirty="0">
                <a:solidFill>
                  <a:srgbClr val="0E0E0E"/>
                </a:solidFill>
                <a:effectLst/>
              </a:rPr>
              <a:t>, Jira, Salesforce, and others, allowing seamless data loading from files, JSON, CSV, and unstructured data.</a:t>
            </a:r>
          </a:p>
          <a:p>
            <a:r>
              <a:rPr lang="en-US" dirty="0">
                <a:solidFill>
                  <a:srgbClr val="0E0E0E"/>
                </a:solidFill>
                <a:effectLst/>
              </a:rPr>
              <a:t>LlamaIndex offers various indexing models tailored for optimizing data exploration and categorization, enabling significant performance gains when using LLMs by choosing the appropriate index type for your application.</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p:txBody>
      </p:sp>
      <p:pic>
        <p:nvPicPr>
          <p:cNvPr id="12290" name="Picture 2">
            <a:extLst>
              <a:ext uri="{FF2B5EF4-FFF2-40B4-BE49-F238E27FC236}">
                <a16:creationId xmlns:a16="http://schemas.microsoft.com/office/drawing/2014/main" id="{7C84B4C9-93F8-D5DF-5BEB-72430DCF2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3683" y="1542562"/>
            <a:ext cx="5784276" cy="19883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3F60A5-1411-896D-AFFA-6CBDA6E160E5}"/>
              </a:ext>
            </a:extLst>
          </p:cNvPr>
          <p:cNvPicPr>
            <a:picLocks noChangeAspect="1"/>
          </p:cNvPicPr>
          <p:nvPr/>
        </p:nvPicPr>
        <p:blipFill>
          <a:blip r:embed="rId4"/>
          <a:stretch>
            <a:fillRect/>
          </a:stretch>
        </p:blipFill>
        <p:spPr>
          <a:xfrm>
            <a:off x="8171869" y="3236319"/>
            <a:ext cx="10341711" cy="5203053"/>
          </a:xfrm>
          <a:prstGeom prst="rect">
            <a:avLst/>
          </a:prstGeom>
        </p:spPr>
      </p:pic>
    </p:spTree>
    <p:extLst>
      <p:ext uri="{BB962C8B-B14F-4D97-AF65-F5344CB8AC3E}">
        <p14:creationId xmlns:p14="http://schemas.microsoft.com/office/powerpoint/2010/main" val="147107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Data Formats and LLM Performance</a:t>
            </a:r>
            <a:endParaRPr dirty="0"/>
          </a:p>
        </p:txBody>
      </p:sp>
      <p:sp>
        <p:nvSpPr>
          <p:cNvPr id="107" name="Google Shape;107;p15"/>
          <p:cNvSpPr txBox="1">
            <a:spLocks noGrp="1"/>
          </p:cNvSpPr>
          <p:nvPr>
            <p:ph type="body" sz="quarter" idx="10"/>
          </p:nvPr>
        </p:nvSpPr>
        <p:spPr>
          <a:xfrm>
            <a:off x="1155697" y="2092036"/>
            <a:ext cx="1577340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b="0" i="0" u="none" strike="noStrike" dirty="0">
                <a:solidFill>
                  <a:srgbClr val="000000"/>
                </a:solidFill>
                <a:effectLst/>
              </a:rPr>
              <a:t>There is no single best way to parse an arbitrary document:</a:t>
            </a:r>
          </a:p>
          <a:p>
            <a:pPr marL="0" indent="0" fontAlgn="base">
              <a:spcBef>
                <a:spcPts val="0"/>
              </a:spcBef>
              <a:buNone/>
            </a:pPr>
            <a:endParaRPr lang="en-US" sz="2800" dirty="0">
              <a:solidFill>
                <a:srgbClr val="000000"/>
              </a:solidFill>
            </a:endParaRPr>
          </a:p>
          <a:p>
            <a:pPr marL="0" indent="0" fontAlgn="base">
              <a:spcBef>
                <a:spcPts val="0"/>
              </a:spcBef>
              <a:buNone/>
            </a:pPr>
            <a:r>
              <a:rPr lang="en-US" sz="2800" b="1" dirty="0">
                <a:solidFill>
                  <a:srgbClr val="000000"/>
                </a:solidFill>
              </a:rPr>
              <a:t>Document types</a:t>
            </a:r>
          </a:p>
          <a:p>
            <a:pPr fontAlgn="base">
              <a:spcBef>
                <a:spcPts val="0"/>
              </a:spcBef>
            </a:pPr>
            <a:r>
              <a:rPr lang="en-US" dirty="0">
                <a:solidFill>
                  <a:srgbClr val="000000"/>
                </a:solidFill>
              </a:rPr>
              <a:t>PDFs</a:t>
            </a:r>
          </a:p>
          <a:p>
            <a:pPr fontAlgn="base">
              <a:spcBef>
                <a:spcPts val="0"/>
              </a:spcBef>
            </a:pPr>
            <a:r>
              <a:rPr lang="en-US" dirty="0">
                <a:solidFill>
                  <a:srgbClr val="000000"/>
                </a:solidFill>
              </a:rPr>
              <a:t>MS Word </a:t>
            </a:r>
          </a:p>
          <a:p>
            <a:pPr fontAlgn="base">
              <a:spcBef>
                <a:spcPts val="0"/>
              </a:spcBef>
            </a:pPr>
            <a:r>
              <a:rPr lang="en-US" dirty="0">
                <a:solidFill>
                  <a:srgbClr val="000000"/>
                </a:solidFill>
              </a:rPr>
              <a:t>Raw text</a:t>
            </a:r>
          </a:p>
          <a:p>
            <a:pPr fontAlgn="base">
              <a:spcBef>
                <a:spcPts val="0"/>
              </a:spcBef>
            </a:pPr>
            <a:r>
              <a:rPr lang="en-US" dirty="0">
                <a:solidFill>
                  <a:srgbClr val="000000"/>
                </a:solidFill>
              </a:rPr>
              <a:t>HTML/XML pages</a:t>
            </a:r>
          </a:p>
          <a:p>
            <a:pPr fontAlgn="base">
              <a:spcBef>
                <a:spcPts val="0"/>
              </a:spcBef>
            </a:pPr>
            <a:r>
              <a:rPr lang="en-US" dirty="0">
                <a:solidFill>
                  <a:srgbClr val="000000"/>
                </a:solidFill>
              </a:rPr>
              <a:t>JSON</a:t>
            </a:r>
          </a:p>
          <a:p>
            <a:pPr fontAlgn="base">
              <a:spcBef>
                <a:spcPts val="0"/>
              </a:spcBef>
            </a:pPr>
            <a:r>
              <a:rPr lang="en-US" dirty="0">
                <a:solidFill>
                  <a:srgbClr val="000000"/>
                </a:solidFill>
              </a:rPr>
              <a:t>MS PowerPoint</a:t>
            </a:r>
          </a:p>
          <a:p>
            <a:pPr fontAlgn="base">
              <a:spcBef>
                <a:spcPts val="0"/>
              </a:spcBef>
            </a:pPr>
            <a:r>
              <a:rPr lang="en-US" dirty="0">
                <a:solidFill>
                  <a:srgbClr val="000000"/>
                </a:solidFill>
              </a:rPr>
              <a:t>Markdown</a:t>
            </a:r>
          </a:p>
          <a:p>
            <a:pPr marL="0" indent="0" fontAlgn="base">
              <a:spcBef>
                <a:spcPts val="0"/>
              </a:spcBef>
              <a:buNone/>
            </a:pPr>
            <a:r>
              <a:rPr lang="en-US" dirty="0">
                <a:solidFill>
                  <a:srgbClr val="000000"/>
                </a:solidFill>
              </a:rPr>
              <a:t>Understanding how to parse even just these requires a strong understanding of their encodings and formats, many of which are proprietary </a:t>
            </a:r>
          </a:p>
          <a:p>
            <a:pPr marL="0" indent="0" fontAlgn="base">
              <a:spcBef>
                <a:spcPts val="0"/>
              </a:spcBef>
              <a:buNone/>
            </a:pPr>
            <a:endParaRPr lang="en-US" sz="2800" dirty="0">
              <a:solidFill>
                <a:srgbClr val="000000"/>
              </a:solidFill>
            </a:endParaRPr>
          </a:p>
          <a:p>
            <a:pPr marL="0" indent="0" fontAlgn="base">
              <a:spcBef>
                <a:spcPts val="0"/>
              </a:spcBef>
              <a:buNone/>
            </a:pPr>
            <a:r>
              <a:rPr lang="en-US" sz="2800" b="1" dirty="0">
                <a:solidFill>
                  <a:srgbClr val="000000"/>
                </a:solidFill>
              </a:rPr>
              <a:t>Formatting Differences </a:t>
            </a:r>
          </a:p>
          <a:p>
            <a:pPr marL="0" indent="0" fontAlgn="base">
              <a:spcBef>
                <a:spcPts val="0"/>
              </a:spcBef>
              <a:buNone/>
            </a:pPr>
            <a:r>
              <a:rPr lang="en-US" b="0" i="0" u="none" strike="noStrike" dirty="0">
                <a:solidFill>
                  <a:srgbClr val="000000"/>
                </a:solidFill>
                <a:effectLst/>
              </a:rPr>
              <a:t>Even within a single document type, the sematic meaning of the document can be affected by how it is chunked:</a:t>
            </a:r>
          </a:p>
          <a:p>
            <a:pPr fontAlgn="base">
              <a:spcBef>
                <a:spcPts val="0"/>
              </a:spcBef>
            </a:pPr>
            <a:r>
              <a:rPr lang="en-US" b="0" i="0" u="none" strike="noStrike" dirty="0">
                <a:solidFill>
                  <a:srgbClr val="000000"/>
                </a:solidFill>
                <a:effectLst/>
              </a:rPr>
              <a:t>Newlines</a:t>
            </a:r>
          </a:p>
          <a:p>
            <a:pPr fontAlgn="base">
              <a:spcBef>
                <a:spcPts val="0"/>
              </a:spcBef>
            </a:pPr>
            <a:r>
              <a:rPr lang="en-US" dirty="0">
                <a:solidFill>
                  <a:srgbClr val="000000"/>
                </a:solidFill>
              </a:rPr>
              <a:t>Headings/Subheadings</a:t>
            </a:r>
          </a:p>
          <a:p>
            <a:pPr fontAlgn="base">
              <a:spcBef>
                <a:spcPts val="0"/>
              </a:spcBef>
            </a:pPr>
            <a:r>
              <a:rPr lang="en-US" b="0" i="0" u="none" strike="noStrike" dirty="0">
                <a:solidFill>
                  <a:srgbClr val="000000"/>
                </a:solidFill>
                <a:effectLst/>
              </a:rPr>
              <a:t>Page borders</a:t>
            </a:r>
          </a:p>
          <a:p>
            <a:pPr marL="0" indent="0" fontAlgn="base">
              <a:spcBef>
                <a:spcPts val="0"/>
              </a:spcBef>
              <a:buNone/>
            </a:pPr>
            <a:endParaRPr lang="en-US" sz="2800" b="0" i="0" u="none" strike="noStrike" dirty="0">
              <a:solidFill>
                <a:srgbClr val="000000"/>
              </a:solidFill>
              <a:effectLst/>
            </a:endParaRPr>
          </a:p>
        </p:txBody>
      </p:sp>
      <p:pic>
        <p:nvPicPr>
          <p:cNvPr id="13314" name="Picture 2" descr="PDF Definition - What is a PDF document?">
            <a:extLst>
              <a:ext uri="{FF2B5EF4-FFF2-40B4-BE49-F238E27FC236}">
                <a16:creationId xmlns:a16="http://schemas.microsoft.com/office/drawing/2014/main" id="{0F9BE2C5-628F-122C-7D63-27569250A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113" y="2815029"/>
            <a:ext cx="1510749" cy="151074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to switch to single-page view in Microsoft Word and the Preview app |  Macworld">
            <a:extLst>
              <a:ext uri="{FF2B5EF4-FFF2-40B4-BE49-F238E27FC236}">
                <a16:creationId xmlns:a16="http://schemas.microsoft.com/office/drawing/2014/main" id="{9AB51B41-9776-8FEA-5082-2826B1E26C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5081" y="4048541"/>
            <a:ext cx="2517912" cy="167860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97A3E0A5-C3AB-0AF8-BF4C-8E3F4A473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2330" y="2566704"/>
            <a:ext cx="1634175" cy="148183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CA478969-4B93-F4D3-E5F5-1ACCD5DA47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786" y="7471162"/>
            <a:ext cx="4397623" cy="260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868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RAG with Structured Data: SQL RAG</a:t>
            </a:r>
            <a:endParaRPr dirty="0"/>
          </a:p>
        </p:txBody>
      </p:sp>
      <p:sp>
        <p:nvSpPr>
          <p:cNvPr id="107" name="Google Shape;107;p15"/>
          <p:cNvSpPr txBox="1">
            <a:spLocks noGrp="1"/>
          </p:cNvSpPr>
          <p:nvPr>
            <p:ph type="body" sz="quarter" idx="10"/>
          </p:nvPr>
        </p:nvSpPr>
        <p:spPr>
          <a:xfrm>
            <a:off x="585854" y="2197373"/>
            <a:ext cx="17569624"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b="0" i="0" u="none" strike="noStrike" dirty="0">
                <a:solidFill>
                  <a:srgbClr val="000000"/>
                </a:solidFill>
                <a:effectLst/>
              </a:rPr>
              <a:t>Unstructure</a:t>
            </a:r>
            <a:r>
              <a:rPr lang="en-US" sz="2800" dirty="0">
                <a:solidFill>
                  <a:srgbClr val="000000"/>
                </a:solidFill>
              </a:rPr>
              <a:t>d data, typically text, is common in RAG. But what if we need structured data?</a:t>
            </a: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r>
              <a:rPr lang="en-US" b="1" dirty="0">
                <a:solidFill>
                  <a:srgbClr val="000000"/>
                </a:solidFill>
              </a:rPr>
              <a:t>Example: generate SQL queries </a:t>
            </a: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We can utilize an LLM to generate SQL queries from natural language to collect structured data as well.</a:t>
            </a: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These ‘Text2SQL’ models are becoming popular as developers want to include structured data with semantic data for RAG.</a:t>
            </a: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14338" name="Picture 2" descr="Creating an Information Edge with Conversational Access to Data | by Dr.  Janna Lipenkova | Towards Data Science">
            <a:extLst>
              <a:ext uri="{FF2B5EF4-FFF2-40B4-BE49-F238E27FC236}">
                <a16:creationId xmlns:a16="http://schemas.microsoft.com/office/drawing/2014/main" id="{5DBC01E6-24CB-679E-BF38-DB5529B19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96" r="19590" b="38761"/>
          <a:stretch/>
        </p:blipFill>
        <p:spPr bwMode="auto">
          <a:xfrm>
            <a:off x="2476838" y="5143500"/>
            <a:ext cx="12153561" cy="417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buSzPts val="4400"/>
            </a:pPr>
            <a:r>
              <a:rPr lang="en-US" sz="4800" b="0" i="0" u="none" strike="noStrike" dirty="0">
                <a:effectLst/>
                <a:latin typeface="Arial" panose="020B0604020202020204" pitchFamily="34" charset="0"/>
              </a:rPr>
              <a:t>Compound systems as programs: DSPy</a:t>
            </a:r>
            <a:endParaRPr dirty="0"/>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A new look at LLM systems</a:t>
            </a:r>
          </a:p>
        </p:txBody>
      </p:sp>
    </p:spTree>
    <p:extLst>
      <p:ext uri="{BB962C8B-B14F-4D97-AF65-F5344CB8AC3E}">
        <p14:creationId xmlns:p14="http://schemas.microsoft.com/office/powerpoint/2010/main" val="1576607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FC84-ADF6-A564-059A-536D26B2ED9A}"/>
              </a:ext>
            </a:extLst>
          </p:cNvPr>
          <p:cNvSpPr>
            <a:spLocks noGrp="1"/>
          </p:cNvSpPr>
          <p:nvPr>
            <p:ph type="title"/>
          </p:nvPr>
        </p:nvSpPr>
        <p:spPr/>
        <p:txBody>
          <a:bodyPr anchor="ctr"/>
          <a:lstStyle/>
          <a:p>
            <a:r>
              <a:rPr lang="en-US" dirty="0"/>
              <a:t>Prompt Engineering, Fine-Tuning, … or Programming?</a:t>
            </a:r>
          </a:p>
        </p:txBody>
      </p:sp>
      <p:sp>
        <p:nvSpPr>
          <p:cNvPr id="3" name="Text Placeholder 2">
            <a:extLst>
              <a:ext uri="{FF2B5EF4-FFF2-40B4-BE49-F238E27FC236}">
                <a16:creationId xmlns:a16="http://schemas.microsoft.com/office/drawing/2014/main" id="{D4A14DC3-4719-55A7-246F-6BA769A1DD2E}"/>
              </a:ext>
            </a:extLst>
          </p:cNvPr>
          <p:cNvSpPr>
            <a:spLocks noGrp="1"/>
          </p:cNvSpPr>
          <p:nvPr>
            <p:ph type="body" sz="quarter" idx="10"/>
          </p:nvPr>
        </p:nvSpPr>
        <p:spPr>
          <a:xfrm>
            <a:off x="1155697" y="2726267"/>
            <a:ext cx="10339617" cy="6200518"/>
          </a:xfrm>
        </p:spPr>
        <p:txBody>
          <a:bodyPr>
            <a:normAutofit/>
          </a:bodyPr>
          <a:lstStyle/>
          <a:p>
            <a:pPr marL="0" indent="0">
              <a:buNone/>
            </a:pPr>
            <a:r>
              <a:rPr lang="en-US" dirty="0"/>
              <a:t>LLM Compound Systems benefit from the best alignment of the models being used</a:t>
            </a:r>
          </a:p>
          <a:p>
            <a:pPr marL="0" indent="0">
              <a:buNone/>
            </a:pPr>
            <a:endParaRPr lang="en-US" dirty="0"/>
          </a:p>
          <a:p>
            <a:pPr marL="0" indent="0">
              <a:buNone/>
            </a:pPr>
            <a:r>
              <a:rPr lang="en-US" dirty="0"/>
              <a:t>If we </a:t>
            </a:r>
            <a:r>
              <a:rPr lang="en-US" b="1" dirty="0"/>
              <a:t>don’t have enough data</a:t>
            </a:r>
            <a:r>
              <a:rPr lang="en-US" dirty="0"/>
              <a:t>, we’re stuck at </a:t>
            </a:r>
            <a:r>
              <a:rPr lang="en-US" b="1" dirty="0"/>
              <a:t>few-shot learning </a:t>
            </a:r>
          </a:p>
          <a:p>
            <a:pPr marL="0" indent="0">
              <a:buNone/>
            </a:pPr>
            <a:r>
              <a:rPr lang="en-US" dirty="0"/>
              <a:t>If we have </a:t>
            </a:r>
            <a:r>
              <a:rPr lang="en-US" b="1" dirty="0"/>
              <a:t>lots of good data</a:t>
            </a:r>
            <a:r>
              <a:rPr lang="en-US" dirty="0"/>
              <a:t>, we can</a:t>
            </a:r>
            <a:r>
              <a:rPr lang="en-US" b="1" dirty="0"/>
              <a:t> fine-tune </a:t>
            </a:r>
            <a:r>
              <a:rPr lang="en-US" dirty="0"/>
              <a:t>the LLM for better alignment</a:t>
            </a:r>
          </a:p>
          <a:p>
            <a:pPr marL="0" indent="0">
              <a:buNone/>
            </a:pPr>
            <a:endParaRPr lang="en-US" dirty="0"/>
          </a:p>
          <a:p>
            <a:pPr marL="0" indent="0">
              <a:buNone/>
            </a:pPr>
            <a:r>
              <a:rPr lang="en-US" dirty="0"/>
              <a:t>What if there is another way? Can we make use of the full Compound System and the data available to tune our system? </a:t>
            </a:r>
          </a:p>
          <a:p>
            <a:pPr marL="0" indent="0">
              <a:buNone/>
            </a:pPr>
            <a:endParaRPr lang="en-US" dirty="0"/>
          </a:p>
          <a:p>
            <a:pPr marL="0" indent="0">
              <a:buNone/>
            </a:pPr>
            <a:r>
              <a:rPr lang="en-US" dirty="0"/>
              <a:t>(Ans: Yes! With DSPy)</a:t>
            </a:r>
          </a:p>
        </p:txBody>
      </p:sp>
      <p:pic>
        <p:nvPicPr>
          <p:cNvPr id="4" name="Picture 3">
            <a:extLst>
              <a:ext uri="{FF2B5EF4-FFF2-40B4-BE49-F238E27FC236}">
                <a16:creationId xmlns:a16="http://schemas.microsoft.com/office/drawing/2014/main" id="{A0364FD2-6184-5590-9930-B5780125B053}"/>
              </a:ext>
            </a:extLst>
          </p:cNvPr>
          <p:cNvPicPr>
            <a:picLocks noChangeAspect="1"/>
          </p:cNvPicPr>
          <p:nvPr/>
        </p:nvPicPr>
        <p:blipFill rotWithShape="1">
          <a:blip r:embed="rId3"/>
          <a:srcRect l="8773" t="65533" r="49238" b="2968"/>
          <a:stretch/>
        </p:blipFill>
        <p:spPr>
          <a:xfrm>
            <a:off x="11782697" y="1497442"/>
            <a:ext cx="4438322" cy="2843715"/>
          </a:xfrm>
          <a:prstGeom prst="rect">
            <a:avLst/>
          </a:prstGeom>
        </p:spPr>
      </p:pic>
      <p:pic>
        <p:nvPicPr>
          <p:cNvPr id="6" name="Picture 5">
            <a:extLst>
              <a:ext uri="{FF2B5EF4-FFF2-40B4-BE49-F238E27FC236}">
                <a16:creationId xmlns:a16="http://schemas.microsoft.com/office/drawing/2014/main" id="{A299B154-C2B7-DD8C-E44D-D81E69969E4D}"/>
              </a:ext>
            </a:extLst>
          </p:cNvPr>
          <p:cNvPicPr>
            <a:picLocks noChangeAspect="1"/>
          </p:cNvPicPr>
          <p:nvPr/>
        </p:nvPicPr>
        <p:blipFill rotWithShape="1">
          <a:blip r:embed="rId3"/>
          <a:srcRect l="54756" t="10920" r="3255" b="26043"/>
          <a:stretch/>
        </p:blipFill>
        <p:spPr>
          <a:xfrm>
            <a:off x="12252960" y="4341157"/>
            <a:ext cx="3866606" cy="4957870"/>
          </a:xfrm>
          <a:prstGeom prst="rect">
            <a:avLst/>
          </a:prstGeom>
        </p:spPr>
      </p:pic>
    </p:spTree>
    <p:extLst>
      <p:ext uri="{BB962C8B-B14F-4D97-AF65-F5344CB8AC3E}">
        <p14:creationId xmlns:p14="http://schemas.microsoft.com/office/powerpoint/2010/main" val="2674197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b="1" i="0" u="sng" dirty="0">
                <a:effectLst/>
              </a:rPr>
              <a:t>D</a:t>
            </a:r>
            <a:r>
              <a:rPr lang="en-US" b="0" i="0" dirty="0">
                <a:effectLst/>
              </a:rPr>
              <a:t>eclarative </a:t>
            </a:r>
            <a:r>
              <a:rPr lang="en-US" b="1" i="0" u="sng" dirty="0">
                <a:effectLst/>
              </a:rPr>
              <a:t>S</a:t>
            </a:r>
            <a:r>
              <a:rPr lang="en-US" b="0" i="0" dirty="0">
                <a:effectLst/>
              </a:rPr>
              <a:t>elf-improving Language </a:t>
            </a:r>
            <a:r>
              <a:rPr lang="en-US" b="1" i="0" u="sng" dirty="0">
                <a:effectLst/>
              </a:rPr>
              <a:t>P</a:t>
            </a:r>
            <a:r>
              <a:rPr lang="en-US" b="0" i="0" dirty="0">
                <a:effectLst/>
              </a:rPr>
              <a:t>rograms, p</a:t>
            </a:r>
            <a:r>
              <a:rPr lang="en-US" b="1" i="0" u="sng" dirty="0">
                <a:effectLst/>
              </a:rPr>
              <a:t>y</a:t>
            </a:r>
            <a:r>
              <a:rPr lang="en-US" b="0" i="0" dirty="0">
                <a:effectLst/>
              </a:rPr>
              <a:t>thonically: DSPy</a:t>
            </a:r>
            <a:endParaRPr lang="en-US" b="1" dirty="0">
              <a:ea typeface="+mn-ea"/>
            </a:endParaRPr>
          </a:p>
        </p:txBody>
      </p:sp>
      <p:sp>
        <p:nvSpPr>
          <p:cNvPr id="107" name="Google Shape;107;p15"/>
          <p:cNvSpPr txBox="1">
            <a:spLocks noGrp="1"/>
          </p:cNvSpPr>
          <p:nvPr>
            <p:ph type="body" sz="quarter" idx="10"/>
          </p:nvPr>
        </p:nvSpPr>
        <p:spPr>
          <a:xfrm>
            <a:off x="1155696" y="2092036"/>
            <a:ext cx="9111709" cy="6834749"/>
          </a:xfrm>
          <a:prstGeom prst="rect">
            <a:avLst/>
          </a:prstGeom>
          <a:noFill/>
          <a:ln>
            <a:noFill/>
          </a:ln>
        </p:spPr>
        <p:txBody>
          <a:bodyPr spcFirstLastPara="1" vert="horz" wrap="square" lIns="137138" tIns="68550" rIns="137138" bIns="68550" rtlCol="0" anchor="t" anchorCtr="0">
            <a:noAutofit/>
          </a:bodyPr>
          <a:lstStyle/>
          <a:p>
            <a:pPr marL="0" indent="0" algn="l">
              <a:buNone/>
            </a:pPr>
            <a:r>
              <a:rPr lang="en-US" sz="2000" b="1" i="0" dirty="0">
                <a:effectLst/>
              </a:rPr>
              <a:t>DSPy is a framework for algorithmically optimizing LLM prompts and weights</a:t>
            </a:r>
            <a:r>
              <a:rPr lang="en-US" sz="2000" b="0" i="0" dirty="0">
                <a:effectLst/>
              </a:rPr>
              <a:t>, especially when LLMs are used one or more times within a pipeline. To use LLMs to build a complex system </a:t>
            </a:r>
            <a:r>
              <a:rPr lang="en-US" sz="2000" b="0" i="1" dirty="0">
                <a:effectLst/>
              </a:rPr>
              <a:t>without</a:t>
            </a:r>
            <a:r>
              <a:rPr lang="en-US" sz="2000" b="0" i="0" dirty="0">
                <a:effectLst/>
              </a:rPr>
              <a:t> DSPy, you generally have to: </a:t>
            </a:r>
          </a:p>
          <a:p>
            <a:pPr marL="457200" indent="-457200" algn="l">
              <a:buAutoNum type="arabicParenBoth"/>
            </a:pPr>
            <a:r>
              <a:rPr lang="en-US" sz="2000" dirty="0"/>
              <a:t>B</a:t>
            </a:r>
            <a:r>
              <a:rPr lang="en-US" sz="2000" b="0" i="0" dirty="0">
                <a:effectLst/>
              </a:rPr>
              <a:t>reak the problem down into steps, </a:t>
            </a:r>
          </a:p>
          <a:p>
            <a:pPr marL="457200" indent="-457200" algn="l">
              <a:buAutoNum type="arabicParenBoth"/>
            </a:pPr>
            <a:r>
              <a:rPr lang="en-US" sz="2000" dirty="0"/>
              <a:t>P</a:t>
            </a:r>
            <a:r>
              <a:rPr lang="en-US" sz="2000" b="0" i="0" dirty="0">
                <a:effectLst/>
              </a:rPr>
              <a:t>rompt your LLM well until each step works well in isolation, </a:t>
            </a:r>
          </a:p>
          <a:p>
            <a:pPr marL="457200" indent="-457200" algn="l">
              <a:buAutoNum type="arabicParenBoth"/>
            </a:pPr>
            <a:r>
              <a:rPr lang="en-US" sz="2000" dirty="0"/>
              <a:t>T</a:t>
            </a:r>
            <a:r>
              <a:rPr lang="en-US" sz="2000" b="0" i="0" dirty="0">
                <a:effectLst/>
              </a:rPr>
              <a:t>weak the steps to work well together, </a:t>
            </a:r>
          </a:p>
          <a:p>
            <a:pPr marL="457200" indent="-457200" algn="l">
              <a:buAutoNum type="arabicParenBoth"/>
            </a:pPr>
            <a:r>
              <a:rPr lang="en-US" sz="2000" b="0" i="0" dirty="0">
                <a:effectLst/>
              </a:rPr>
              <a:t>Generate synthetic examples to tune each step, and </a:t>
            </a:r>
          </a:p>
          <a:p>
            <a:pPr marL="457200" indent="-457200" algn="l">
              <a:buAutoNum type="arabicParenBoth"/>
            </a:pPr>
            <a:r>
              <a:rPr lang="en-US" sz="2000" dirty="0"/>
              <a:t>Use </a:t>
            </a:r>
            <a:r>
              <a:rPr lang="en-US" sz="2000" b="0" i="0" dirty="0">
                <a:effectLst/>
              </a:rPr>
              <a:t>these examples to finetune smaller LLMs to cut costs. </a:t>
            </a:r>
          </a:p>
          <a:p>
            <a:pPr marL="0" indent="0" algn="l">
              <a:buNone/>
            </a:pPr>
            <a:r>
              <a:rPr lang="en-US" sz="2000" b="0" i="0" dirty="0">
                <a:effectLst/>
              </a:rPr>
              <a:t>Currently, this is hard and messy: every time you change your pipeline, your LLM, or your data, all prompts (or finetuning steps) may need to change.</a:t>
            </a:r>
          </a:p>
          <a:p>
            <a:pPr marL="0" indent="0" algn="l">
              <a:buNone/>
            </a:pPr>
            <a:endParaRPr lang="en-US" sz="2000" b="0" i="0" dirty="0">
              <a:effectLst/>
            </a:endParaRPr>
          </a:p>
          <a:p>
            <a:pPr marL="0" indent="0" algn="l">
              <a:buNone/>
            </a:pPr>
            <a:r>
              <a:rPr lang="en-US" sz="2000" b="1" i="0" dirty="0">
                <a:effectLst/>
              </a:rPr>
              <a:t>DSPy </a:t>
            </a:r>
            <a:r>
              <a:rPr lang="en-US" sz="2000" b="0" i="0" dirty="0">
                <a:effectLst/>
              </a:rPr>
              <a:t>separates the flow of the program (modules) from the parameters (LLM prompts and weights) of each step. </a:t>
            </a:r>
            <a:endParaRPr lang="en-US" sz="2800" b="0" i="0" u="none" strike="noStrike" dirty="0">
              <a:effectLst/>
            </a:endParaRPr>
          </a:p>
        </p:txBody>
      </p:sp>
      <p:pic>
        <p:nvPicPr>
          <p:cNvPr id="2050" name="Picture 2">
            <a:extLst>
              <a:ext uri="{FF2B5EF4-FFF2-40B4-BE49-F238E27FC236}">
                <a16:creationId xmlns:a16="http://schemas.microsoft.com/office/drawing/2014/main" id="{B0F739D4-F19F-0423-0BF9-D9CD60485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7406" y="2819448"/>
            <a:ext cx="7942218" cy="444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08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6386" name="Picture 2">
            <a:extLst>
              <a:ext uri="{FF2B5EF4-FFF2-40B4-BE49-F238E27FC236}">
                <a16:creationId xmlns:a16="http://schemas.microsoft.com/office/drawing/2014/main" id="{8AEE0322-E861-F833-1368-2F697BFBF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693" y="2197373"/>
            <a:ext cx="7716307" cy="5892254"/>
          </a:xfrm>
          <a:prstGeom prst="rect">
            <a:avLst/>
          </a:prstGeom>
          <a:noFill/>
          <a:extLst>
            <a:ext uri="{909E8E84-426E-40DD-AFC4-6F175D3DCCD1}">
              <a14:hiddenFill xmlns:a14="http://schemas.microsoft.com/office/drawing/2010/main">
                <a:solidFill>
                  <a:srgbClr val="FFFFFF"/>
                </a:solidFill>
              </a14:hiddenFill>
            </a:ext>
          </a:extLst>
        </p:spPr>
      </p:pic>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DSPy Components</a:t>
            </a:r>
            <a:endParaRPr dirty="0"/>
          </a:p>
        </p:txBody>
      </p:sp>
      <p:sp>
        <p:nvSpPr>
          <p:cNvPr id="107" name="Google Shape;107;p15"/>
          <p:cNvSpPr txBox="1">
            <a:spLocks noGrp="1"/>
          </p:cNvSpPr>
          <p:nvPr>
            <p:ph type="body" sz="quarter" idx="10"/>
          </p:nvPr>
        </p:nvSpPr>
        <p:spPr>
          <a:xfrm>
            <a:off x="685435" y="2197373"/>
            <a:ext cx="10561686"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1" dirty="0"/>
              <a:t>Modules</a:t>
            </a:r>
          </a:p>
          <a:p>
            <a:pPr marL="0" indent="0" fontAlgn="base">
              <a:spcBef>
                <a:spcPts val="0"/>
              </a:spcBef>
              <a:buNone/>
            </a:pPr>
            <a:r>
              <a:rPr lang="en-US" dirty="0">
                <a:effectLst/>
              </a:rPr>
              <a:t>A DSPy module is a building block for programs that use LMs. </a:t>
            </a:r>
            <a:r>
              <a:rPr lang="en-US" i="0" dirty="0">
                <a:effectLst/>
              </a:rPr>
              <a:t>Each built-in module abstracts a prompting technique (like chain of thought or </a:t>
            </a:r>
            <a:r>
              <a:rPr lang="en-US" i="0" dirty="0" err="1">
                <a:effectLst/>
              </a:rPr>
              <a:t>ReAct</a:t>
            </a:r>
            <a:r>
              <a:rPr lang="en-US" i="0" dirty="0">
                <a:effectLst/>
              </a:rPr>
              <a:t>). Crucially, they are generalized to handle any DSPy Signature.</a:t>
            </a:r>
            <a:endParaRPr lang="en-US" dirty="0"/>
          </a:p>
          <a:p>
            <a:pPr marL="0" indent="0" fontAlgn="base">
              <a:spcBef>
                <a:spcPts val="0"/>
              </a:spcBef>
              <a:buNone/>
            </a:pPr>
            <a:endParaRPr lang="en-US" dirty="0"/>
          </a:p>
          <a:p>
            <a:pPr marL="0" indent="0" fontAlgn="base">
              <a:spcBef>
                <a:spcPts val="0"/>
              </a:spcBef>
              <a:buNone/>
            </a:pPr>
            <a:r>
              <a:rPr lang="en-US" b="1" dirty="0"/>
              <a:t>Signatures</a:t>
            </a:r>
          </a:p>
          <a:p>
            <a:pPr marL="0" indent="0" fontAlgn="base">
              <a:spcBef>
                <a:spcPts val="0"/>
              </a:spcBef>
              <a:buNone/>
            </a:pPr>
            <a:r>
              <a:rPr lang="en-US" i="0" dirty="0">
                <a:effectLst/>
              </a:rPr>
              <a:t>A signature is a declarative specification of input/output behavior of a DSPy module. Signatures allow you to tell the LM </a:t>
            </a:r>
            <a:r>
              <a:rPr lang="en-US" i="1" dirty="0">
                <a:effectLst/>
              </a:rPr>
              <a:t>what</a:t>
            </a:r>
            <a:r>
              <a:rPr lang="en-US" i="0" dirty="0">
                <a:effectLst/>
              </a:rPr>
              <a:t> it needs to do, rather than specify </a:t>
            </a:r>
            <a:r>
              <a:rPr lang="en-US" i="1" dirty="0">
                <a:effectLst/>
              </a:rPr>
              <a:t>how</a:t>
            </a:r>
            <a:r>
              <a:rPr lang="en-US" i="0" dirty="0">
                <a:effectLst/>
              </a:rPr>
              <a:t> we should ask the LM to do it.</a:t>
            </a:r>
            <a:endParaRPr lang="en-US" dirty="0"/>
          </a:p>
          <a:p>
            <a:pPr marL="0" indent="0" fontAlgn="base">
              <a:spcBef>
                <a:spcPts val="0"/>
              </a:spcBef>
              <a:buNone/>
            </a:pPr>
            <a:endParaRPr lang="en-US" dirty="0"/>
          </a:p>
          <a:p>
            <a:pPr marL="0" indent="0" fontAlgn="base">
              <a:spcBef>
                <a:spcPts val="0"/>
              </a:spcBef>
              <a:buNone/>
            </a:pPr>
            <a:r>
              <a:rPr lang="en-US" b="1" dirty="0"/>
              <a:t>LMs</a:t>
            </a:r>
          </a:p>
          <a:p>
            <a:pPr marL="0" indent="0" fontAlgn="base">
              <a:spcBef>
                <a:spcPts val="0"/>
              </a:spcBef>
              <a:buNone/>
            </a:pPr>
            <a:r>
              <a:rPr lang="en-US" dirty="0"/>
              <a:t>A DSPy LM are the LLMs that we are familiar with already</a:t>
            </a:r>
          </a:p>
          <a:p>
            <a:pPr marL="0" indent="0" fontAlgn="base">
              <a:spcBef>
                <a:spcPts val="0"/>
              </a:spcBef>
              <a:buNone/>
            </a:pPr>
            <a:endParaRPr lang="en-US" dirty="0"/>
          </a:p>
          <a:p>
            <a:pPr marL="0" indent="0" fontAlgn="base">
              <a:spcBef>
                <a:spcPts val="0"/>
              </a:spcBef>
              <a:buNone/>
            </a:pPr>
            <a:r>
              <a:rPr lang="en-US" b="1" dirty="0"/>
              <a:t>Optimizers</a:t>
            </a:r>
            <a:endParaRPr lang="en-US" dirty="0"/>
          </a:p>
          <a:p>
            <a:pPr marL="0" indent="0" fontAlgn="base">
              <a:spcBef>
                <a:spcPts val="0"/>
              </a:spcBef>
              <a:buNone/>
            </a:pPr>
            <a:r>
              <a:rPr lang="en-US" i="0" dirty="0">
                <a:effectLst/>
              </a:rPr>
              <a:t>A DSPy optimizer is an algorithm that can tune the parameters of a DSPy program (i.e., the prompts and/or the LM weights) to maximize the metrics you specify, like accuracy.</a:t>
            </a:r>
            <a:endParaRPr lang="en-US" i="0" strike="noStrike" dirty="0">
              <a:effectLst/>
            </a:endParaRPr>
          </a:p>
          <a:p>
            <a:pPr marL="0" indent="0" fontAlgn="base">
              <a:spcBef>
                <a:spcPts val="0"/>
              </a:spcBef>
              <a:buNone/>
            </a:pPr>
            <a:endParaRPr lang="en-US" dirty="0"/>
          </a:p>
          <a:p>
            <a:pPr marL="0" indent="0" fontAlgn="base">
              <a:spcBef>
                <a:spcPts val="0"/>
              </a:spcBef>
              <a:buNone/>
            </a:pPr>
            <a:endParaRPr lang="en-US" i="0" strike="noStrike" dirty="0">
              <a:effectLst/>
            </a:endParaRPr>
          </a:p>
          <a:p>
            <a:pPr marL="0" indent="0" fontAlgn="base">
              <a:spcBef>
                <a:spcPts val="0"/>
              </a:spcBef>
              <a:buNone/>
            </a:pPr>
            <a:endParaRPr lang="en-US" i="0" strike="noStrike" dirty="0">
              <a:effectLst/>
            </a:endParaRPr>
          </a:p>
        </p:txBody>
      </p:sp>
    </p:spTree>
    <p:extLst>
      <p:ext uri="{BB962C8B-B14F-4D97-AF65-F5344CB8AC3E}">
        <p14:creationId xmlns:p14="http://schemas.microsoft.com/office/powerpoint/2010/main" val="269173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DSPy LMs and Signatures</a:t>
            </a:r>
            <a:endParaRPr dirty="0"/>
          </a:p>
        </p:txBody>
      </p:sp>
      <p:sp>
        <p:nvSpPr>
          <p:cNvPr id="107" name="Google Shape;107;p15"/>
          <p:cNvSpPr txBox="1">
            <a:spLocks noGrp="1"/>
          </p:cNvSpPr>
          <p:nvPr>
            <p:ph type="body" sz="quarter" idx="10"/>
          </p:nvPr>
        </p:nvSpPr>
        <p:spPr>
          <a:xfrm>
            <a:off x="1155697" y="2092036"/>
            <a:ext cx="15773400" cy="6834749"/>
          </a:xfrm>
          <a:prstGeom prst="rect">
            <a:avLst/>
          </a:prstGeom>
          <a:noFill/>
          <a:ln>
            <a:noFill/>
          </a:ln>
        </p:spPr>
        <p:txBody>
          <a:bodyPr spcFirstLastPara="1" vert="horz" wrap="square" lIns="137138" tIns="68550" rIns="137138" bIns="68550" rtlCol="0" anchor="t" anchorCtr="0">
            <a:noAutofit/>
          </a:bodyPr>
          <a:lstStyle/>
          <a:p>
            <a:pPr marL="0" indent="0" algn="l">
              <a:buNone/>
            </a:pPr>
            <a:r>
              <a:rPr lang="en-US" b="0" i="0" dirty="0">
                <a:effectLst/>
                <a:latin typeface="system-ui"/>
              </a:rPr>
              <a:t>Signatures can be defined as a short string, with argument names that define semantic roles for inputs/outputs.</a:t>
            </a:r>
          </a:p>
          <a:p>
            <a:pPr algn="l">
              <a:buFont typeface="+mj-lt"/>
              <a:buAutoNum type="arabicPeriod"/>
            </a:pPr>
            <a:r>
              <a:rPr lang="en-US" b="0" i="0" dirty="0">
                <a:effectLst/>
                <a:latin typeface="system-ui"/>
              </a:rPr>
              <a:t>Question Answering: "question -&gt; answer"</a:t>
            </a:r>
          </a:p>
          <a:p>
            <a:pPr algn="l">
              <a:buFont typeface="+mj-lt"/>
              <a:buAutoNum type="arabicPeriod"/>
            </a:pPr>
            <a:r>
              <a:rPr lang="en-US" b="0" i="0" dirty="0">
                <a:effectLst/>
                <a:latin typeface="system-ui"/>
              </a:rPr>
              <a:t>Sentiment Classification: "sentence -&gt; sentiment"</a:t>
            </a:r>
          </a:p>
          <a:p>
            <a:pPr algn="l">
              <a:buFont typeface="+mj-lt"/>
              <a:buAutoNum type="arabicPeriod"/>
            </a:pPr>
            <a:r>
              <a:rPr lang="en-US" b="0" i="0" dirty="0">
                <a:effectLst/>
                <a:latin typeface="system-ui"/>
              </a:rPr>
              <a:t>Summarization: "document -&gt; summary"</a:t>
            </a:r>
          </a:p>
          <a:p>
            <a:pPr marL="0" indent="0" algn="l">
              <a:buNone/>
            </a:pPr>
            <a:endParaRPr lang="en-US" b="0" i="0" dirty="0">
              <a:effectLst/>
              <a:latin typeface="system-ui"/>
            </a:endParaRPr>
          </a:p>
          <a:p>
            <a:pPr marL="0" indent="0" algn="l">
              <a:buNone/>
            </a:pPr>
            <a:endParaRPr lang="en-US" dirty="0">
              <a:latin typeface="system-ui"/>
            </a:endParaRPr>
          </a:p>
          <a:p>
            <a:pPr marL="0" indent="0" algn="l">
              <a:buNone/>
            </a:pPr>
            <a:r>
              <a:rPr lang="en-US" b="0" i="0" dirty="0">
                <a:effectLst/>
                <a:latin typeface="system-ui"/>
              </a:rPr>
              <a:t>Your signatures can also have multiple input/output fields.</a:t>
            </a:r>
          </a:p>
          <a:p>
            <a:pPr algn="l">
              <a:buFont typeface="+mj-lt"/>
              <a:buAutoNum type="arabicPeriod" startAt="4"/>
            </a:pPr>
            <a:r>
              <a:rPr lang="en-US" b="0" i="0" dirty="0">
                <a:effectLst/>
                <a:latin typeface="system-ui"/>
              </a:rPr>
              <a:t>Retrieval-Augmented Question Answering: "context, question -&gt; answer"</a:t>
            </a:r>
          </a:p>
          <a:p>
            <a:pPr algn="l">
              <a:buFont typeface="+mj-lt"/>
              <a:buAutoNum type="arabicPeriod" startAt="4"/>
            </a:pPr>
            <a:r>
              <a:rPr lang="en-US" b="0" i="0" dirty="0">
                <a:effectLst/>
                <a:latin typeface="system-ui"/>
              </a:rPr>
              <a:t>Multiple-Choice Question Answering with Reasoning: "question, choices -&gt; reasoning, selection"</a:t>
            </a:r>
          </a:p>
          <a:p>
            <a:pPr marL="0" indent="0" fontAlgn="base">
              <a:spcBef>
                <a:spcPts val="0"/>
              </a:spcBef>
              <a:buNone/>
            </a:pPr>
            <a:endParaRPr lang="en-US" dirty="0"/>
          </a:p>
          <a:p>
            <a:pPr marL="0" indent="0" fontAlgn="base">
              <a:spcBef>
                <a:spcPts val="0"/>
              </a:spcBef>
              <a:buNone/>
            </a:pPr>
            <a:endParaRPr lang="en-US" b="0" i="0" u="none" strike="noStrike" dirty="0">
              <a:effectLst/>
            </a:endParaRPr>
          </a:p>
          <a:p>
            <a:pPr marL="0" indent="0" fontAlgn="base">
              <a:spcBef>
                <a:spcPts val="0"/>
              </a:spcBef>
              <a:buNone/>
            </a:pPr>
            <a:endParaRPr lang="en-US" b="0" i="0" u="none" strike="noStrike" dirty="0">
              <a:effectLst/>
            </a:endParaRPr>
          </a:p>
          <a:p>
            <a:pPr marL="0" indent="0" fontAlgn="base">
              <a:spcBef>
                <a:spcPts val="0"/>
              </a:spcBef>
              <a:buNone/>
            </a:pPr>
            <a:endParaRPr lang="en-US" dirty="0"/>
          </a:p>
          <a:p>
            <a:pPr marL="0" indent="0" fontAlgn="base">
              <a:spcBef>
                <a:spcPts val="0"/>
              </a:spcBef>
              <a:buNone/>
            </a:pPr>
            <a:endParaRPr lang="en-US" b="0" i="0" u="none" strike="noStrike" dirty="0">
              <a:effectLst/>
            </a:endParaRPr>
          </a:p>
          <a:p>
            <a:pPr marL="0" indent="0" fontAlgn="base">
              <a:spcBef>
                <a:spcPts val="0"/>
              </a:spcBef>
              <a:buNone/>
            </a:pPr>
            <a:endParaRPr lang="en-US" b="0" i="0" u="none" strike="noStrike" dirty="0">
              <a:effectLst/>
            </a:endParaRPr>
          </a:p>
        </p:txBody>
      </p:sp>
      <p:pic>
        <p:nvPicPr>
          <p:cNvPr id="2" name="Picture 1">
            <a:extLst>
              <a:ext uri="{FF2B5EF4-FFF2-40B4-BE49-F238E27FC236}">
                <a16:creationId xmlns:a16="http://schemas.microsoft.com/office/drawing/2014/main" id="{61C39281-1F0E-331E-417A-E7A702235494}"/>
              </a:ext>
            </a:extLst>
          </p:cNvPr>
          <p:cNvPicPr>
            <a:picLocks noChangeAspect="1"/>
          </p:cNvPicPr>
          <p:nvPr/>
        </p:nvPicPr>
        <p:blipFill>
          <a:blip r:embed="rId3"/>
          <a:stretch>
            <a:fillRect/>
          </a:stretch>
        </p:blipFill>
        <p:spPr>
          <a:xfrm>
            <a:off x="9255913" y="2859459"/>
            <a:ext cx="8777361" cy="2757569"/>
          </a:xfrm>
          <a:prstGeom prst="rect">
            <a:avLst/>
          </a:prstGeom>
        </p:spPr>
      </p:pic>
    </p:spTree>
    <p:extLst>
      <p:ext uri="{BB962C8B-B14F-4D97-AF65-F5344CB8AC3E}">
        <p14:creationId xmlns:p14="http://schemas.microsoft.com/office/powerpoint/2010/main" val="3187053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DSPy Modules</a:t>
            </a:r>
            <a:endParaRPr dirty="0"/>
          </a:p>
        </p:txBody>
      </p:sp>
      <p:sp>
        <p:nvSpPr>
          <p:cNvPr id="107" name="Google Shape;107;p15"/>
          <p:cNvSpPr txBox="1">
            <a:spLocks noGrp="1"/>
          </p:cNvSpPr>
          <p:nvPr>
            <p:ph type="body" sz="quarter" idx="10"/>
          </p:nvPr>
        </p:nvSpPr>
        <p:spPr>
          <a:xfrm>
            <a:off x="1155697" y="1582584"/>
            <a:ext cx="16413846" cy="6834749"/>
          </a:xfrm>
          <a:prstGeom prst="rect">
            <a:avLst/>
          </a:prstGeom>
          <a:noFill/>
          <a:ln>
            <a:noFill/>
          </a:ln>
        </p:spPr>
        <p:txBody>
          <a:bodyPr spcFirstLastPara="1" vert="horz" wrap="square" lIns="137138" tIns="68550" rIns="137138" bIns="68550" rtlCol="0" anchor="t" anchorCtr="0">
            <a:noAutofit/>
          </a:bodyPr>
          <a:lstStyle/>
          <a:p>
            <a:pPr marL="0" indent="0" algn="l">
              <a:buNone/>
            </a:pPr>
            <a:r>
              <a:rPr lang="en-US" b="0" i="0" dirty="0">
                <a:effectLst/>
              </a:rPr>
              <a:t>A </a:t>
            </a:r>
            <a:r>
              <a:rPr lang="en-US" b="1" i="0" dirty="0">
                <a:effectLst/>
              </a:rPr>
              <a:t>DSPy module</a:t>
            </a:r>
            <a:r>
              <a:rPr lang="en-US" b="0" i="0" dirty="0">
                <a:effectLst/>
              </a:rPr>
              <a:t> is a building block for programs that use LMs.</a:t>
            </a:r>
          </a:p>
          <a:p>
            <a:pPr marL="0" indent="0" algn="l">
              <a:buNone/>
            </a:pPr>
            <a:r>
              <a:rPr lang="en-US" b="0" i="0" dirty="0">
                <a:effectLst/>
              </a:rPr>
              <a:t>Each built-in module abstracts a </a:t>
            </a:r>
            <a:r>
              <a:rPr lang="en-US" b="1" i="0" dirty="0">
                <a:effectLst/>
              </a:rPr>
              <a:t>prompting technique</a:t>
            </a:r>
            <a:r>
              <a:rPr lang="en-US" b="0" i="0" dirty="0">
                <a:effectLst/>
              </a:rPr>
              <a:t> (like chain of thought or </a:t>
            </a:r>
            <a:r>
              <a:rPr lang="en-US" b="0" i="0" dirty="0" err="1">
                <a:effectLst/>
              </a:rPr>
              <a:t>ReAct</a:t>
            </a:r>
            <a:r>
              <a:rPr lang="en-US" b="0" i="0" dirty="0">
                <a:effectLst/>
              </a:rPr>
              <a:t>). Crucially, they are generalized to handle any </a:t>
            </a:r>
            <a:r>
              <a:rPr lang="en-US" b="0" i="0" dirty="0">
                <a:effectLst/>
                <a:hlinkClick r:id="rId3">
                  <a:extLst>
                    <a:ext uri="{A12FA001-AC4F-418D-AE19-62706E023703}">
                      <ahyp:hlinkClr xmlns:ahyp="http://schemas.microsoft.com/office/drawing/2018/hyperlinkcolor" val="tx"/>
                    </a:ext>
                  </a:extLst>
                </a:hlinkClick>
              </a:rPr>
              <a:t>DSPy Signature</a:t>
            </a:r>
            <a:r>
              <a:rPr lang="en-US" b="0" i="0" dirty="0">
                <a:effectLst/>
              </a:rPr>
              <a:t>.</a:t>
            </a:r>
          </a:p>
          <a:p>
            <a:pPr marL="0" indent="0" algn="l">
              <a:buNone/>
            </a:pPr>
            <a:r>
              <a:rPr lang="en-US" b="0" i="0" dirty="0">
                <a:effectLst/>
              </a:rPr>
              <a:t>A DSPy module has </a:t>
            </a:r>
            <a:r>
              <a:rPr lang="en-US" b="1" i="0" dirty="0">
                <a:effectLst/>
              </a:rPr>
              <a:t>learnable parameters</a:t>
            </a:r>
            <a:r>
              <a:rPr lang="en-US" b="0" i="0" dirty="0">
                <a:effectLst/>
              </a:rPr>
              <a:t> (i.e., the little pieces comprising the prompt and the LM weights) and can be invoked (called) to process inputs and return outputs.</a:t>
            </a:r>
          </a:p>
          <a:p>
            <a:pPr marL="0" indent="0" algn="l">
              <a:buNone/>
            </a:pPr>
            <a:r>
              <a:rPr lang="en-US" b="0" i="0" dirty="0">
                <a:effectLst/>
              </a:rPr>
              <a:t>Multiple modules can be composed into bigger modules (programs). DSPy modules are inspired directly by NN modules in </a:t>
            </a:r>
            <a:r>
              <a:rPr lang="en-US" b="0" i="0" dirty="0" err="1">
                <a:effectLst/>
              </a:rPr>
              <a:t>PyTorch</a:t>
            </a:r>
            <a:r>
              <a:rPr lang="en-US" b="0" i="0" dirty="0">
                <a:effectLst/>
              </a:rPr>
              <a:t>, but applied to LM programs.</a:t>
            </a:r>
          </a:p>
          <a:p>
            <a:pPr algn="l">
              <a:buFont typeface="+mj-lt"/>
              <a:buAutoNum type="arabicPeriod"/>
            </a:pPr>
            <a:r>
              <a:rPr lang="en-US" b="1" i="0" dirty="0" err="1">
                <a:effectLst/>
              </a:rPr>
              <a:t>dspy.Predict</a:t>
            </a:r>
            <a:r>
              <a:rPr lang="en-US" b="0" i="0" dirty="0">
                <a:effectLst/>
              </a:rPr>
              <a:t>: Basic predictor. Does not modify the signature. Handles the key forms of learning (i.e., storing the instructions and demonstrations and updates to the LM).</a:t>
            </a:r>
          </a:p>
          <a:p>
            <a:pPr algn="l">
              <a:buFont typeface="+mj-lt"/>
              <a:buAutoNum type="arabicPeriod"/>
            </a:pPr>
            <a:r>
              <a:rPr lang="en-US" b="1" i="0" dirty="0" err="1">
                <a:effectLst/>
              </a:rPr>
              <a:t>dspy.ChainOfThought</a:t>
            </a:r>
            <a:r>
              <a:rPr lang="en-US" b="0" i="0" dirty="0">
                <a:effectLst/>
              </a:rPr>
              <a:t>: Teaches the LM to think step-by-step before committing to the signature's response.</a:t>
            </a:r>
          </a:p>
          <a:p>
            <a:pPr algn="l">
              <a:buFont typeface="+mj-lt"/>
              <a:buAutoNum type="arabicPeriod"/>
            </a:pPr>
            <a:r>
              <a:rPr lang="en-US" b="1" i="0" dirty="0" err="1">
                <a:effectLst/>
              </a:rPr>
              <a:t>dspy.ProgramOfThought</a:t>
            </a:r>
            <a:r>
              <a:rPr lang="en-US" b="0" i="0" dirty="0">
                <a:effectLst/>
              </a:rPr>
              <a:t>: Teaches the LM to output code, whose execution results will dictate the response.</a:t>
            </a:r>
          </a:p>
          <a:p>
            <a:pPr algn="l">
              <a:buFont typeface="+mj-lt"/>
              <a:buAutoNum type="arabicPeriod"/>
            </a:pPr>
            <a:r>
              <a:rPr lang="en-US" b="1" i="0" dirty="0" err="1">
                <a:effectLst/>
              </a:rPr>
              <a:t>dspy.ReAct</a:t>
            </a:r>
            <a:r>
              <a:rPr lang="en-US" b="0" i="0" dirty="0">
                <a:effectLst/>
              </a:rPr>
              <a:t>: An agent that can use tools to implement the given signature.</a:t>
            </a:r>
          </a:p>
          <a:p>
            <a:pPr algn="l">
              <a:buFont typeface="+mj-lt"/>
              <a:buAutoNum type="arabicPeriod"/>
            </a:pPr>
            <a:endParaRPr lang="en-US" dirty="0"/>
          </a:p>
          <a:p>
            <a:pPr algn="l">
              <a:buFont typeface="+mj-lt"/>
              <a:buAutoNum type="arabicPeriod"/>
            </a:pPr>
            <a:endParaRPr lang="en-US" b="0" i="0" dirty="0">
              <a:effectLst/>
            </a:endParaRPr>
          </a:p>
          <a:p>
            <a:pPr marL="0" indent="0" fontAlgn="base">
              <a:spcBef>
                <a:spcPts val="0"/>
              </a:spcBef>
              <a:buNone/>
            </a:pPr>
            <a:endParaRPr lang="en-US" dirty="0"/>
          </a:p>
          <a:p>
            <a:pPr marL="0" indent="0" fontAlgn="base">
              <a:spcBef>
                <a:spcPts val="0"/>
              </a:spcBef>
              <a:buNone/>
            </a:pPr>
            <a:endParaRPr lang="en-US" b="0" i="0" u="none" strike="noStrike" dirty="0">
              <a:effectLst/>
            </a:endParaRPr>
          </a:p>
          <a:p>
            <a:pPr marL="0" indent="0" fontAlgn="base">
              <a:spcBef>
                <a:spcPts val="0"/>
              </a:spcBef>
              <a:buNone/>
            </a:pPr>
            <a:endParaRPr lang="en-US" dirty="0"/>
          </a:p>
          <a:p>
            <a:pPr marL="0" indent="0" fontAlgn="base">
              <a:spcBef>
                <a:spcPts val="0"/>
              </a:spcBef>
              <a:buNone/>
            </a:pPr>
            <a:endParaRPr lang="en-US" b="0" i="0" u="none" strike="noStrike" dirty="0">
              <a:effectLst/>
            </a:endParaRPr>
          </a:p>
          <a:p>
            <a:pPr marL="0" indent="0" fontAlgn="base">
              <a:spcBef>
                <a:spcPts val="0"/>
              </a:spcBef>
              <a:buNone/>
            </a:pPr>
            <a:endParaRPr lang="en-US" b="0" i="0" u="none" strike="noStrike" dirty="0">
              <a:effectLst/>
            </a:endParaRPr>
          </a:p>
        </p:txBody>
      </p:sp>
    </p:spTree>
    <p:extLst>
      <p:ext uri="{BB962C8B-B14F-4D97-AF65-F5344CB8AC3E}">
        <p14:creationId xmlns:p14="http://schemas.microsoft.com/office/powerpoint/2010/main" val="197775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DSPy Optimizers</a:t>
            </a:r>
            <a:endParaRPr dirty="0"/>
          </a:p>
        </p:txBody>
      </p:sp>
      <p:sp>
        <p:nvSpPr>
          <p:cNvPr id="107" name="Google Shape;107;p15"/>
          <p:cNvSpPr txBox="1">
            <a:spLocks noGrp="1"/>
          </p:cNvSpPr>
          <p:nvPr>
            <p:ph type="body" sz="quarter" idx="10"/>
          </p:nvPr>
        </p:nvSpPr>
        <p:spPr>
          <a:xfrm>
            <a:off x="1155696" y="2092036"/>
            <a:ext cx="16244029" cy="6834749"/>
          </a:xfrm>
          <a:prstGeom prst="rect">
            <a:avLst/>
          </a:prstGeom>
          <a:noFill/>
          <a:ln>
            <a:noFill/>
          </a:ln>
        </p:spPr>
        <p:txBody>
          <a:bodyPr spcFirstLastPara="1" vert="horz" wrap="square" lIns="137138" tIns="68550" rIns="137138" bIns="68550" rtlCol="0" anchor="t" anchorCtr="0">
            <a:noAutofit/>
          </a:bodyPr>
          <a:lstStyle/>
          <a:p>
            <a:pPr marL="0" indent="0" algn="l">
              <a:buNone/>
            </a:pPr>
            <a:r>
              <a:rPr lang="en-US" b="0" i="0" dirty="0">
                <a:effectLst/>
              </a:rPr>
              <a:t>A </a:t>
            </a:r>
            <a:r>
              <a:rPr lang="en-US" b="1" i="0" dirty="0">
                <a:effectLst/>
              </a:rPr>
              <a:t>DSPy optimizer</a:t>
            </a:r>
            <a:r>
              <a:rPr lang="en-US" b="0" i="0" dirty="0">
                <a:effectLst/>
              </a:rPr>
              <a:t> is an algorithm that can tune the parameters of a DSPy program (i.e., the prompts and/or the LM weights) to maximize the metrics you specify, like accuracy.</a:t>
            </a:r>
          </a:p>
          <a:p>
            <a:pPr marL="0" indent="0" algn="l">
              <a:buNone/>
            </a:pPr>
            <a:r>
              <a:rPr lang="en-US" b="0" i="0" dirty="0">
                <a:effectLst/>
              </a:rPr>
              <a:t>There are many built-in optimizers in DSPy, which apply vastly different strategies. A typical DSPy optimizer takes three things:</a:t>
            </a:r>
          </a:p>
          <a:p>
            <a:pPr marL="0" indent="0" algn="l">
              <a:buNone/>
            </a:pPr>
            <a:r>
              <a:rPr lang="en-US" b="0" i="0" dirty="0">
                <a:effectLst/>
              </a:rPr>
              <a:t>Your </a:t>
            </a:r>
            <a:r>
              <a:rPr lang="en-US" b="1" i="0" dirty="0">
                <a:effectLst/>
              </a:rPr>
              <a:t>DSPy program</a:t>
            </a:r>
            <a:r>
              <a:rPr lang="en-US" b="0" i="0" dirty="0">
                <a:effectLst/>
              </a:rPr>
              <a:t>. This may be a single module (e.g., </a:t>
            </a:r>
            <a:r>
              <a:rPr lang="en-US" b="0" i="0" dirty="0" err="1">
                <a:effectLst/>
              </a:rPr>
              <a:t>dspy.Predict</a:t>
            </a:r>
            <a:r>
              <a:rPr lang="en-US" b="0" i="0" dirty="0">
                <a:effectLst/>
              </a:rPr>
              <a:t>) or a complex multi-module program.</a:t>
            </a:r>
          </a:p>
          <a:p>
            <a:pPr marL="0" indent="0" algn="l">
              <a:buNone/>
            </a:pPr>
            <a:r>
              <a:rPr lang="en-US" b="0" i="0" dirty="0">
                <a:effectLst/>
              </a:rPr>
              <a:t>Your </a:t>
            </a:r>
            <a:r>
              <a:rPr lang="en-US" b="1" i="0" dirty="0">
                <a:effectLst/>
              </a:rPr>
              <a:t>metric</a:t>
            </a:r>
            <a:r>
              <a:rPr lang="en-US" b="0" i="0" dirty="0">
                <a:effectLst/>
              </a:rPr>
              <a:t>. This is a function that evaluates the output of your program, and assigns it a score (higher is better).</a:t>
            </a:r>
          </a:p>
          <a:p>
            <a:pPr marL="0" indent="0" algn="l">
              <a:buNone/>
            </a:pPr>
            <a:r>
              <a:rPr lang="en-US" b="0" i="0" dirty="0">
                <a:effectLst/>
              </a:rPr>
              <a:t>A few </a:t>
            </a:r>
            <a:r>
              <a:rPr lang="en-US" b="1" i="0" dirty="0">
                <a:effectLst/>
              </a:rPr>
              <a:t>training inputs</a:t>
            </a:r>
            <a:r>
              <a:rPr lang="en-US" b="0" i="0" dirty="0">
                <a:effectLst/>
              </a:rPr>
              <a:t>. This may be very small (i.e., only 5 or 10 examples) and incomplete (only inputs to your program, without any labels).</a:t>
            </a:r>
          </a:p>
          <a:p>
            <a:pPr marL="0" indent="0" algn="l">
              <a:buNone/>
            </a:pPr>
            <a:r>
              <a:rPr lang="en-US" dirty="0"/>
              <a:t>I</a:t>
            </a:r>
            <a:r>
              <a:rPr lang="en-US" b="0" i="0" dirty="0">
                <a:effectLst/>
              </a:rPr>
              <a:t>f you happen to have a lot of data, DSPy can leverage that. But you can start small and get strong results.</a:t>
            </a:r>
          </a:p>
          <a:p>
            <a:pPr marL="0" indent="0" fontAlgn="base">
              <a:spcBef>
                <a:spcPts val="0"/>
              </a:spcBef>
              <a:buNone/>
            </a:pPr>
            <a:endParaRPr lang="en-US" dirty="0"/>
          </a:p>
          <a:p>
            <a:pPr marL="0" indent="0" fontAlgn="base">
              <a:spcBef>
                <a:spcPts val="0"/>
              </a:spcBef>
              <a:buNone/>
            </a:pPr>
            <a:endParaRPr lang="en-US" dirty="0"/>
          </a:p>
          <a:p>
            <a:pPr marL="0" indent="0" fontAlgn="base">
              <a:spcBef>
                <a:spcPts val="0"/>
              </a:spcBef>
              <a:buNone/>
            </a:pPr>
            <a:endParaRPr lang="en-US" b="0" i="0" u="none" strike="noStrike" dirty="0">
              <a:effectLst/>
            </a:endParaRPr>
          </a:p>
          <a:p>
            <a:pPr marL="0" indent="0" fontAlgn="base">
              <a:spcBef>
                <a:spcPts val="0"/>
              </a:spcBef>
              <a:buNone/>
            </a:pPr>
            <a:endParaRPr lang="en-US" dirty="0"/>
          </a:p>
          <a:p>
            <a:pPr marL="0" indent="0" fontAlgn="base">
              <a:spcBef>
                <a:spcPts val="0"/>
              </a:spcBef>
              <a:buNone/>
            </a:pPr>
            <a:endParaRPr lang="en-US" b="0" i="0" u="none" strike="noStrike" dirty="0">
              <a:effectLst/>
            </a:endParaRPr>
          </a:p>
          <a:p>
            <a:pPr marL="0" indent="0" fontAlgn="base">
              <a:spcBef>
                <a:spcPts val="0"/>
              </a:spcBef>
              <a:buNone/>
            </a:pPr>
            <a:endParaRPr lang="en-US" b="0" i="0" u="none" strike="noStrike" dirty="0">
              <a:effectLst/>
            </a:endParaRPr>
          </a:p>
        </p:txBody>
      </p:sp>
    </p:spTree>
    <p:extLst>
      <p:ext uri="{BB962C8B-B14F-4D97-AF65-F5344CB8AC3E}">
        <p14:creationId xmlns:p14="http://schemas.microsoft.com/office/powerpoint/2010/main" val="219517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5CEF-96FE-0486-8BB8-EDAE97C97AF8}"/>
              </a:ext>
            </a:extLst>
          </p:cNvPr>
          <p:cNvSpPr>
            <a:spLocks noGrp="1"/>
          </p:cNvSpPr>
          <p:nvPr>
            <p:ph type="title"/>
          </p:nvPr>
        </p:nvSpPr>
        <p:spPr/>
        <p:txBody>
          <a:bodyPr anchor="ctr"/>
          <a:lstStyle/>
          <a:p>
            <a:r>
              <a:rPr lang="en-US" dirty="0"/>
              <a:t>DSPy vs. LlamaIndex vs. LangChain</a:t>
            </a:r>
          </a:p>
        </p:txBody>
      </p:sp>
      <p:sp>
        <p:nvSpPr>
          <p:cNvPr id="3" name="Text Placeholder 2">
            <a:extLst>
              <a:ext uri="{FF2B5EF4-FFF2-40B4-BE49-F238E27FC236}">
                <a16:creationId xmlns:a16="http://schemas.microsoft.com/office/drawing/2014/main" id="{68F7EF1F-E9D9-2B21-89E0-66640BA6AC97}"/>
              </a:ext>
            </a:extLst>
          </p:cNvPr>
          <p:cNvSpPr>
            <a:spLocks noGrp="1"/>
          </p:cNvSpPr>
          <p:nvPr>
            <p:ph type="body" sz="quarter" idx="10"/>
          </p:nvPr>
        </p:nvSpPr>
        <p:spPr>
          <a:xfrm>
            <a:off x="1019821" y="2332295"/>
            <a:ext cx="9856292" cy="7188443"/>
          </a:xfrm>
        </p:spPr>
        <p:txBody>
          <a:bodyPr>
            <a:normAutofit fontScale="70000" lnSpcReduction="20000"/>
          </a:bodyPr>
          <a:lstStyle/>
          <a:p>
            <a:pPr marL="0" indent="0">
              <a:lnSpc>
                <a:spcPct val="120000"/>
              </a:lnSpc>
              <a:buNone/>
            </a:pPr>
            <a:r>
              <a:rPr lang="en-US" sz="3800" b="0" i="0" dirty="0">
                <a:effectLst/>
                <a:latin typeface="+mn-lt"/>
              </a:rPr>
              <a:t>LangChain and LlamaIndex target high-level application development; they offer </a:t>
            </a:r>
            <a:r>
              <a:rPr lang="en-US" sz="3800" b="0" i="1" dirty="0">
                <a:effectLst/>
                <a:latin typeface="+mn-lt"/>
              </a:rPr>
              <a:t>batteries-included</a:t>
            </a:r>
            <a:r>
              <a:rPr lang="en-US" sz="3800" b="0" i="0" dirty="0">
                <a:effectLst/>
                <a:latin typeface="+mn-lt"/>
              </a:rPr>
              <a:t>, pre-built application modules that plug in with your data or configuration. </a:t>
            </a:r>
          </a:p>
          <a:p>
            <a:pPr marL="0" indent="0">
              <a:lnSpc>
                <a:spcPct val="120000"/>
              </a:lnSpc>
              <a:buNone/>
            </a:pPr>
            <a:r>
              <a:rPr lang="en-US" sz="3800" b="0" i="0" dirty="0">
                <a:effectLst/>
                <a:latin typeface="+mn-lt"/>
              </a:rPr>
              <a:t>If you'd be happy to use a generic, off-the-shelf prompt for question answering over PDFs or standard text-to-SQL, you will find a rich ecosystem in these libraries. </a:t>
            </a:r>
          </a:p>
          <a:p>
            <a:pPr marL="0" indent="0">
              <a:lnSpc>
                <a:spcPct val="120000"/>
              </a:lnSpc>
              <a:buNone/>
            </a:pPr>
            <a:r>
              <a:rPr lang="en-US" sz="3800" b="1" i="0" dirty="0">
                <a:effectLst/>
                <a:latin typeface="+mn-lt"/>
              </a:rPr>
              <a:t>DSPy</a:t>
            </a:r>
            <a:r>
              <a:rPr lang="en-US" sz="3800" b="0" i="0" dirty="0">
                <a:effectLst/>
                <a:latin typeface="+mn-lt"/>
              </a:rPr>
              <a:t> doesn't internally contain hand-crafted prompts that target specific applications. </a:t>
            </a:r>
          </a:p>
          <a:p>
            <a:pPr marL="0" indent="0">
              <a:lnSpc>
                <a:spcPct val="120000"/>
              </a:lnSpc>
              <a:buNone/>
            </a:pPr>
            <a:r>
              <a:rPr lang="en-US" sz="3800" b="0" i="0" dirty="0">
                <a:effectLst/>
                <a:latin typeface="+mn-lt"/>
              </a:rPr>
              <a:t>Instead, </a:t>
            </a:r>
            <a:r>
              <a:rPr lang="en-US" sz="3800" b="1" i="0" dirty="0">
                <a:effectLst/>
                <a:latin typeface="+mn-lt"/>
              </a:rPr>
              <a:t>DSPy</a:t>
            </a:r>
            <a:r>
              <a:rPr lang="en-US" sz="3800" b="0" i="0" dirty="0">
                <a:effectLst/>
                <a:latin typeface="+mn-lt"/>
              </a:rPr>
              <a:t> introduces a small set of much more powerful and general-purpose modules </a:t>
            </a:r>
            <a:r>
              <a:rPr lang="en-US" sz="3800" b="0" i="1" dirty="0">
                <a:effectLst/>
                <a:latin typeface="+mn-lt"/>
              </a:rPr>
              <a:t>that can learn to prompt (or finetune) your LM within your pipeline on your data</a:t>
            </a:r>
            <a:r>
              <a:rPr lang="en-US" sz="3800" b="0" i="0" dirty="0">
                <a:effectLst/>
                <a:latin typeface="+mn-lt"/>
              </a:rPr>
              <a:t>. when you change your data, make tweaks to your program's control flow, or change your target LM, the </a:t>
            </a:r>
            <a:r>
              <a:rPr lang="en-US" sz="3800" b="1" i="0" dirty="0">
                <a:effectLst/>
                <a:latin typeface="+mn-lt"/>
              </a:rPr>
              <a:t>DSPy compiler</a:t>
            </a:r>
            <a:r>
              <a:rPr lang="en-US" sz="3800" b="0" i="0" dirty="0">
                <a:effectLst/>
                <a:latin typeface="+mn-lt"/>
              </a:rPr>
              <a:t> can map your program into a new set of prompts (or finetunes) that are optimized specifically for this pipeline</a:t>
            </a:r>
            <a:endParaRPr lang="en-US" b="1" dirty="0">
              <a:latin typeface="+mn-lt"/>
            </a:endParaRPr>
          </a:p>
          <a:p>
            <a:pPr marL="0" indent="0">
              <a:buNone/>
            </a:pPr>
            <a:endParaRPr lang="en-US" b="1" dirty="0">
              <a:latin typeface="+mn-lt"/>
            </a:endParaRPr>
          </a:p>
        </p:txBody>
      </p:sp>
      <p:pic>
        <p:nvPicPr>
          <p:cNvPr id="4" name="Picture 2">
            <a:extLst>
              <a:ext uri="{FF2B5EF4-FFF2-40B4-BE49-F238E27FC236}">
                <a16:creationId xmlns:a16="http://schemas.microsoft.com/office/drawing/2014/main" id="{AF95C0CA-0753-8783-37A3-4C466B38A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6113" y="3646666"/>
            <a:ext cx="6824058" cy="234577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DSPy: Programming with Foundation Models">
            <a:extLst>
              <a:ext uri="{FF2B5EF4-FFF2-40B4-BE49-F238E27FC236}">
                <a16:creationId xmlns:a16="http://schemas.microsoft.com/office/drawing/2014/main" id="{94AF0D90-B659-3FFE-B102-7E7CC7E43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2563" y="6857224"/>
            <a:ext cx="5539740" cy="178290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LangChain">
            <a:extLst>
              <a:ext uri="{FF2B5EF4-FFF2-40B4-BE49-F238E27FC236}">
                <a16:creationId xmlns:a16="http://schemas.microsoft.com/office/drawing/2014/main" id="{47CD1C16-B27C-25C8-8C0F-2B6D0873A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7120" y="2332295"/>
            <a:ext cx="6103256" cy="96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prstGeom prst="rect">
            <a:avLst/>
          </a:prstGeom>
          <a:noFill/>
          <a:ln>
            <a:noFill/>
          </a:ln>
        </p:spPr>
        <p:txBody>
          <a:bodyPr spcFirstLastPara="1" vert="horz" wrap="square" lIns="137138" tIns="68550" rIns="137138" bIns="68550" rtlCol="0" anchor="t" anchorCtr="0">
            <a:noAutofit/>
          </a:bodyPr>
          <a:lstStyle/>
          <a:p>
            <a:pPr rtl="0">
              <a:lnSpc>
                <a:spcPct val="150000"/>
              </a:lnSpc>
              <a:spcBef>
                <a:spcPts val="0"/>
              </a:spcBef>
              <a:spcAft>
                <a:spcPts val="0"/>
              </a:spcAft>
            </a:pPr>
            <a:r>
              <a:rPr lang="en-US" sz="2800" b="0" i="0" u="none" strike="noStrike" dirty="0">
                <a:solidFill>
                  <a:srgbClr val="000000"/>
                </a:solidFill>
                <a:effectLst/>
                <a:latin typeface="Arial" panose="020B0604020202020204" pitchFamily="34" charset="0"/>
              </a:rPr>
              <a:t>Recap on Chains and LangChain</a:t>
            </a:r>
          </a:p>
          <a:p>
            <a:pPr>
              <a:lnSpc>
                <a:spcPct val="150000"/>
              </a:lnSpc>
              <a:spcBef>
                <a:spcPts val="0"/>
              </a:spcBef>
            </a:pPr>
            <a:r>
              <a:rPr lang="en-US" sz="2800" b="0" i="0" u="none" strike="noStrike" dirty="0">
                <a:solidFill>
                  <a:srgbClr val="000000"/>
                </a:solidFill>
                <a:effectLst/>
                <a:latin typeface="Arial" panose="020B0604020202020204" pitchFamily="34" charset="0"/>
              </a:rPr>
              <a:t>Retrieval Augmented Generation</a:t>
            </a:r>
          </a:p>
          <a:p>
            <a:pPr>
              <a:lnSpc>
                <a:spcPct val="150000"/>
              </a:lnSpc>
              <a:spcBef>
                <a:spcPts val="0"/>
              </a:spcBef>
            </a:pPr>
            <a:r>
              <a:rPr lang="en-US" sz="2800" b="0" i="0" u="none" strike="noStrike" dirty="0">
                <a:solidFill>
                  <a:srgbClr val="000000"/>
                </a:solidFill>
                <a:effectLst/>
                <a:latin typeface="Arial" panose="020B0604020202020204" pitchFamily="34" charset="0"/>
              </a:rPr>
              <a:t>Popular RAG Libraries: LlamaIndex and LangChain</a:t>
            </a:r>
          </a:p>
          <a:p>
            <a:pPr rtl="0">
              <a:lnSpc>
                <a:spcPct val="150000"/>
              </a:lnSpc>
              <a:spcBef>
                <a:spcPts val="0"/>
              </a:spcBef>
              <a:spcAft>
                <a:spcPts val="0"/>
              </a:spcAft>
            </a:pPr>
            <a:r>
              <a:rPr lang="en-US" sz="2800" b="0" i="0" u="none" strike="noStrike" dirty="0">
                <a:solidFill>
                  <a:srgbClr val="000000"/>
                </a:solidFill>
                <a:effectLst/>
                <a:latin typeface="Arial" panose="020B0604020202020204" pitchFamily="34" charset="0"/>
              </a:rPr>
              <a:t>Compound systems as programs: DSPy</a:t>
            </a:r>
          </a:p>
          <a:p>
            <a:pPr rtl="0">
              <a:lnSpc>
                <a:spcPct val="150000"/>
              </a:lnSpc>
              <a:spcBef>
                <a:spcPts val="0"/>
              </a:spcBef>
              <a:spcAft>
                <a:spcPts val="0"/>
              </a:spcAft>
            </a:pPr>
            <a:r>
              <a:rPr lang="en-US" sz="2800" b="0" i="0" u="none" strike="noStrike" dirty="0">
                <a:solidFill>
                  <a:srgbClr val="000000"/>
                </a:solidFill>
                <a:effectLst/>
                <a:latin typeface="Arial" panose="020B0604020202020204" pitchFamily="34" charset="0"/>
              </a:rPr>
              <a:t>Evaluation of Compound LLM Systems</a:t>
            </a:r>
          </a:p>
          <a:p>
            <a:pPr marL="0" indent="0" rtl="0">
              <a:spcBef>
                <a:spcPts val="0"/>
              </a:spcBef>
              <a:spcAft>
                <a:spcPts val="0"/>
              </a:spcAft>
              <a:buNone/>
            </a:pPr>
            <a:endParaRPr lang="en-US" sz="2800" b="0" dirty="0">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buSzPts val="4400"/>
            </a:pPr>
            <a:r>
              <a:rPr lang="en-US" sz="4800" b="0" i="0" u="none" strike="noStrike" dirty="0">
                <a:effectLst/>
                <a:latin typeface="Arial" panose="020B0604020202020204" pitchFamily="34" charset="0"/>
              </a:rPr>
              <a:t>Evaluation of LLMs and Compound Systems</a:t>
            </a:r>
            <a:endParaRPr dirty="0"/>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Checking our work</a:t>
            </a:r>
          </a:p>
        </p:txBody>
      </p:sp>
    </p:spTree>
    <p:extLst>
      <p:ext uri="{BB962C8B-B14F-4D97-AF65-F5344CB8AC3E}">
        <p14:creationId xmlns:p14="http://schemas.microsoft.com/office/powerpoint/2010/main" val="4260729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Evaluating Models: Supervised Learning</a:t>
            </a:r>
            <a:endParaRPr dirty="0"/>
          </a:p>
        </p:txBody>
      </p:sp>
      <p:sp>
        <p:nvSpPr>
          <p:cNvPr id="107" name="Google Shape;107;p15"/>
          <p:cNvSpPr txBox="1">
            <a:spLocks noGrp="1"/>
          </p:cNvSpPr>
          <p:nvPr>
            <p:ph type="body" sz="quarter" idx="10"/>
          </p:nvPr>
        </p:nvSpPr>
        <p:spPr>
          <a:xfrm>
            <a:off x="1155697" y="2092036"/>
            <a:ext cx="9190650" cy="7143404"/>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b="0" i="0" u="none" strike="noStrike" dirty="0">
                <a:solidFill>
                  <a:srgbClr val="000000"/>
                </a:solidFill>
                <a:effectLst/>
              </a:rPr>
              <a:t>For traditional machine learning models, and for deep learning models, evaluation is straightforward as there is a specific set of inputs and outputs that the model uses to train on. </a:t>
            </a:r>
          </a:p>
          <a:p>
            <a:pPr marL="0" indent="0" fontAlgn="base">
              <a:spcBef>
                <a:spcPts val="0"/>
              </a:spcBef>
              <a:buNone/>
            </a:pPr>
            <a:endParaRPr lang="en-US" dirty="0">
              <a:solidFill>
                <a:srgbClr val="000000"/>
              </a:solidFill>
            </a:endParaRPr>
          </a:p>
          <a:p>
            <a:pPr marL="0" indent="0" fontAlgn="base">
              <a:spcBef>
                <a:spcPts val="0"/>
              </a:spcBef>
              <a:buNone/>
            </a:pPr>
            <a:r>
              <a:rPr lang="en-US" b="0" i="0" u="none" strike="noStrike" dirty="0">
                <a:solidFill>
                  <a:srgbClr val="000000"/>
                </a:solidFill>
                <a:effectLst/>
              </a:rPr>
              <a:t>We can test how well the model perform</a:t>
            </a:r>
            <a:r>
              <a:rPr lang="en-US" dirty="0">
                <a:solidFill>
                  <a:srgbClr val="000000"/>
                </a:solidFill>
              </a:rPr>
              <a:t>s by starting with known input and output pairs and seeing how well the model predicts the output from a given input. </a:t>
            </a: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b="1" dirty="0">
                <a:solidFill>
                  <a:srgbClr val="000000"/>
                </a:solidFill>
              </a:rPr>
              <a:t>Classification Models</a:t>
            </a:r>
          </a:p>
          <a:p>
            <a:pPr fontAlgn="base">
              <a:spcBef>
                <a:spcPts val="0"/>
              </a:spcBef>
            </a:pPr>
            <a:r>
              <a:rPr lang="en-US" b="0" i="0" u="none" strike="noStrike" dirty="0">
                <a:solidFill>
                  <a:srgbClr val="000000"/>
                </a:solidFill>
                <a:effectLst/>
              </a:rPr>
              <a:t>Precision</a:t>
            </a:r>
          </a:p>
          <a:p>
            <a:pPr fontAlgn="base">
              <a:spcBef>
                <a:spcPts val="0"/>
              </a:spcBef>
            </a:pPr>
            <a:r>
              <a:rPr lang="en-US" dirty="0">
                <a:solidFill>
                  <a:srgbClr val="000000"/>
                </a:solidFill>
              </a:rPr>
              <a:t>Recall</a:t>
            </a:r>
          </a:p>
          <a:p>
            <a:pPr fontAlgn="base">
              <a:spcBef>
                <a:spcPts val="0"/>
              </a:spcBef>
            </a:pPr>
            <a:r>
              <a:rPr lang="en-US" b="0" i="0" u="none" strike="noStrike" dirty="0">
                <a:solidFill>
                  <a:srgbClr val="000000"/>
                </a:solidFill>
                <a:effectLst/>
              </a:rPr>
              <a:t>ROC Curve</a:t>
            </a:r>
          </a:p>
          <a:p>
            <a:pPr fontAlgn="base">
              <a:spcBef>
                <a:spcPts val="0"/>
              </a:spcBef>
            </a:pPr>
            <a:r>
              <a:rPr lang="en-US" dirty="0">
                <a:solidFill>
                  <a:srgbClr val="000000"/>
                </a:solidFill>
              </a:rPr>
              <a:t>F1 score</a:t>
            </a:r>
            <a:endParaRPr lang="en-US" b="0" i="0" u="none" strike="noStrike" dirty="0">
              <a:solidFill>
                <a:srgbClr val="000000"/>
              </a:solidFill>
              <a:effectLst/>
            </a:endParaRPr>
          </a:p>
          <a:p>
            <a:pPr marL="0" indent="0" fontAlgn="base">
              <a:spcBef>
                <a:spcPts val="0"/>
              </a:spcBef>
              <a:buNone/>
            </a:pPr>
            <a:endParaRPr lang="en-US" dirty="0">
              <a:solidFill>
                <a:srgbClr val="000000"/>
              </a:solidFill>
            </a:endParaRPr>
          </a:p>
          <a:p>
            <a:pPr marL="0" indent="0" fontAlgn="base">
              <a:spcBef>
                <a:spcPts val="0"/>
              </a:spcBef>
              <a:buNone/>
            </a:pPr>
            <a:r>
              <a:rPr lang="en-US" b="1" i="0" u="none" strike="noStrike" dirty="0">
                <a:solidFill>
                  <a:srgbClr val="000000"/>
                </a:solidFill>
                <a:effectLst/>
              </a:rPr>
              <a:t>Regression Models</a:t>
            </a:r>
          </a:p>
          <a:p>
            <a:pPr fontAlgn="base">
              <a:spcBef>
                <a:spcPts val="0"/>
              </a:spcBef>
            </a:pPr>
            <a:r>
              <a:rPr lang="en-US" dirty="0">
                <a:solidFill>
                  <a:srgbClr val="000000"/>
                </a:solidFill>
              </a:rPr>
              <a:t>Mean Squared Error</a:t>
            </a:r>
          </a:p>
          <a:p>
            <a:pPr fontAlgn="base">
              <a:spcBef>
                <a:spcPts val="0"/>
              </a:spcBef>
            </a:pPr>
            <a:r>
              <a:rPr lang="en-US" b="0" i="0" u="none" strike="noStrike" dirty="0">
                <a:solidFill>
                  <a:srgbClr val="000000"/>
                </a:solidFill>
                <a:effectLst/>
              </a:rPr>
              <a:t>R-squar</a:t>
            </a:r>
            <a:r>
              <a:rPr lang="en-US" dirty="0">
                <a:solidFill>
                  <a:srgbClr val="000000"/>
                </a:solidFill>
              </a:rPr>
              <a:t>ed </a:t>
            </a:r>
          </a:p>
          <a:p>
            <a:pPr fontAlgn="base">
              <a:spcBef>
                <a:spcPts val="0"/>
              </a:spcBef>
            </a:pPr>
            <a:endParaRPr lang="en-US" b="0" i="0" u="none" strike="noStrike" dirty="0">
              <a:solidFill>
                <a:srgbClr val="000000"/>
              </a:solidFill>
              <a:effectLst/>
            </a:endParaRPr>
          </a:p>
          <a:p>
            <a:pPr fontAlgn="base">
              <a:spcBef>
                <a:spcPts val="0"/>
              </a:spcBef>
            </a:pPr>
            <a:endParaRPr lang="en-US" dirty="0">
              <a:solidFill>
                <a:srgbClr val="000000"/>
              </a:solidFill>
            </a:endParaRP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dirty="0">
                <a:solidFill>
                  <a:srgbClr val="000000"/>
                </a:solidFill>
              </a:rPr>
              <a:t>What about LLMs?</a:t>
            </a:r>
            <a:endParaRPr lang="en-US" b="0" i="0" u="none" strike="noStrike" dirty="0">
              <a:solidFill>
                <a:srgbClr val="000000"/>
              </a:solidFill>
              <a:effectLst/>
            </a:endParaRPr>
          </a:p>
        </p:txBody>
      </p:sp>
      <p:pic>
        <p:nvPicPr>
          <p:cNvPr id="11268" name="Picture 4">
            <a:extLst>
              <a:ext uri="{FF2B5EF4-FFF2-40B4-BE49-F238E27FC236}">
                <a16:creationId xmlns:a16="http://schemas.microsoft.com/office/drawing/2014/main" id="{ECA5B2CD-2690-A8D9-48A5-FFD34F09F0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674"/>
          <a:stretch/>
        </p:blipFill>
        <p:spPr bwMode="auto">
          <a:xfrm>
            <a:off x="10280306" y="2197373"/>
            <a:ext cx="3566139" cy="20965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FE6DC78E-A0AC-F646-2A24-1EF4C5327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6130" y="5562079"/>
            <a:ext cx="6188891" cy="3481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04244DF2-C0E2-516A-B2CA-5F21582354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474"/>
          <a:stretch/>
        </p:blipFill>
        <p:spPr bwMode="auto">
          <a:xfrm>
            <a:off x="13972741" y="1312295"/>
            <a:ext cx="3566139" cy="424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5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Why LLM systems are hard to evaluate </a:t>
            </a:r>
            <a:endParaRPr dirty="0"/>
          </a:p>
        </p:txBody>
      </p:sp>
      <p:sp>
        <p:nvSpPr>
          <p:cNvPr id="107" name="Google Shape;107;p15"/>
          <p:cNvSpPr txBox="1">
            <a:spLocks noGrp="1"/>
          </p:cNvSpPr>
          <p:nvPr>
            <p:ph type="body" sz="quarter" idx="10"/>
          </p:nvPr>
        </p:nvSpPr>
        <p:spPr>
          <a:xfrm>
            <a:off x="1155697" y="2092036"/>
            <a:ext cx="8732886"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Consider how an LLM like GPT-3 is trained</a:t>
            </a:r>
          </a:p>
          <a:p>
            <a:pPr marL="0" indent="0" fontAlgn="base">
              <a:spcBef>
                <a:spcPts val="0"/>
              </a:spcBef>
              <a:buNone/>
            </a:pPr>
            <a:endParaRPr lang="en-US" sz="2800" dirty="0">
              <a:solidFill>
                <a:srgbClr val="000000"/>
              </a:solidFill>
            </a:endParaRPr>
          </a:p>
          <a:p>
            <a:pPr fontAlgn="base">
              <a:spcBef>
                <a:spcPts val="0"/>
              </a:spcBef>
            </a:pPr>
            <a:r>
              <a:rPr lang="en-US" dirty="0">
                <a:solidFill>
                  <a:srgbClr val="000000"/>
                </a:solidFill>
              </a:rPr>
              <a:t>LLM predicts the next token. </a:t>
            </a:r>
          </a:p>
          <a:p>
            <a:pPr fontAlgn="base">
              <a:spcBef>
                <a:spcPts val="0"/>
              </a:spcBef>
            </a:pPr>
            <a:r>
              <a:rPr lang="en-US" dirty="0">
                <a:solidFill>
                  <a:srgbClr val="000000"/>
                </a:solidFill>
              </a:rPr>
              <a:t>We know, in the training data, which is the “correct” token, this is how we calculate loss.</a:t>
            </a:r>
          </a:p>
          <a:p>
            <a:pPr fontAlgn="base">
              <a:spcBef>
                <a:spcPts val="0"/>
              </a:spcBef>
            </a:pPr>
            <a:r>
              <a:rPr lang="en-US" dirty="0">
                <a:solidFill>
                  <a:srgbClr val="000000"/>
                </a:solidFill>
              </a:rPr>
              <a:t>So evaluation should be simple, follow the loss?</a:t>
            </a: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r>
              <a:rPr lang="en-US" sz="2800" dirty="0">
                <a:solidFill>
                  <a:srgbClr val="000000"/>
                </a:solidFill>
              </a:rPr>
              <a:t>Nope! </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r>
              <a:rPr lang="en-US" dirty="0">
                <a:solidFill>
                  <a:srgbClr val="000000"/>
                </a:solidFill>
              </a:rPr>
              <a:t>Recall that the real power of GPT-3 and the models that came after it relied on in-context learning and the power of few-shot learning. </a:t>
            </a:r>
          </a:p>
          <a:p>
            <a:pPr marL="0" indent="0" fontAlgn="base">
              <a:spcBef>
                <a:spcPts val="0"/>
              </a:spcBef>
              <a:buNone/>
            </a:pPr>
            <a:endParaRPr lang="en-US" b="0" i="0" u="none" strike="noStrike" dirty="0">
              <a:solidFill>
                <a:srgbClr val="000000"/>
              </a:solidFill>
              <a:effectLst/>
            </a:endParaRPr>
          </a:p>
          <a:p>
            <a:pPr marL="0" indent="0" fontAlgn="base">
              <a:spcBef>
                <a:spcPts val="0"/>
              </a:spcBef>
              <a:buNone/>
            </a:pPr>
            <a:r>
              <a:rPr lang="en-US" dirty="0">
                <a:solidFill>
                  <a:srgbClr val="000000"/>
                </a:solidFill>
              </a:rPr>
              <a:t>The loss curves indicate that the model can understand language, but to evaluate something like a RAG system, this doesn’t give us any information at all…</a:t>
            </a:r>
            <a:endParaRPr lang="en-US"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5" name="Picture 4">
            <a:extLst>
              <a:ext uri="{FF2B5EF4-FFF2-40B4-BE49-F238E27FC236}">
                <a16:creationId xmlns:a16="http://schemas.microsoft.com/office/drawing/2014/main" id="{853D073D-536D-7113-F8C0-EB8392EEF0EC}"/>
              </a:ext>
            </a:extLst>
          </p:cNvPr>
          <p:cNvPicPr>
            <a:picLocks noChangeAspect="1"/>
          </p:cNvPicPr>
          <p:nvPr/>
        </p:nvPicPr>
        <p:blipFill>
          <a:blip r:embed="rId3"/>
          <a:stretch>
            <a:fillRect/>
          </a:stretch>
        </p:blipFill>
        <p:spPr>
          <a:xfrm>
            <a:off x="10515600" y="1628747"/>
            <a:ext cx="7772400" cy="6193484"/>
          </a:xfrm>
          <a:prstGeom prst="rect">
            <a:avLst/>
          </a:prstGeom>
        </p:spPr>
      </p:pic>
    </p:spTree>
    <p:extLst>
      <p:ext uri="{BB962C8B-B14F-4D97-AF65-F5344CB8AC3E}">
        <p14:creationId xmlns:p14="http://schemas.microsoft.com/office/powerpoint/2010/main" val="964545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Evaluating a RAG System</a:t>
            </a:r>
            <a:endParaRPr dirty="0"/>
          </a:p>
        </p:txBody>
      </p:sp>
      <p:sp>
        <p:nvSpPr>
          <p:cNvPr id="107" name="Google Shape;107;p15"/>
          <p:cNvSpPr txBox="1">
            <a:spLocks noGrp="1"/>
          </p:cNvSpPr>
          <p:nvPr>
            <p:ph type="body" sz="quarter" idx="10"/>
          </p:nvPr>
        </p:nvSpPr>
        <p:spPr>
          <a:xfrm>
            <a:off x="1155696" y="2092036"/>
            <a:ext cx="10627001"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Let’s consider what the task is for RAG and see where we can evaluate the performance.</a:t>
            </a:r>
          </a:p>
          <a:p>
            <a:pPr marL="0" indent="0" fontAlgn="base">
              <a:spcBef>
                <a:spcPts val="0"/>
              </a:spcBef>
              <a:buNone/>
            </a:pPr>
            <a:endParaRPr lang="en-US" sz="2800" dirty="0">
              <a:solidFill>
                <a:srgbClr val="000000"/>
              </a:solidFill>
            </a:endParaRPr>
          </a:p>
          <a:p>
            <a:pPr marL="0" indent="0" fontAlgn="base">
              <a:spcBef>
                <a:spcPts val="0"/>
              </a:spcBef>
              <a:buNone/>
            </a:pPr>
            <a:r>
              <a:rPr lang="en-US" b="1" dirty="0">
                <a:solidFill>
                  <a:srgbClr val="000000"/>
                </a:solidFill>
              </a:rPr>
              <a:t>RAG Pipeline:</a:t>
            </a:r>
          </a:p>
          <a:p>
            <a:pPr marL="0" indent="0" fontAlgn="base">
              <a:spcBef>
                <a:spcPts val="0"/>
              </a:spcBef>
              <a:buNone/>
            </a:pPr>
            <a:r>
              <a:rPr lang="en-US" dirty="0">
                <a:solidFill>
                  <a:srgbClr val="000000"/>
                </a:solidFill>
              </a:rPr>
              <a:t>1. Take user’s input and search for similar content</a:t>
            </a:r>
          </a:p>
          <a:p>
            <a:pPr marL="0" indent="0" fontAlgn="base">
              <a:spcBef>
                <a:spcPts val="0"/>
              </a:spcBef>
              <a:buNone/>
            </a:pPr>
            <a:r>
              <a:rPr lang="en-US" dirty="0">
                <a:solidFill>
                  <a:srgbClr val="000000"/>
                </a:solidFill>
              </a:rPr>
              <a:t>2. Retrieve similar content from Vector Database</a:t>
            </a:r>
          </a:p>
          <a:p>
            <a:pPr marL="0" indent="0" fontAlgn="base">
              <a:spcBef>
                <a:spcPts val="0"/>
              </a:spcBef>
              <a:buNone/>
            </a:pPr>
            <a:r>
              <a:rPr lang="en-US" dirty="0">
                <a:solidFill>
                  <a:srgbClr val="000000"/>
                </a:solidFill>
              </a:rPr>
              <a:t>3. Combine user input and context into a single prompt</a:t>
            </a:r>
          </a:p>
          <a:p>
            <a:pPr marL="0" indent="0" fontAlgn="base">
              <a:spcBef>
                <a:spcPts val="0"/>
              </a:spcBef>
              <a:buNone/>
            </a:pPr>
            <a:r>
              <a:rPr lang="en-US" dirty="0">
                <a:solidFill>
                  <a:srgbClr val="000000"/>
                </a:solidFill>
              </a:rPr>
              <a:t>4. Generate the answer to the user’s query </a:t>
            </a:r>
          </a:p>
          <a:p>
            <a:pPr marL="0" indent="0" fontAlgn="base">
              <a:spcBef>
                <a:spcPts val="0"/>
              </a:spcBef>
              <a:buNone/>
            </a:pPr>
            <a:endParaRPr lang="en-US" dirty="0">
              <a:solidFill>
                <a:srgbClr val="000000"/>
              </a:solidFill>
            </a:endParaRPr>
          </a:p>
          <a:p>
            <a:pPr marL="0" indent="0" fontAlgn="base">
              <a:spcBef>
                <a:spcPts val="0"/>
              </a:spcBef>
              <a:buNone/>
            </a:pPr>
            <a:endParaRPr lang="en-US" dirty="0">
              <a:solidFill>
                <a:srgbClr val="000000"/>
              </a:solidFill>
            </a:endParaRPr>
          </a:p>
          <a:p>
            <a:pPr marL="0" indent="0" fontAlgn="base">
              <a:spcBef>
                <a:spcPts val="0"/>
              </a:spcBef>
              <a:buNone/>
            </a:pPr>
            <a:r>
              <a:rPr lang="en-US" dirty="0">
                <a:solidFill>
                  <a:srgbClr val="000000"/>
                </a:solidFill>
              </a:rPr>
              <a:t>We can look at each of these stages and consider how we might evaluate it. </a:t>
            </a:r>
          </a:p>
          <a:p>
            <a:pPr marL="0" indent="0" fontAlgn="base">
              <a:spcBef>
                <a:spcPts val="0"/>
              </a:spcBef>
              <a:buNone/>
            </a:pPr>
            <a:r>
              <a:rPr lang="en-US" b="1" dirty="0">
                <a:solidFill>
                  <a:srgbClr val="000000"/>
                </a:solidFill>
              </a:rPr>
              <a:t>Retriever Evaluation</a:t>
            </a:r>
          </a:p>
          <a:p>
            <a:pPr fontAlgn="base">
              <a:spcBef>
                <a:spcPts val="0"/>
              </a:spcBef>
            </a:pPr>
            <a:r>
              <a:rPr lang="en-US" dirty="0">
                <a:solidFill>
                  <a:srgbClr val="000000"/>
                </a:solidFill>
              </a:rPr>
              <a:t>How well does the retriever find the right content?</a:t>
            </a:r>
          </a:p>
          <a:p>
            <a:pPr fontAlgn="base">
              <a:spcBef>
                <a:spcPts val="0"/>
              </a:spcBef>
            </a:pPr>
            <a:r>
              <a:rPr lang="en-US" dirty="0">
                <a:solidFill>
                  <a:srgbClr val="000000"/>
                </a:solidFill>
              </a:rPr>
              <a:t>If multiple records are returned, is the best one at the top?</a:t>
            </a:r>
          </a:p>
          <a:p>
            <a:pPr fontAlgn="base">
              <a:spcBef>
                <a:spcPts val="0"/>
              </a:spcBef>
            </a:pPr>
            <a:endParaRPr lang="en-US" dirty="0">
              <a:solidFill>
                <a:srgbClr val="000000"/>
              </a:solidFill>
            </a:endParaRPr>
          </a:p>
          <a:p>
            <a:pPr marL="0" indent="0" fontAlgn="base">
              <a:spcBef>
                <a:spcPts val="0"/>
              </a:spcBef>
              <a:buNone/>
            </a:pPr>
            <a:r>
              <a:rPr lang="en-US" b="1" dirty="0">
                <a:solidFill>
                  <a:srgbClr val="000000"/>
                </a:solidFill>
              </a:rPr>
              <a:t>Generation Evaluation</a:t>
            </a:r>
          </a:p>
          <a:p>
            <a:pPr fontAlgn="base">
              <a:spcBef>
                <a:spcPts val="0"/>
              </a:spcBef>
            </a:pPr>
            <a:r>
              <a:rPr lang="en-US" dirty="0">
                <a:solidFill>
                  <a:srgbClr val="000000"/>
                </a:solidFill>
              </a:rPr>
              <a:t>How well does the model use the content to answer the user’s query?</a:t>
            </a:r>
          </a:p>
          <a:p>
            <a:pPr fontAlgn="base">
              <a:spcBef>
                <a:spcPts val="0"/>
              </a:spcBef>
            </a:pPr>
            <a:r>
              <a:rPr lang="en-US" dirty="0">
                <a:solidFill>
                  <a:srgbClr val="000000"/>
                </a:solidFill>
              </a:rPr>
              <a:t>How much of the content retrieved is used in answering the user’s query?</a:t>
            </a:r>
          </a:p>
          <a:p>
            <a:pPr fontAlgn="base">
              <a:spcBef>
                <a:spcPts val="0"/>
              </a:spcBef>
            </a:pPr>
            <a:endParaRPr lang="en-US" dirty="0">
              <a:solidFill>
                <a:srgbClr val="000000"/>
              </a:solidFill>
            </a:endParaRPr>
          </a:p>
          <a:p>
            <a:pPr marL="0" indent="0" fontAlgn="base">
              <a:spcBef>
                <a:spcPts val="0"/>
              </a:spcBef>
              <a:buNone/>
            </a:pPr>
            <a:r>
              <a:rPr lang="en-US" dirty="0">
                <a:solidFill>
                  <a:srgbClr val="000000"/>
                </a:solidFill>
              </a:rPr>
              <a:t>Note that we are using very subjective terminology. “How well” something is done can be very hard to measure in natural language.</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11266" name="Picture 2">
            <a:extLst>
              <a:ext uri="{FF2B5EF4-FFF2-40B4-BE49-F238E27FC236}">
                <a16:creationId xmlns:a16="http://schemas.microsoft.com/office/drawing/2014/main" id="{6260B586-EFA1-F9D1-3C51-C5A096591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14" t="636" r="6802" b="12099"/>
          <a:stretch/>
        </p:blipFill>
        <p:spPr bwMode="auto">
          <a:xfrm>
            <a:off x="12161519" y="2732926"/>
            <a:ext cx="6008915" cy="412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39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Using an LLM to judge another LLM?</a:t>
            </a:r>
            <a:endParaRPr dirty="0"/>
          </a:p>
        </p:txBody>
      </p:sp>
      <p:sp>
        <p:nvSpPr>
          <p:cNvPr id="107" name="Google Shape;107;p15"/>
          <p:cNvSpPr txBox="1">
            <a:spLocks noGrp="1"/>
          </p:cNvSpPr>
          <p:nvPr>
            <p:ph type="body" sz="quarter" idx="10"/>
          </p:nvPr>
        </p:nvSpPr>
        <p:spPr>
          <a:xfrm>
            <a:off x="1155697" y="2092036"/>
            <a:ext cx="11186004"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b="0" i="0" u="none" strike="noStrike" dirty="0">
                <a:solidFill>
                  <a:srgbClr val="000000"/>
                </a:solidFill>
                <a:effectLst/>
              </a:rPr>
              <a:t>LLMs excel at interpreting their context window. More so than generate new text. This means that we can use an LLM to effectively judge the performance of an LLMs generated answer.</a:t>
            </a: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dirty="0">
              <a:solidFill>
                <a:srgbClr val="000000"/>
              </a:solidFill>
            </a:endParaRPr>
          </a:p>
          <a:p>
            <a:pPr marL="0" indent="0" fontAlgn="base">
              <a:spcBef>
                <a:spcPts val="0"/>
              </a:spcBef>
              <a:buNone/>
            </a:pPr>
            <a:r>
              <a:rPr lang="en-US" dirty="0"/>
              <a:t>We can look at 3 LLM-as-a-judge variations. They can be implemented independently or in combination: </a:t>
            </a:r>
          </a:p>
          <a:p>
            <a:pPr marL="0" indent="0" fontAlgn="base">
              <a:spcBef>
                <a:spcPts val="0"/>
              </a:spcBef>
              <a:buNone/>
            </a:pPr>
            <a:endParaRPr lang="en-US" dirty="0"/>
          </a:p>
          <a:p>
            <a:pPr marL="457200" indent="-457200" fontAlgn="base">
              <a:spcBef>
                <a:spcPts val="0"/>
              </a:spcBef>
              <a:buFont typeface="+mj-lt"/>
              <a:buAutoNum type="arabicPeriod"/>
            </a:pPr>
            <a:r>
              <a:rPr lang="en-US" b="1" dirty="0"/>
              <a:t>Pairwise comparison</a:t>
            </a:r>
            <a:r>
              <a:rPr lang="en-US" dirty="0"/>
              <a:t>. An LLM judge is presented with a question and two answers, and tasked to determine which one is better or declare a tie. </a:t>
            </a:r>
          </a:p>
          <a:p>
            <a:pPr marL="457200" indent="-457200" fontAlgn="base">
              <a:spcBef>
                <a:spcPts val="0"/>
              </a:spcBef>
              <a:buFont typeface="+mj-lt"/>
              <a:buAutoNum type="arabicPeriod"/>
            </a:pPr>
            <a:endParaRPr lang="en-US" dirty="0"/>
          </a:p>
          <a:p>
            <a:pPr marL="457200" indent="-457200" fontAlgn="base">
              <a:spcBef>
                <a:spcPts val="0"/>
              </a:spcBef>
              <a:buFont typeface="+mj-lt"/>
              <a:buAutoNum type="arabicPeriod"/>
            </a:pPr>
            <a:r>
              <a:rPr lang="en-US" b="1" dirty="0"/>
              <a:t>Single answer grading</a:t>
            </a:r>
            <a:r>
              <a:rPr lang="en-US" dirty="0"/>
              <a:t>. Alternatively, an LLM judge is asked to directly assign a score to a single answer. </a:t>
            </a:r>
          </a:p>
          <a:p>
            <a:pPr marL="457200" indent="-457200" fontAlgn="base">
              <a:spcBef>
                <a:spcPts val="0"/>
              </a:spcBef>
              <a:buFont typeface="+mj-lt"/>
              <a:buAutoNum type="arabicPeriod"/>
            </a:pPr>
            <a:endParaRPr lang="en-US" dirty="0"/>
          </a:p>
          <a:p>
            <a:pPr marL="457200" indent="-457200" fontAlgn="base">
              <a:spcBef>
                <a:spcPts val="0"/>
              </a:spcBef>
              <a:buFont typeface="+mj-lt"/>
              <a:buAutoNum type="arabicPeriod"/>
            </a:pPr>
            <a:r>
              <a:rPr lang="en-US" b="1" dirty="0"/>
              <a:t>Reference-guided grading</a:t>
            </a:r>
            <a:r>
              <a:rPr lang="en-US" dirty="0"/>
              <a:t>. In certain cases, it may be beneficial to provide a reference solution if applicable with a grading scale.</a:t>
            </a:r>
          </a:p>
          <a:p>
            <a:pPr marL="457200" indent="-457200" fontAlgn="base">
              <a:spcBef>
                <a:spcPts val="0"/>
              </a:spcBef>
              <a:buFont typeface="+mj-lt"/>
              <a:buAutoNum type="arabicPeriod"/>
            </a:pPr>
            <a:endParaRPr lang="en-US" dirty="0"/>
          </a:p>
          <a:p>
            <a:pPr marL="0" indent="0" fontAlgn="base">
              <a:spcBef>
                <a:spcPts val="0"/>
              </a:spcBef>
              <a:buNone/>
            </a:pPr>
            <a:r>
              <a:rPr lang="en-US" dirty="0"/>
              <a:t>Each of these methods require different amounts of data but offer more structured approaches to evaluating the performance of an LLM system.</a:t>
            </a:r>
          </a:p>
        </p:txBody>
      </p:sp>
      <p:pic>
        <p:nvPicPr>
          <p:cNvPr id="2" name="Picture 1">
            <a:extLst>
              <a:ext uri="{FF2B5EF4-FFF2-40B4-BE49-F238E27FC236}">
                <a16:creationId xmlns:a16="http://schemas.microsoft.com/office/drawing/2014/main" id="{05ABFB6F-A11E-9787-082A-86169D55602B}"/>
              </a:ext>
            </a:extLst>
          </p:cNvPr>
          <p:cNvPicPr>
            <a:picLocks noChangeAspect="1"/>
          </p:cNvPicPr>
          <p:nvPr/>
        </p:nvPicPr>
        <p:blipFill>
          <a:blip r:embed="rId3"/>
          <a:stretch>
            <a:fillRect/>
          </a:stretch>
        </p:blipFill>
        <p:spPr>
          <a:xfrm>
            <a:off x="12341701" y="2964021"/>
            <a:ext cx="4925944" cy="4925944"/>
          </a:xfrm>
          <a:prstGeom prst="rect">
            <a:avLst/>
          </a:prstGeom>
        </p:spPr>
      </p:pic>
    </p:spTree>
    <p:extLst>
      <p:ext uri="{BB962C8B-B14F-4D97-AF65-F5344CB8AC3E}">
        <p14:creationId xmlns:p14="http://schemas.microsoft.com/office/powerpoint/2010/main" val="241356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Evaluation Frameworks</a:t>
            </a:r>
            <a:endParaRPr dirty="0"/>
          </a:p>
        </p:txBody>
      </p:sp>
      <p:sp>
        <p:nvSpPr>
          <p:cNvPr id="107" name="Google Shape;107;p15"/>
          <p:cNvSpPr txBox="1">
            <a:spLocks noGrp="1"/>
          </p:cNvSpPr>
          <p:nvPr>
            <p:ph type="body" sz="quarter" idx="10"/>
          </p:nvPr>
        </p:nvSpPr>
        <p:spPr>
          <a:xfrm>
            <a:off x="1155697" y="2092036"/>
            <a:ext cx="1577340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b="0" i="0" u="none" strike="noStrike" dirty="0">
                <a:solidFill>
                  <a:srgbClr val="000000"/>
                </a:solidFill>
                <a:effectLst/>
              </a:rPr>
              <a:t>Frameworks like LangChain and </a:t>
            </a:r>
            <a:r>
              <a:rPr lang="en-US" sz="2800" b="0" i="0" u="none" strike="noStrike" dirty="0" err="1">
                <a:solidFill>
                  <a:srgbClr val="000000"/>
                </a:solidFill>
                <a:effectLst/>
              </a:rPr>
              <a:t>MLflow</a:t>
            </a:r>
            <a:r>
              <a:rPr lang="en-US" sz="2800" b="0" i="0" u="none" strike="noStrike" dirty="0">
                <a:solidFill>
                  <a:srgbClr val="000000"/>
                </a:solidFill>
                <a:effectLst/>
              </a:rPr>
              <a:t> offer support to implement evaluation of LLMs</a:t>
            </a: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5" name="Picture 4">
            <a:extLst>
              <a:ext uri="{FF2B5EF4-FFF2-40B4-BE49-F238E27FC236}">
                <a16:creationId xmlns:a16="http://schemas.microsoft.com/office/drawing/2014/main" id="{AB4F231F-7241-AC5D-8F3F-EFAEC0AC9727}"/>
              </a:ext>
            </a:extLst>
          </p:cNvPr>
          <p:cNvPicPr>
            <a:picLocks noChangeAspect="1"/>
          </p:cNvPicPr>
          <p:nvPr/>
        </p:nvPicPr>
        <p:blipFill>
          <a:blip r:embed="rId3"/>
          <a:stretch>
            <a:fillRect/>
          </a:stretch>
        </p:blipFill>
        <p:spPr>
          <a:xfrm>
            <a:off x="1358903" y="4033957"/>
            <a:ext cx="6858000" cy="1066800"/>
          </a:xfrm>
          <a:prstGeom prst="rect">
            <a:avLst/>
          </a:prstGeom>
        </p:spPr>
      </p:pic>
      <p:pic>
        <p:nvPicPr>
          <p:cNvPr id="12" name="Picture 11">
            <a:extLst>
              <a:ext uri="{FF2B5EF4-FFF2-40B4-BE49-F238E27FC236}">
                <a16:creationId xmlns:a16="http://schemas.microsoft.com/office/drawing/2014/main" id="{F1EE83EE-360C-E7C4-A98A-5438EE451A29}"/>
              </a:ext>
            </a:extLst>
          </p:cNvPr>
          <p:cNvPicPr>
            <a:picLocks noChangeAspect="1"/>
          </p:cNvPicPr>
          <p:nvPr/>
        </p:nvPicPr>
        <p:blipFill rotWithShape="1">
          <a:blip r:embed="rId4"/>
          <a:srcRect r="26132"/>
          <a:stretch/>
        </p:blipFill>
        <p:spPr>
          <a:xfrm>
            <a:off x="1358903" y="5100757"/>
            <a:ext cx="6858000" cy="1759465"/>
          </a:xfrm>
          <a:prstGeom prst="rect">
            <a:avLst/>
          </a:prstGeom>
        </p:spPr>
      </p:pic>
      <p:pic>
        <p:nvPicPr>
          <p:cNvPr id="13" name="Picture 12">
            <a:extLst>
              <a:ext uri="{FF2B5EF4-FFF2-40B4-BE49-F238E27FC236}">
                <a16:creationId xmlns:a16="http://schemas.microsoft.com/office/drawing/2014/main" id="{4778E302-0C98-3B80-35F1-FC350E2C28BA}"/>
              </a:ext>
            </a:extLst>
          </p:cNvPr>
          <p:cNvPicPr>
            <a:picLocks noChangeAspect="1"/>
          </p:cNvPicPr>
          <p:nvPr/>
        </p:nvPicPr>
        <p:blipFill>
          <a:blip r:embed="rId5"/>
          <a:stretch>
            <a:fillRect/>
          </a:stretch>
        </p:blipFill>
        <p:spPr>
          <a:xfrm>
            <a:off x="9359903" y="3239711"/>
            <a:ext cx="7772400" cy="5907470"/>
          </a:xfrm>
          <a:prstGeom prst="rect">
            <a:avLst/>
          </a:prstGeom>
        </p:spPr>
      </p:pic>
      <p:pic>
        <p:nvPicPr>
          <p:cNvPr id="19458" name="Picture 2" descr="MLflow">
            <a:extLst>
              <a:ext uri="{FF2B5EF4-FFF2-40B4-BE49-F238E27FC236}">
                <a16:creationId xmlns:a16="http://schemas.microsoft.com/office/drawing/2014/main" id="{E3CC6D3C-F169-49FD-C19F-5DBCE1CAFE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88520" y="4033957"/>
            <a:ext cx="2440577" cy="89487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 LangChain">
            <a:extLst>
              <a:ext uri="{FF2B5EF4-FFF2-40B4-BE49-F238E27FC236}">
                <a16:creationId xmlns:a16="http://schemas.microsoft.com/office/drawing/2014/main" id="{FF8ACBEC-922F-582A-EC9A-7A888B4CEF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3703" y="6339581"/>
            <a:ext cx="2877825" cy="45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63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Evaluation Frameworks: RAGAS and ARES</a:t>
            </a:r>
            <a:endParaRPr dirty="0"/>
          </a:p>
        </p:txBody>
      </p:sp>
      <p:sp>
        <p:nvSpPr>
          <p:cNvPr id="107" name="Google Shape;107;p15"/>
          <p:cNvSpPr txBox="1">
            <a:spLocks noGrp="1"/>
          </p:cNvSpPr>
          <p:nvPr>
            <p:ph type="body" sz="quarter" idx="10"/>
          </p:nvPr>
        </p:nvSpPr>
        <p:spPr>
          <a:xfrm>
            <a:off x="1155697" y="2092036"/>
            <a:ext cx="1577340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We are also seeing the development of new evaluation-focused frameworks such as RAGAS and ARES</a:t>
            </a: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hlinkClick r:id="rId3"/>
            </a:endParaRPr>
          </a:p>
          <a:p>
            <a:pPr marL="0" indent="0" fontAlgn="base">
              <a:spcBef>
                <a:spcPts val="0"/>
              </a:spcBef>
              <a:buNone/>
            </a:pPr>
            <a:endParaRPr lang="en-US" sz="2800" dirty="0">
              <a:solidFill>
                <a:srgbClr val="000000"/>
              </a:solidFill>
              <a:hlinkClick r:id="rId3"/>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dirty="0">
              <a:solidFill>
                <a:srgbClr val="000000"/>
              </a:solidFill>
            </a:endParaRPr>
          </a:p>
          <a:p>
            <a:pPr marL="0" indent="0" fontAlgn="base">
              <a:spcBef>
                <a:spcPts val="0"/>
              </a:spcBef>
              <a:buNone/>
            </a:pPr>
            <a:endParaRPr lang="en-US" sz="2800" b="0" i="0" u="none" strike="noStrike" dirty="0">
              <a:solidFill>
                <a:srgbClr val="000000"/>
              </a:solidFill>
              <a:effectLst/>
            </a:endParaRPr>
          </a:p>
          <a:p>
            <a:pPr marL="0" indent="0" fontAlgn="base">
              <a:spcBef>
                <a:spcPts val="0"/>
              </a:spcBef>
              <a:buNone/>
            </a:pPr>
            <a:endParaRPr lang="en-US" sz="2800" b="0" i="0" u="none" strike="noStrike" dirty="0">
              <a:solidFill>
                <a:srgbClr val="000000"/>
              </a:solidFill>
              <a:effectLst/>
            </a:endParaRPr>
          </a:p>
        </p:txBody>
      </p:sp>
      <p:pic>
        <p:nvPicPr>
          <p:cNvPr id="8" name="Picture 7">
            <a:extLst>
              <a:ext uri="{FF2B5EF4-FFF2-40B4-BE49-F238E27FC236}">
                <a16:creationId xmlns:a16="http://schemas.microsoft.com/office/drawing/2014/main" id="{35BCF39D-5E2B-3D2B-3B75-1E67575A2A96}"/>
              </a:ext>
            </a:extLst>
          </p:cNvPr>
          <p:cNvPicPr>
            <a:picLocks noChangeAspect="1"/>
          </p:cNvPicPr>
          <p:nvPr/>
        </p:nvPicPr>
        <p:blipFill>
          <a:blip r:embed="rId4"/>
          <a:stretch>
            <a:fillRect/>
          </a:stretch>
        </p:blipFill>
        <p:spPr>
          <a:xfrm>
            <a:off x="9042397" y="3400663"/>
            <a:ext cx="8964765" cy="3180381"/>
          </a:xfrm>
          <a:prstGeom prst="rect">
            <a:avLst/>
          </a:prstGeom>
        </p:spPr>
      </p:pic>
      <p:pic>
        <p:nvPicPr>
          <p:cNvPr id="11" name="Picture 10">
            <a:extLst>
              <a:ext uri="{FF2B5EF4-FFF2-40B4-BE49-F238E27FC236}">
                <a16:creationId xmlns:a16="http://schemas.microsoft.com/office/drawing/2014/main" id="{2D0AC962-A085-5629-BD64-F6CD26541F64}"/>
              </a:ext>
            </a:extLst>
          </p:cNvPr>
          <p:cNvPicPr>
            <a:picLocks noChangeAspect="1"/>
          </p:cNvPicPr>
          <p:nvPr/>
        </p:nvPicPr>
        <p:blipFill>
          <a:blip r:embed="rId5"/>
          <a:stretch>
            <a:fillRect/>
          </a:stretch>
        </p:blipFill>
        <p:spPr>
          <a:xfrm>
            <a:off x="1358903" y="3374537"/>
            <a:ext cx="6969034" cy="5050951"/>
          </a:xfrm>
          <a:prstGeom prst="rect">
            <a:avLst/>
          </a:prstGeom>
        </p:spPr>
      </p:pic>
    </p:spTree>
    <p:extLst>
      <p:ext uri="{BB962C8B-B14F-4D97-AF65-F5344CB8AC3E}">
        <p14:creationId xmlns:p14="http://schemas.microsoft.com/office/powerpoint/2010/main" val="4251811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p:txBody>
          <a:bodyPr/>
          <a:lstStyle/>
          <a:p>
            <a:r>
              <a:rPr lang="en-US" dirty="0"/>
              <a:t>LLM Compound Systems</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a:xfrm>
            <a:off x="1155697" y="3352799"/>
            <a:ext cx="8564138" cy="5590918"/>
          </a:xfrm>
        </p:spPr>
        <p:txBody>
          <a:bodyPr>
            <a:normAutofit/>
          </a:bodyPr>
          <a:lstStyle/>
          <a:p>
            <a:r>
              <a:rPr lang="en-US" dirty="0"/>
              <a:t>Today we reviewed more concepts of LLM Chains in LangChain</a:t>
            </a:r>
          </a:p>
          <a:p>
            <a:r>
              <a:rPr lang="en-US" dirty="0"/>
              <a:t>Introduced the Retrieval Augmented Generation LLM System</a:t>
            </a:r>
          </a:p>
          <a:p>
            <a:r>
              <a:rPr lang="en-US" dirty="0"/>
              <a:t>Explored the libraries that have been developed to build LLM Compound Systems </a:t>
            </a:r>
            <a:r>
              <a:rPr lang="en-US"/>
              <a:t>like LlamaIndex and DSPy</a:t>
            </a:r>
            <a:endParaRPr lang="en-US" dirty="0"/>
          </a:p>
          <a:p>
            <a:r>
              <a:rPr lang="en-US" dirty="0"/>
              <a:t>Discussed the issues with evaluating LLMs and Compound systems</a:t>
            </a:r>
          </a:p>
          <a:p>
            <a:pPr marL="0" indent="0">
              <a:buNone/>
            </a:pPr>
            <a:r>
              <a:rPr lang="en-US" dirty="0"/>
              <a:t>----------------------------------------------------------------------------- </a:t>
            </a:r>
          </a:p>
          <a:p>
            <a:pPr marL="0" indent="0">
              <a:buNone/>
            </a:pPr>
            <a:endParaRPr lang="en-US" dirty="0"/>
          </a:p>
          <a:p>
            <a:pPr marL="0" indent="0">
              <a:buNone/>
            </a:pPr>
            <a:r>
              <a:rPr lang="en-US" dirty="0"/>
              <a:t>In the next lesson we will introduce the concept of LLM agents and explore how LLMs can be used as reasoning engines inside more complex applications</a:t>
            </a:r>
          </a:p>
        </p:txBody>
      </p:sp>
      <p:pic>
        <p:nvPicPr>
          <p:cNvPr id="2" name="Picture 2" descr="What Is Retrieval-Augmented Generation aka RAG | NVIDIA Blogs">
            <a:extLst>
              <a:ext uri="{FF2B5EF4-FFF2-40B4-BE49-F238E27FC236}">
                <a16:creationId xmlns:a16="http://schemas.microsoft.com/office/drawing/2014/main" id="{17305C90-0605-C12B-5CDC-99FD8A77A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5961" y="3223409"/>
            <a:ext cx="8564138"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36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rtl="0">
              <a:lnSpc>
                <a:spcPct val="150000"/>
              </a:lnSpc>
              <a:spcBef>
                <a:spcPts val="0"/>
              </a:spcBef>
              <a:spcAft>
                <a:spcPts val="0"/>
              </a:spcAft>
            </a:pPr>
            <a:r>
              <a:rPr lang="en-US" sz="4800" b="0" i="0" u="none" strike="noStrike" dirty="0">
                <a:effectLst/>
                <a:latin typeface="Arial" panose="020B0604020202020204" pitchFamily="34" charset="0"/>
              </a:rPr>
              <a:t>Recap on Chains and LangChain</a:t>
            </a:r>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Chaining Logic</a:t>
            </a: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Review on LLM Chains</a:t>
            </a:r>
            <a:endParaRPr dirty="0"/>
          </a:p>
        </p:txBody>
      </p:sp>
      <p:sp>
        <p:nvSpPr>
          <p:cNvPr id="107" name="Google Shape;107;p15"/>
          <p:cNvSpPr txBox="1">
            <a:spLocks noGrp="1"/>
          </p:cNvSpPr>
          <p:nvPr>
            <p:ph type="body" sz="quarter" idx="10"/>
          </p:nvPr>
        </p:nvSpPr>
        <p:spPr>
          <a:xfrm>
            <a:off x="1155697" y="2092036"/>
            <a:ext cx="15773400" cy="6834749"/>
          </a:xfrm>
          <a:prstGeom prst="rect">
            <a:avLst/>
          </a:prstGeom>
          <a:noFill/>
          <a:ln>
            <a:noFill/>
          </a:ln>
        </p:spPr>
        <p:txBody>
          <a:bodyPr spcFirstLastPara="1" vert="horz" wrap="square" lIns="137138" tIns="68550" rIns="137138" bIns="68550" rtlCol="0" anchor="t" anchorCtr="0">
            <a:noAutofit/>
          </a:bodyPr>
          <a:lstStyle/>
          <a:p>
            <a:pPr marL="0" indent="0" fontAlgn="base">
              <a:spcBef>
                <a:spcPts val="0"/>
              </a:spcBef>
              <a:buNone/>
            </a:pPr>
            <a:r>
              <a:rPr lang="en-US" sz="2800" dirty="0">
                <a:solidFill>
                  <a:srgbClr val="000000"/>
                </a:solidFill>
              </a:rPr>
              <a:t>Last time we saw that working with LLMs hinges on the prompts that we utilize</a:t>
            </a:r>
          </a:p>
          <a:p>
            <a:pPr marL="0" indent="0" fontAlgn="base">
              <a:spcBef>
                <a:spcPts val="0"/>
              </a:spcBef>
              <a:buNone/>
            </a:pPr>
            <a:endParaRPr lang="en-US" sz="2800" dirty="0">
              <a:solidFill>
                <a:srgbClr val="000000"/>
              </a:solidFill>
            </a:endParaRPr>
          </a:p>
          <a:p>
            <a:pPr marL="0" indent="0" fontAlgn="base">
              <a:spcBef>
                <a:spcPts val="0"/>
              </a:spcBef>
              <a:buNone/>
            </a:pPr>
            <a:r>
              <a:rPr lang="en-US" sz="2800" dirty="0">
                <a:solidFill>
                  <a:srgbClr val="000000"/>
                </a:solidFill>
              </a:rPr>
              <a:t>These can be from two types:</a:t>
            </a:r>
          </a:p>
          <a:p>
            <a:pPr marL="0" indent="0" fontAlgn="base">
              <a:spcBef>
                <a:spcPts val="0"/>
              </a:spcBef>
              <a:buNone/>
            </a:pPr>
            <a:endParaRPr lang="en-US" sz="2800" dirty="0">
              <a:solidFill>
                <a:srgbClr val="000000"/>
              </a:solidFill>
            </a:endParaRPr>
          </a:p>
          <a:p>
            <a:pPr marL="0" indent="0" fontAlgn="base">
              <a:spcBef>
                <a:spcPts val="0"/>
              </a:spcBef>
              <a:buNone/>
            </a:pPr>
            <a:r>
              <a:rPr lang="en-US" sz="2800" u="sng" dirty="0">
                <a:solidFill>
                  <a:srgbClr val="000000"/>
                </a:solidFill>
              </a:rPr>
              <a:t>Prompt Templates</a:t>
            </a:r>
          </a:p>
          <a:p>
            <a:r>
              <a:rPr lang="en-US" b="1" dirty="0">
                <a:solidFill>
                  <a:srgbClr val="0E0E0E"/>
                </a:solidFill>
                <a:effectLst/>
              </a:rPr>
              <a:t>Good prompts</a:t>
            </a:r>
            <a:r>
              <a:rPr lang="en-US" dirty="0">
                <a:solidFill>
                  <a:srgbClr val="0E0E0E"/>
                </a:solidFill>
                <a:effectLst/>
              </a:rPr>
              <a:t> are specific, focused, and clear, providing enough context for the LLM to generate a relevant and coherent response.</a:t>
            </a:r>
          </a:p>
          <a:p>
            <a:r>
              <a:rPr lang="en-US" b="1" dirty="0">
                <a:solidFill>
                  <a:srgbClr val="0E0E0E"/>
                </a:solidFill>
                <a:effectLst/>
              </a:rPr>
              <a:t>Bad prompts</a:t>
            </a:r>
            <a:r>
              <a:rPr lang="en-US" dirty="0">
                <a:solidFill>
                  <a:srgbClr val="0E0E0E"/>
                </a:solidFill>
                <a:effectLst/>
              </a:rPr>
              <a:t> are overly broad, vague, or based on incorrect premises, leading to potentially irrelevant, incorrect, or confusing responses.</a:t>
            </a:r>
          </a:p>
          <a:p>
            <a:pPr marL="0" indent="0">
              <a:buNone/>
            </a:pPr>
            <a:endParaRPr lang="en-US" sz="2800" dirty="0">
              <a:solidFill>
                <a:srgbClr val="000000"/>
              </a:solidFill>
            </a:endParaRPr>
          </a:p>
          <a:p>
            <a:pPr marL="0" indent="0" fontAlgn="base">
              <a:spcBef>
                <a:spcPts val="0"/>
              </a:spcBef>
              <a:buNone/>
            </a:pPr>
            <a:r>
              <a:rPr lang="en-US" sz="2800" u="sng" dirty="0">
                <a:solidFill>
                  <a:srgbClr val="000000"/>
                </a:solidFill>
              </a:rPr>
              <a:t>System Prompts</a:t>
            </a:r>
          </a:p>
          <a:p>
            <a:pPr fontAlgn="base">
              <a:spcBef>
                <a:spcPts val="1000"/>
              </a:spcBef>
            </a:pPr>
            <a:r>
              <a:rPr lang="en-US" dirty="0">
                <a:solidFill>
                  <a:srgbClr val="0E0E0E"/>
                </a:solidFill>
                <a:effectLst/>
              </a:rPr>
              <a:t>A special instruction provided to a language model (LLM) or other AI system that guides its behavior, tone, or output style throughout the interaction. </a:t>
            </a:r>
          </a:p>
          <a:p>
            <a:pPr fontAlgn="base">
              <a:spcBef>
                <a:spcPts val="1000"/>
              </a:spcBef>
            </a:pPr>
            <a:r>
              <a:rPr lang="en-US" dirty="0">
                <a:solidFill>
                  <a:srgbClr val="0E0E0E"/>
                </a:solidFill>
                <a:effectLst/>
              </a:rPr>
              <a:t>Unlike regular user prompts, which are dynamic and change based on user input, system prompts are generally static and set by developers or users at the start of a session. They serve as a framework within which the AI operates.</a:t>
            </a:r>
          </a:p>
        </p:txBody>
      </p:sp>
    </p:spTree>
    <p:extLst>
      <p:ext uri="{BB962C8B-B14F-4D97-AF65-F5344CB8AC3E}">
        <p14:creationId xmlns:p14="http://schemas.microsoft.com/office/powerpoint/2010/main" val="341096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8A89-AF99-AB70-1662-566C3084D78D}"/>
              </a:ext>
            </a:extLst>
          </p:cNvPr>
          <p:cNvSpPr>
            <a:spLocks noGrp="1"/>
          </p:cNvSpPr>
          <p:nvPr>
            <p:ph type="title"/>
          </p:nvPr>
        </p:nvSpPr>
        <p:spPr/>
        <p:txBody>
          <a:bodyPr anchor="ctr"/>
          <a:lstStyle/>
          <a:p>
            <a:r>
              <a:rPr lang="en-US" dirty="0"/>
              <a:t>System Prompts</a:t>
            </a:r>
          </a:p>
        </p:txBody>
      </p:sp>
      <p:sp>
        <p:nvSpPr>
          <p:cNvPr id="3" name="Text Placeholder 2">
            <a:extLst>
              <a:ext uri="{FF2B5EF4-FFF2-40B4-BE49-F238E27FC236}">
                <a16:creationId xmlns:a16="http://schemas.microsoft.com/office/drawing/2014/main" id="{0F4063A4-2B6B-21D6-86C4-93604DC95159}"/>
              </a:ext>
            </a:extLst>
          </p:cNvPr>
          <p:cNvSpPr>
            <a:spLocks noGrp="1"/>
          </p:cNvSpPr>
          <p:nvPr>
            <p:ph type="body" sz="quarter" idx="10"/>
          </p:nvPr>
        </p:nvSpPr>
        <p:spPr>
          <a:xfrm>
            <a:off x="1155697" y="1802674"/>
            <a:ext cx="8589194" cy="7124111"/>
          </a:xfrm>
        </p:spPr>
        <p:txBody>
          <a:bodyPr>
            <a:noAutofit/>
          </a:bodyPr>
          <a:lstStyle/>
          <a:p>
            <a:pPr marL="0" indent="0" rtl="0">
              <a:lnSpc>
                <a:spcPct val="100000"/>
              </a:lnSpc>
              <a:spcBef>
                <a:spcPts val="0"/>
              </a:spcBef>
              <a:spcAft>
                <a:spcPts val="0"/>
              </a:spcAft>
              <a:buNone/>
            </a:pPr>
            <a:r>
              <a:rPr lang="en-US" sz="2000" dirty="0"/>
              <a:t>These special, static, prompts are pre-pended to the user prompts and the models are trained to obey these system prompts. </a:t>
            </a:r>
          </a:p>
          <a:p>
            <a:pPr marL="0" indent="0" rtl="0">
              <a:lnSpc>
                <a:spcPct val="100000"/>
              </a:lnSpc>
              <a:spcBef>
                <a:spcPts val="0"/>
              </a:spcBef>
              <a:spcAft>
                <a:spcPts val="0"/>
              </a:spcAft>
              <a:buNone/>
            </a:pPr>
            <a:endParaRPr lang="en-US" sz="2000" dirty="0"/>
          </a:p>
          <a:p>
            <a:pPr>
              <a:lnSpc>
                <a:spcPct val="100000"/>
              </a:lnSpc>
            </a:pPr>
            <a:r>
              <a:rPr lang="en-US" sz="2000" b="1" dirty="0">
                <a:solidFill>
                  <a:srgbClr val="0E0E0E"/>
                </a:solidFill>
                <a:effectLst/>
              </a:rPr>
              <a:t>Guidance</a:t>
            </a:r>
            <a:r>
              <a:rPr lang="en-US" sz="2000" dirty="0">
                <a:solidFill>
                  <a:srgbClr val="0E0E0E"/>
                </a:solidFill>
                <a:effectLst/>
              </a:rPr>
              <a:t>: It sets the rules or guidelines for how the AI should respond to user inputs. This could include instructions on maintaining a certain tone (e.g., formal, casual), following specific ethical guidelines, or limiting responses to certain types of information.</a:t>
            </a:r>
          </a:p>
          <a:p>
            <a:pPr>
              <a:lnSpc>
                <a:spcPct val="100000"/>
              </a:lnSpc>
            </a:pPr>
            <a:r>
              <a:rPr lang="en-US" sz="2000" b="1" dirty="0">
                <a:solidFill>
                  <a:srgbClr val="0E0E0E"/>
                </a:solidFill>
                <a:effectLst/>
              </a:rPr>
              <a:t>Context</a:t>
            </a:r>
            <a:r>
              <a:rPr lang="en-US" sz="2000" dirty="0">
                <a:solidFill>
                  <a:srgbClr val="0E0E0E"/>
                </a:solidFill>
                <a:effectLst/>
              </a:rPr>
              <a:t>: It provides the AI with context about the interaction. For example, the system prompt might indicate that the AI should behave as a customer service representative or as a tutor in a specific subject.</a:t>
            </a:r>
          </a:p>
          <a:p>
            <a:pPr>
              <a:lnSpc>
                <a:spcPct val="100000"/>
              </a:lnSpc>
            </a:pPr>
            <a:r>
              <a:rPr lang="en-US" sz="2000" b="1" dirty="0">
                <a:solidFill>
                  <a:srgbClr val="0E0E0E"/>
                </a:solidFill>
                <a:effectLst/>
              </a:rPr>
              <a:t>Consistency</a:t>
            </a:r>
            <a:r>
              <a:rPr lang="en-US" sz="2000" dirty="0">
                <a:solidFill>
                  <a:srgbClr val="0E0E0E"/>
                </a:solidFill>
                <a:effectLst/>
              </a:rPr>
              <a:t>: It ensures that the AI’s responses are consistent throughout the interaction, adhering to the predefined rules or context.</a:t>
            </a:r>
          </a:p>
          <a:p>
            <a:pPr marL="0" indent="0">
              <a:lnSpc>
                <a:spcPct val="100000"/>
              </a:lnSpc>
              <a:buNone/>
            </a:pPr>
            <a:r>
              <a:rPr lang="en-US" sz="2000" b="1" dirty="0">
                <a:solidFill>
                  <a:srgbClr val="0E0E0E"/>
                </a:solidFill>
                <a:effectLst/>
              </a:rPr>
              <a:t>Example of a System Prompt</a:t>
            </a:r>
            <a:br>
              <a:rPr lang="en-US" sz="2000" dirty="0">
                <a:solidFill>
                  <a:srgbClr val="0E0E0E"/>
                </a:solidFill>
                <a:effectLst/>
              </a:rPr>
            </a:br>
            <a:r>
              <a:rPr lang="en-US" sz="2000" dirty="0">
                <a:solidFill>
                  <a:srgbClr val="0E0E0E"/>
                </a:solidFill>
                <a:effectLst/>
              </a:rPr>
              <a:t>Let’s say you’re designing an AI assistant for a customer service chatbot. The system prompt might look something like this:</a:t>
            </a:r>
          </a:p>
          <a:p>
            <a:pPr marL="0" indent="0">
              <a:lnSpc>
                <a:spcPct val="100000"/>
              </a:lnSpc>
              <a:buNone/>
            </a:pPr>
            <a:r>
              <a:rPr lang="en-US" sz="2000" b="1" dirty="0">
                <a:solidFill>
                  <a:srgbClr val="0E0E0E"/>
                </a:solidFill>
                <a:effectLst/>
              </a:rPr>
              <a:t>System Prompt</a:t>
            </a:r>
            <a:r>
              <a:rPr lang="en-US" sz="2000" dirty="0">
                <a:solidFill>
                  <a:srgbClr val="0E0E0E"/>
                </a:solidFill>
                <a:effectLst/>
              </a:rPr>
              <a:t>:</a:t>
            </a:r>
          </a:p>
          <a:p>
            <a:pPr marL="0" indent="0">
              <a:lnSpc>
                <a:spcPct val="100000"/>
              </a:lnSpc>
              <a:buNone/>
            </a:pPr>
            <a:r>
              <a:rPr lang="en-US" sz="2000" i="1" dirty="0">
                <a:solidFill>
                  <a:srgbClr val="0E0E0E"/>
                </a:solidFill>
                <a:effectLst/>
              </a:rPr>
              <a:t>“You are a helpful and polite customer service assistant. Always address customers respectfully, provide clear and concise answers, and offer additional help when possible. Avoid technical jargon and ensure the customer feels valued. If you cannot assist directly, offer to escalate the issue to a human representative.”</a:t>
            </a:r>
            <a:endParaRPr lang="en-US" sz="2000" dirty="0">
              <a:solidFill>
                <a:srgbClr val="0E0E0E"/>
              </a:solidFill>
              <a:effectLst/>
            </a:endParaRPr>
          </a:p>
        </p:txBody>
      </p:sp>
      <p:pic>
        <p:nvPicPr>
          <p:cNvPr id="8" name="Picture 7">
            <a:extLst>
              <a:ext uri="{FF2B5EF4-FFF2-40B4-BE49-F238E27FC236}">
                <a16:creationId xmlns:a16="http://schemas.microsoft.com/office/drawing/2014/main" id="{D5D5B10B-292D-2CC3-BF3A-F14FD756A1B5}"/>
              </a:ext>
            </a:extLst>
          </p:cNvPr>
          <p:cNvPicPr>
            <a:picLocks noChangeAspect="1"/>
          </p:cNvPicPr>
          <p:nvPr/>
        </p:nvPicPr>
        <p:blipFill rotWithShape="1">
          <a:blip r:embed="rId2"/>
          <a:srcRect b="21915"/>
          <a:stretch/>
        </p:blipFill>
        <p:spPr>
          <a:xfrm>
            <a:off x="10463190" y="414745"/>
            <a:ext cx="7589313" cy="7854043"/>
          </a:xfrm>
          <a:prstGeom prst="rect">
            <a:avLst/>
          </a:prstGeom>
        </p:spPr>
      </p:pic>
      <p:sp>
        <p:nvSpPr>
          <p:cNvPr id="9" name="TextBox 8">
            <a:extLst>
              <a:ext uri="{FF2B5EF4-FFF2-40B4-BE49-F238E27FC236}">
                <a16:creationId xmlns:a16="http://schemas.microsoft.com/office/drawing/2014/main" id="{EFF12A3E-F8B9-9747-AD0D-AB7BC6B0055E}"/>
              </a:ext>
            </a:extLst>
          </p:cNvPr>
          <p:cNvSpPr txBox="1"/>
          <p:nvPr/>
        </p:nvSpPr>
        <p:spPr>
          <a:xfrm>
            <a:off x="11975377" y="8268788"/>
            <a:ext cx="4778103" cy="424732"/>
          </a:xfrm>
          <a:prstGeom prst="rect">
            <a:avLst/>
          </a:prstGeom>
          <a:noFill/>
        </p:spPr>
        <p:txBody>
          <a:bodyPr wrap="none" rtlCol="0" anchor="ctr">
            <a:spAutoFit/>
          </a:bodyPr>
          <a:lstStyle/>
          <a:p>
            <a:pPr algn="ctr">
              <a:lnSpc>
                <a:spcPct val="90000"/>
              </a:lnSpc>
            </a:pPr>
            <a:r>
              <a:rPr lang="en-US" sz="2400" dirty="0">
                <a:latin typeface="Arial" panose="020B0604020202020204" pitchFamily="34" charset="0"/>
                <a:cs typeface="Arial" panose="020B0604020202020204" pitchFamily="34" charset="0"/>
              </a:rPr>
              <a:t>Part of ChatGPT’s system prompt</a:t>
            </a:r>
          </a:p>
        </p:txBody>
      </p:sp>
    </p:spTree>
    <p:extLst>
      <p:ext uri="{BB962C8B-B14F-4D97-AF65-F5344CB8AC3E}">
        <p14:creationId xmlns:p14="http://schemas.microsoft.com/office/powerpoint/2010/main" val="129950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8A89-AF99-AB70-1662-566C3084D78D}"/>
              </a:ext>
            </a:extLst>
          </p:cNvPr>
          <p:cNvSpPr>
            <a:spLocks noGrp="1"/>
          </p:cNvSpPr>
          <p:nvPr>
            <p:ph type="title"/>
          </p:nvPr>
        </p:nvSpPr>
        <p:spPr/>
        <p:txBody>
          <a:bodyPr anchor="ctr"/>
          <a:lstStyle/>
          <a:p>
            <a:r>
              <a:rPr lang="en-US" dirty="0"/>
              <a:t>LLM Chains - Recap</a:t>
            </a:r>
          </a:p>
        </p:txBody>
      </p:sp>
      <p:sp>
        <p:nvSpPr>
          <p:cNvPr id="3" name="Text Placeholder 2">
            <a:extLst>
              <a:ext uri="{FF2B5EF4-FFF2-40B4-BE49-F238E27FC236}">
                <a16:creationId xmlns:a16="http://schemas.microsoft.com/office/drawing/2014/main" id="{0F4063A4-2B6B-21D6-86C4-93604DC95159}"/>
              </a:ext>
            </a:extLst>
          </p:cNvPr>
          <p:cNvSpPr>
            <a:spLocks noGrp="1"/>
          </p:cNvSpPr>
          <p:nvPr>
            <p:ph type="body" sz="quarter" idx="10"/>
          </p:nvPr>
        </p:nvSpPr>
        <p:spPr>
          <a:xfrm>
            <a:off x="1155697" y="2726266"/>
            <a:ext cx="8654510" cy="6626739"/>
          </a:xfrm>
        </p:spPr>
        <p:txBody>
          <a:bodyPr>
            <a:noAutofit/>
          </a:bodyPr>
          <a:lstStyle/>
          <a:p>
            <a:pPr marL="0" indent="0" rtl="0">
              <a:spcBef>
                <a:spcPts val="0"/>
              </a:spcBef>
              <a:spcAft>
                <a:spcPts val="0"/>
              </a:spcAft>
              <a:buNone/>
            </a:pPr>
            <a:r>
              <a:rPr lang="en-US" b="0" i="0" u="none" strike="noStrike" dirty="0">
                <a:solidFill>
                  <a:srgbClr val="000000"/>
                </a:solidFill>
                <a:effectLst/>
                <a:latin typeface="Arial" panose="020B0604020202020204" pitchFamily="34" charset="0"/>
              </a:rPr>
              <a:t>LLM chains can be thought of as a way build structure and allow for flexibility.</a:t>
            </a: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r>
              <a:rPr lang="en-US" b="0" i="0" u="none" strike="noStrike" dirty="0">
                <a:solidFill>
                  <a:srgbClr val="000000"/>
                </a:solidFill>
                <a:effectLst/>
                <a:latin typeface="Arial" panose="020B0604020202020204" pitchFamily="34" charset="0"/>
              </a:rPr>
              <a:t>The simplest chain consists of:</a:t>
            </a:r>
          </a:p>
          <a:p>
            <a:pPr marL="0" indent="0" rtl="0">
              <a:spcBef>
                <a:spcPts val="0"/>
              </a:spcBef>
              <a:spcAft>
                <a:spcPts val="0"/>
              </a:spcAft>
              <a:buNone/>
            </a:pPr>
            <a:endParaRPr lang="en-US" dirty="0">
              <a:solidFill>
                <a:srgbClr val="000000"/>
              </a:solidFill>
            </a:endParaRPr>
          </a:p>
          <a:p>
            <a:pPr rtl="0">
              <a:spcBef>
                <a:spcPts val="0"/>
              </a:spcBef>
              <a:spcAft>
                <a:spcPts val="0"/>
              </a:spcAft>
              <a:buFont typeface="+mj-lt"/>
              <a:buAutoNum type="arabicPeriod"/>
            </a:pPr>
            <a:r>
              <a:rPr lang="en-US" dirty="0">
                <a:solidFill>
                  <a:srgbClr val="000000"/>
                </a:solidFill>
              </a:rPr>
              <a:t>An input prompt template </a:t>
            </a:r>
          </a:p>
          <a:p>
            <a:pPr rtl="0">
              <a:spcBef>
                <a:spcPts val="0"/>
              </a:spcBef>
              <a:spcAft>
                <a:spcPts val="0"/>
              </a:spcAft>
              <a:buFont typeface="+mj-lt"/>
              <a:buAutoNum type="arabicPeriod"/>
            </a:pPr>
            <a:endParaRPr lang="en-US" b="0" i="0" u="none" strike="noStrike" dirty="0">
              <a:solidFill>
                <a:srgbClr val="000000"/>
              </a:solidFill>
              <a:effectLst/>
              <a:latin typeface="Arial" panose="020B0604020202020204" pitchFamily="34" charset="0"/>
            </a:endParaRPr>
          </a:p>
          <a:p>
            <a:pPr rtl="0">
              <a:spcBef>
                <a:spcPts val="0"/>
              </a:spcBef>
              <a:spcAft>
                <a:spcPts val="0"/>
              </a:spcAft>
              <a:buFont typeface="+mj-lt"/>
              <a:buAutoNum type="arabicPeriod"/>
            </a:pPr>
            <a:r>
              <a:rPr lang="en-US" dirty="0">
                <a:solidFill>
                  <a:srgbClr val="000000"/>
                </a:solidFill>
              </a:rPr>
              <a:t>An LLM</a:t>
            </a:r>
          </a:p>
          <a:p>
            <a:pPr rtl="0">
              <a:spcBef>
                <a:spcPts val="0"/>
              </a:spcBef>
              <a:spcAft>
                <a:spcPts val="0"/>
              </a:spcAft>
              <a:buFont typeface="+mj-lt"/>
              <a:buAutoNum type="arabicPeriod"/>
            </a:pPr>
            <a:endParaRPr lang="en-US" b="0" i="0" u="none" strike="noStrike" dirty="0">
              <a:solidFill>
                <a:srgbClr val="000000"/>
              </a:solidFill>
              <a:effectLst/>
              <a:latin typeface="Arial" panose="020B0604020202020204" pitchFamily="34" charset="0"/>
            </a:endParaRPr>
          </a:p>
          <a:p>
            <a:pPr rtl="0">
              <a:spcBef>
                <a:spcPts val="0"/>
              </a:spcBef>
              <a:spcAft>
                <a:spcPts val="0"/>
              </a:spcAft>
              <a:buFont typeface="+mj-lt"/>
              <a:buAutoNum type="arabicPeriod"/>
            </a:pPr>
            <a:r>
              <a:rPr lang="en-US" dirty="0">
                <a:solidFill>
                  <a:srgbClr val="000000"/>
                </a:solidFill>
              </a:rPr>
              <a:t>(optional) An output parser</a:t>
            </a:r>
          </a:p>
          <a:p>
            <a:pPr marL="0" indent="0" rtl="0">
              <a:spcBef>
                <a:spcPts val="0"/>
              </a:spcBef>
              <a:spcAft>
                <a:spcPts val="0"/>
              </a:spcAft>
              <a:buNone/>
            </a:pPr>
            <a:endParaRPr lang="en-US" b="0" i="0" u="none" strike="noStrike" dirty="0">
              <a:solidFill>
                <a:srgbClr val="000000"/>
              </a:solidFill>
              <a:effectLst/>
              <a:latin typeface="Arial" panose="020B0604020202020204" pitchFamily="34" charset="0"/>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b="0" i="0" u="none" strike="noStrike" dirty="0">
              <a:solidFill>
                <a:srgbClr val="000000"/>
              </a:solidFill>
              <a:effectLst/>
              <a:latin typeface="Arial" panose="020B0604020202020204" pitchFamily="34" charset="0"/>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b="0" i="0" u="none" strike="noStrike" dirty="0">
              <a:solidFill>
                <a:srgbClr val="000000"/>
              </a:solidFill>
              <a:effectLst/>
              <a:latin typeface="Arial" panose="020B0604020202020204" pitchFamily="34" charset="0"/>
            </a:endParaRPr>
          </a:p>
          <a:p>
            <a:pPr marL="0" indent="0" rtl="0">
              <a:spcBef>
                <a:spcPts val="0"/>
              </a:spcBef>
              <a:spcAft>
                <a:spcPts val="0"/>
              </a:spcAft>
              <a:buNone/>
            </a:pPr>
            <a:endParaRPr lang="en-US" b="0" i="0" u="none" strike="noStrike" dirty="0">
              <a:solidFill>
                <a:srgbClr val="000000"/>
              </a:solidFill>
              <a:effectLst/>
              <a:latin typeface="Arial" panose="020B0604020202020204" pitchFamily="34" charset="0"/>
            </a:endParaRPr>
          </a:p>
          <a:p>
            <a:pPr marL="0" indent="0" rtl="0">
              <a:spcBef>
                <a:spcPts val="0"/>
              </a:spcBef>
              <a:spcAft>
                <a:spcPts val="0"/>
              </a:spcAft>
              <a:buNone/>
            </a:pPr>
            <a:r>
              <a:rPr lang="en-US" dirty="0">
                <a:solidFill>
                  <a:srgbClr val="000000"/>
                </a:solidFill>
              </a:rPr>
              <a:t>Once created, a user can simply interact with the chain object, passing in the relevant information and receiving the desired output</a:t>
            </a:r>
            <a:endParaRPr lang="en-US" b="0" i="0" u="none" strike="noStrike" dirty="0">
              <a:solidFill>
                <a:srgbClr val="000000"/>
              </a:solidFill>
              <a:effectLst/>
              <a:latin typeface="Arial" panose="020B0604020202020204" pitchFamily="34" charset="0"/>
            </a:endParaRPr>
          </a:p>
        </p:txBody>
      </p:sp>
      <p:pic>
        <p:nvPicPr>
          <p:cNvPr id="4" name="Picture 3">
            <a:extLst>
              <a:ext uri="{FF2B5EF4-FFF2-40B4-BE49-F238E27FC236}">
                <a16:creationId xmlns:a16="http://schemas.microsoft.com/office/drawing/2014/main" id="{9D91808F-F1B4-7C09-4D94-444AD6A2DCDA}"/>
              </a:ext>
            </a:extLst>
          </p:cNvPr>
          <p:cNvPicPr>
            <a:picLocks noChangeAspect="1"/>
          </p:cNvPicPr>
          <p:nvPr/>
        </p:nvPicPr>
        <p:blipFill>
          <a:blip r:embed="rId2"/>
          <a:stretch>
            <a:fillRect/>
          </a:stretch>
        </p:blipFill>
        <p:spPr>
          <a:xfrm>
            <a:off x="10091057" y="2105933"/>
            <a:ext cx="7772400" cy="4857750"/>
          </a:xfrm>
          <a:prstGeom prst="rect">
            <a:avLst/>
          </a:prstGeom>
        </p:spPr>
      </p:pic>
      <p:pic>
        <p:nvPicPr>
          <p:cNvPr id="5" name="Picture 4">
            <a:extLst>
              <a:ext uri="{FF2B5EF4-FFF2-40B4-BE49-F238E27FC236}">
                <a16:creationId xmlns:a16="http://schemas.microsoft.com/office/drawing/2014/main" id="{4D93BC97-FBFE-C202-CC05-88FB5651F681}"/>
              </a:ext>
            </a:extLst>
          </p:cNvPr>
          <p:cNvPicPr>
            <a:picLocks noChangeAspect="1"/>
          </p:cNvPicPr>
          <p:nvPr/>
        </p:nvPicPr>
        <p:blipFill>
          <a:blip r:embed="rId3"/>
          <a:stretch>
            <a:fillRect/>
          </a:stretch>
        </p:blipFill>
        <p:spPr>
          <a:xfrm>
            <a:off x="10091057" y="7628687"/>
            <a:ext cx="7766722" cy="1410809"/>
          </a:xfrm>
          <a:prstGeom prst="rect">
            <a:avLst/>
          </a:prstGeom>
        </p:spPr>
      </p:pic>
      <p:cxnSp>
        <p:nvCxnSpPr>
          <p:cNvPr id="7" name="Straight Arrow Connector 6">
            <a:extLst>
              <a:ext uri="{FF2B5EF4-FFF2-40B4-BE49-F238E27FC236}">
                <a16:creationId xmlns:a16="http://schemas.microsoft.com/office/drawing/2014/main" id="{B83929CA-9BBB-AF42-61BC-6DA60696F3BB}"/>
              </a:ext>
            </a:extLst>
          </p:cNvPr>
          <p:cNvCxnSpPr>
            <a:cxnSpLocks/>
          </p:cNvCxnSpPr>
          <p:nvPr/>
        </p:nvCxnSpPr>
        <p:spPr>
          <a:xfrm flipV="1">
            <a:off x="5342709" y="2839692"/>
            <a:ext cx="5099957" cy="16951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347FD0-615D-182C-3076-F84CA2C4FB98}"/>
              </a:ext>
            </a:extLst>
          </p:cNvPr>
          <p:cNvCxnSpPr>
            <a:cxnSpLocks/>
          </p:cNvCxnSpPr>
          <p:nvPr/>
        </p:nvCxnSpPr>
        <p:spPr>
          <a:xfrm flipV="1">
            <a:off x="5360670" y="3687250"/>
            <a:ext cx="5081996" cy="1524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56681B-FFF4-7193-4D1D-5B0560D758D3}"/>
              </a:ext>
            </a:extLst>
          </p:cNvPr>
          <p:cNvCxnSpPr>
            <a:cxnSpLocks/>
          </p:cNvCxnSpPr>
          <p:nvPr/>
        </p:nvCxnSpPr>
        <p:spPr>
          <a:xfrm flipV="1">
            <a:off x="5378632" y="4962194"/>
            <a:ext cx="5064034" cy="8993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8A89-AF99-AB70-1662-566C3084D78D}"/>
              </a:ext>
            </a:extLst>
          </p:cNvPr>
          <p:cNvSpPr>
            <a:spLocks noGrp="1"/>
          </p:cNvSpPr>
          <p:nvPr>
            <p:ph type="title"/>
          </p:nvPr>
        </p:nvSpPr>
        <p:spPr/>
        <p:txBody>
          <a:bodyPr anchor="ctr"/>
          <a:lstStyle/>
          <a:p>
            <a:r>
              <a:rPr lang="en-US" dirty="0"/>
              <a:t>Combining LLMs with other components</a:t>
            </a:r>
          </a:p>
        </p:txBody>
      </p:sp>
      <p:sp>
        <p:nvSpPr>
          <p:cNvPr id="3" name="Text Placeholder 2">
            <a:extLst>
              <a:ext uri="{FF2B5EF4-FFF2-40B4-BE49-F238E27FC236}">
                <a16:creationId xmlns:a16="http://schemas.microsoft.com/office/drawing/2014/main" id="{0F4063A4-2B6B-21D6-86C4-93604DC95159}"/>
              </a:ext>
            </a:extLst>
          </p:cNvPr>
          <p:cNvSpPr>
            <a:spLocks noGrp="1"/>
          </p:cNvSpPr>
          <p:nvPr>
            <p:ph type="body" sz="quarter" idx="10"/>
          </p:nvPr>
        </p:nvSpPr>
        <p:spPr>
          <a:xfrm>
            <a:off x="1155697" y="2377440"/>
            <a:ext cx="15773400" cy="7700532"/>
          </a:xfrm>
        </p:spPr>
        <p:txBody>
          <a:bodyPr>
            <a:normAutofit/>
          </a:bodyPr>
          <a:lstStyle/>
          <a:p>
            <a:pPr marL="0" indent="0" rtl="0">
              <a:spcBef>
                <a:spcPts val="0"/>
              </a:spcBef>
              <a:spcAft>
                <a:spcPts val="0"/>
              </a:spcAft>
              <a:buNone/>
            </a:pPr>
            <a:r>
              <a:rPr lang="en-US" sz="2800" b="0" i="0" u="none" strike="noStrike" dirty="0">
                <a:solidFill>
                  <a:srgbClr val="000000"/>
                </a:solidFill>
                <a:effectLst/>
                <a:latin typeface="Arial" panose="020B0604020202020204" pitchFamily="34" charset="0"/>
              </a:rPr>
              <a:t>With chains, we can connect more than just prompts to LLMs</a:t>
            </a:r>
          </a:p>
          <a:p>
            <a:pPr marL="0" indent="0" rtl="0">
              <a:spcBef>
                <a:spcPts val="0"/>
              </a:spcBef>
              <a:spcAft>
                <a:spcPts val="0"/>
              </a:spcAft>
              <a:buNone/>
            </a:pPr>
            <a:endParaRPr lang="en-US" b="0" i="0" u="none" strike="noStrike" dirty="0">
              <a:solidFill>
                <a:srgbClr val="000000"/>
              </a:solidFill>
              <a:effectLst/>
              <a:latin typeface="Arial" panose="020B0604020202020204" pitchFamily="34" charset="0"/>
            </a:endParaRPr>
          </a:p>
          <a:p>
            <a:pPr marL="0" indent="0" rtl="0">
              <a:spcBef>
                <a:spcPts val="0"/>
              </a:spcBef>
              <a:spcAft>
                <a:spcPts val="0"/>
              </a:spcAft>
              <a:buNone/>
            </a:pPr>
            <a:r>
              <a:rPr lang="en-US" dirty="0">
                <a:solidFill>
                  <a:srgbClr val="000000"/>
                </a:solidFill>
              </a:rPr>
              <a:t>We can connect data sources, other LLMs, compute environments, basically anything that has a digital interface can be connected using libraires like LangChain</a:t>
            </a: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a:p>
            <a:pPr marL="0" indent="0" rtl="0">
              <a:spcBef>
                <a:spcPts val="0"/>
              </a:spcBef>
              <a:spcAft>
                <a:spcPts val="0"/>
              </a:spcAft>
              <a:buNone/>
            </a:pPr>
            <a:endParaRPr lang="en-US" dirty="0">
              <a:solidFill>
                <a:srgbClr val="000000"/>
              </a:solidFill>
            </a:endParaRPr>
          </a:p>
        </p:txBody>
      </p:sp>
      <p:pic>
        <p:nvPicPr>
          <p:cNvPr id="7170" name="Picture 2" descr="LangChain Power: Building Custom Q&amp;A Chatbots Guide">
            <a:extLst>
              <a:ext uri="{FF2B5EF4-FFF2-40B4-BE49-F238E27FC236}">
                <a16:creationId xmlns:a16="http://schemas.microsoft.com/office/drawing/2014/main" id="{7FCD55BA-6B6C-E279-98E3-33D0E73B2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035" y="3879667"/>
            <a:ext cx="5998966" cy="476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1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buSzPts val="4400"/>
            </a:pPr>
            <a:r>
              <a:rPr lang="en-US" dirty="0"/>
              <a:t>Retrieval Augmented Generation</a:t>
            </a:r>
            <a:endParaRPr dirty="0"/>
          </a:p>
        </p:txBody>
      </p:sp>
      <p:sp>
        <p:nvSpPr>
          <p:cNvPr id="7" name="TextBox 6">
            <a:extLst>
              <a:ext uri="{FF2B5EF4-FFF2-40B4-BE49-F238E27FC236}">
                <a16:creationId xmlns:a16="http://schemas.microsoft.com/office/drawing/2014/main" id="{2D6EE57F-4D9E-CF84-2D70-744101F12037}"/>
              </a:ext>
            </a:extLst>
          </p:cNvPr>
          <p:cNvSpPr txBox="1"/>
          <p:nvPr/>
        </p:nvSpPr>
        <p:spPr>
          <a:xfrm>
            <a:off x="1257300" y="4528251"/>
            <a:ext cx="9144000" cy="523220"/>
          </a:xfrm>
          <a:prstGeom prst="rect">
            <a:avLst/>
          </a:prstGeom>
          <a:noFill/>
        </p:spPr>
        <p:txBody>
          <a:bodyPr wrap="square">
            <a:spAutoFit/>
          </a:bodyPr>
          <a:lstStyle/>
          <a:p>
            <a:r>
              <a:rPr lang="en-US" sz="2800" dirty="0"/>
              <a:t>Adding the right data</a:t>
            </a:r>
          </a:p>
        </p:txBody>
      </p:sp>
    </p:spTree>
    <p:extLst>
      <p:ext uri="{BB962C8B-B14F-4D97-AF65-F5344CB8AC3E}">
        <p14:creationId xmlns:p14="http://schemas.microsoft.com/office/powerpoint/2010/main" val="987882223"/>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14DDFA-2DC6-43B0-A118-A8DD45275F8E}"/>
</file>

<file path=customXml/itemProps2.xml><?xml version="1.0" encoding="utf-8"?>
<ds:datastoreItem xmlns:ds="http://schemas.openxmlformats.org/officeDocument/2006/customXml" ds:itemID="{5BA2D07F-28BD-4B4E-8B8A-42F94B3665BE}"/>
</file>

<file path=customXml/itemProps3.xml><?xml version="1.0" encoding="utf-8"?>
<ds:datastoreItem xmlns:ds="http://schemas.openxmlformats.org/officeDocument/2006/customXml" ds:itemID="{6F7271F8-7708-4282-9F1F-AEBB583B9485}"/>
</file>

<file path=docProps/app.xml><?xml version="1.0" encoding="utf-8"?>
<Properties xmlns="http://schemas.openxmlformats.org/officeDocument/2006/extended-properties" xmlns:vt="http://schemas.openxmlformats.org/officeDocument/2006/docPropsVTypes">
  <Template>Office Theme</Template>
  <TotalTime>18534</TotalTime>
  <Words>3725</Words>
  <Application>Microsoft Macintosh PowerPoint</Application>
  <PresentationFormat>Custom</PresentationFormat>
  <Paragraphs>456</Paragraphs>
  <Slides>38</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system-ui</vt:lpstr>
      <vt:lpstr>Times New Roman</vt:lpstr>
      <vt:lpstr>Wingdings</vt:lpstr>
      <vt:lpstr>Main</vt:lpstr>
      <vt:lpstr>Lecture 8.2 – LLM Compound Systems</vt:lpstr>
      <vt:lpstr>PowerPoint Presentation</vt:lpstr>
      <vt:lpstr>This lecture</vt:lpstr>
      <vt:lpstr>Recap on Chains and LangChain</vt:lpstr>
      <vt:lpstr>Review on LLM Chains</vt:lpstr>
      <vt:lpstr>System Prompts</vt:lpstr>
      <vt:lpstr>LLM Chains - Recap</vt:lpstr>
      <vt:lpstr>Combining LLMs with other components</vt:lpstr>
      <vt:lpstr>Retrieval Augmented Generation</vt:lpstr>
      <vt:lpstr>Augmenting Data for our Prompts</vt:lpstr>
      <vt:lpstr>How to find Data? Similarities and Embeddings</vt:lpstr>
      <vt:lpstr>Vector Searching</vt:lpstr>
      <vt:lpstr>Using Vector Search and LLMs</vt:lpstr>
      <vt:lpstr>Retrieval Augmented Generation</vt:lpstr>
      <vt:lpstr>Factors that can Affect RAG</vt:lpstr>
      <vt:lpstr>LlamaIndex and LangChain</vt:lpstr>
      <vt:lpstr>Pure Python vs. Custom Libraries</vt:lpstr>
      <vt:lpstr>LangChain - Review</vt:lpstr>
      <vt:lpstr>LlamaIndex – Managing Data for RAG</vt:lpstr>
      <vt:lpstr>Data Formats and LLM Performance</vt:lpstr>
      <vt:lpstr>RAG with Structured Data: SQL RAG</vt:lpstr>
      <vt:lpstr>Compound systems as programs: DSPy</vt:lpstr>
      <vt:lpstr>Prompt Engineering, Fine-Tuning, … or Programming?</vt:lpstr>
      <vt:lpstr>Declarative Self-improving Language Programs, pythonically: DSPy</vt:lpstr>
      <vt:lpstr>DSPy Components</vt:lpstr>
      <vt:lpstr>DSPy LMs and Signatures</vt:lpstr>
      <vt:lpstr>DSPy Modules</vt:lpstr>
      <vt:lpstr>DSPy Optimizers</vt:lpstr>
      <vt:lpstr>DSPy vs. LlamaIndex vs. LangChain</vt:lpstr>
      <vt:lpstr>Evaluation of LLMs and Compound Systems</vt:lpstr>
      <vt:lpstr>Evaluating Models: Supervised Learning</vt:lpstr>
      <vt:lpstr>Why LLM systems are hard to evaluate </vt:lpstr>
      <vt:lpstr>Evaluating a RAG System</vt:lpstr>
      <vt:lpstr>Using an LLM to judge another LLM?</vt:lpstr>
      <vt:lpstr>Evaluation Frameworks</vt:lpstr>
      <vt:lpstr>Evaluation Frameworks: RAGAS and ARES</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170</cp:revision>
  <dcterms:created xsi:type="dcterms:W3CDTF">2023-02-16T22:53:10Z</dcterms:created>
  <dcterms:modified xsi:type="dcterms:W3CDTF">2024-08-27T22:05:06Z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