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0"/>
  </p:notesMasterIdLst>
  <p:handoutMasterIdLst>
    <p:handoutMasterId r:id="rId31"/>
  </p:handoutMasterIdLst>
  <p:sldIdLst>
    <p:sldId id="276" r:id="rId5"/>
    <p:sldId id="263" r:id="rId6"/>
    <p:sldId id="277" r:id="rId7"/>
    <p:sldId id="278" r:id="rId8"/>
    <p:sldId id="279" r:id="rId9"/>
    <p:sldId id="314" r:id="rId10"/>
    <p:sldId id="315" r:id="rId11"/>
    <p:sldId id="316" r:id="rId12"/>
    <p:sldId id="324" r:id="rId13"/>
    <p:sldId id="317" r:id="rId14"/>
    <p:sldId id="308" r:id="rId15"/>
    <p:sldId id="309" r:id="rId16"/>
    <p:sldId id="325" r:id="rId17"/>
    <p:sldId id="318" r:id="rId18"/>
    <p:sldId id="319" r:id="rId19"/>
    <p:sldId id="320" r:id="rId20"/>
    <p:sldId id="321" r:id="rId21"/>
    <p:sldId id="310" r:id="rId22"/>
    <p:sldId id="311" r:id="rId23"/>
    <p:sldId id="326" r:id="rId24"/>
    <p:sldId id="327" r:id="rId25"/>
    <p:sldId id="323" r:id="rId26"/>
    <p:sldId id="328" r:id="rId27"/>
    <p:sldId id="307" r:id="rId28"/>
    <p:sldId id="259" r:id="rId29"/>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00"/>
    <a:srgbClr val="3C3C3C"/>
    <a:srgbClr val="5E5E5E"/>
    <a:srgbClr val="2E2E2E"/>
    <a:srgbClr val="5494F8"/>
    <a:srgbClr val="9273F2"/>
    <a:srgbClr val="22C7A9"/>
    <a:srgbClr val="E1A624"/>
    <a:srgbClr val="8C8C8C"/>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5CE34-5953-2C25-0DAC-E450EC070CFA}" v="1" dt="2025-02-07T18:55:23.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18" autoAdjust="0"/>
    <p:restoredTop sz="71845" autoAdjust="0"/>
  </p:normalViewPr>
  <p:slideViewPr>
    <p:cSldViewPr snapToGrid="0">
      <p:cViewPr varScale="1">
        <p:scale>
          <a:sx n="69" d="100"/>
          <a:sy n="69" d="100"/>
        </p:scale>
        <p:origin x="1200" y="208"/>
      </p:cViewPr>
      <p:guideLst/>
    </p:cSldViewPr>
  </p:slideViewPr>
  <p:notesTextViewPr>
    <p:cViewPr>
      <p:scale>
        <a:sx n="1" d="1"/>
        <a:sy n="1" d="1"/>
      </p:scale>
      <p:origin x="0" y="0"/>
    </p:cViewPr>
  </p:notesTextViewPr>
  <p:notesViewPr>
    <p:cSldViewPr snapToGrid="0">
      <p:cViewPr varScale="1">
        <p:scale>
          <a:sx n="89" d="100"/>
          <a:sy n="89" d="100"/>
        </p:scale>
        <p:origin x="161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Bungo" userId="S::jbungo@nvidia.com::68c73667-b054-4751-86c2-2fef667112d9" providerId="AD" clId="Web-{0485CE34-5953-2C25-0DAC-E450EC070CFA}"/>
    <pc:docChg chg="modSld">
      <pc:chgData name="Joe Bungo" userId="S::jbungo@nvidia.com::68c73667-b054-4751-86c2-2fef667112d9" providerId="AD" clId="Web-{0485CE34-5953-2C25-0DAC-E450EC070CFA}" dt="2025-02-07T18:55:23.849" v="0" actId="20577"/>
      <pc:docMkLst>
        <pc:docMk/>
      </pc:docMkLst>
      <pc:sldChg chg="modSp">
        <pc:chgData name="Joe Bungo" userId="S::jbungo@nvidia.com::68c73667-b054-4751-86c2-2fef667112d9" providerId="AD" clId="Web-{0485CE34-5953-2C25-0DAC-E450EC070CFA}" dt="2025-02-07T18:55:23.849" v="0" actId="20577"/>
        <pc:sldMkLst>
          <pc:docMk/>
          <pc:sldMk cId="809099762" sldId="276"/>
        </pc:sldMkLst>
        <pc:spChg chg="mod">
          <ac:chgData name="Joe Bungo" userId="S::jbungo@nvidia.com::68c73667-b054-4751-86c2-2fef667112d9" providerId="AD" clId="Web-{0485CE34-5953-2C25-0DAC-E450EC070CFA}" dt="2025-02-07T18:55:23.849" v="0" actId="20577"/>
          <ac:spMkLst>
            <pc:docMk/>
            <pc:sldMk cId="809099762" sldId="276"/>
            <ac:spMk id="44" creationId="{4EBA068B-2FF1-FB89-2F1F-2626FDA6AC2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DEB37F4-52CA-CE5A-5DA9-7683CD4713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D0F9CA9-E30E-0D0E-FF6D-0C177BDC66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92E269-073C-432F-99B9-1A430327F754}" type="datetimeFigureOut">
              <a:rPr lang="en-US" smtClean="0">
                <a:latin typeface="Arial" panose="020B0604020202020204" pitchFamily="34" charset="0"/>
                <a:cs typeface="Arial" panose="020B0604020202020204" pitchFamily="34" charset="0"/>
              </a:rPr>
              <a:t>2/7/2025</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A359C67-51D9-0A9F-6005-73E95F996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3C584CA1-2314-25CA-0438-5FD4B26D19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2A43E2-1904-4141-815A-62FAF73CF1B2}" type="slidenum">
              <a:rPr lang="en-US" smtClean="0">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7064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cs typeface="Arial" panose="020B0604020202020204" pitchFamily="34" charset="0"/>
              </a:defRPr>
            </a:lvl1pPr>
          </a:lstStyle>
          <a:p>
            <a:fld id="{70DF7848-F7ED-498C-BF8F-E6D7D336C5C8}" type="datetimeFigureOut">
              <a:rPr lang="en-US" smtClean="0"/>
              <a:pPr/>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DAC5F5F8-CF2F-46BA-81DC-1E28D791687C}" type="slidenum">
              <a:rPr lang="en-US" smtClean="0"/>
              <a:pPr/>
              <a:t>‹#›</a:t>
            </a:fld>
            <a:endParaRPr lang="en-US"/>
          </a:p>
        </p:txBody>
      </p:sp>
    </p:spTree>
    <p:extLst>
      <p:ext uri="{BB962C8B-B14F-4D97-AF65-F5344CB8AC3E}">
        <p14:creationId xmlns:p14="http://schemas.microsoft.com/office/powerpoint/2010/main" val="2137355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eveloper.nvidia.com/blog/building-your-first-llm-agent-applicatio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python.langchain.com/v0.1/docs/modules/agents/agent_types/reac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ithub.com/kaushikb11/awesome-llm-agent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arxiv.org/abs/2302.0476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5F5F8-CF2F-46BA-81DC-1E28D791687C}" type="slidenum">
              <a:rPr lang="en-US" smtClean="0"/>
              <a:pPr/>
              <a:t>1</a:t>
            </a:fld>
            <a:endParaRPr lang="en-US"/>
          </a:p>
        </p:txBody>
      </p:sp>
    </p:spTree>
    <p:extLst>
      <p:ext uri="{BB962C8B-B14F-4D97-AF65-F5344CB8AC3E}">
        <p14:creationId xmlns:p14="http://schemas.microsoft.com/office/powerpoint/2010/main" val="371633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801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https://</a:t>
            </a:r>
            <a:r>
              <a:rPr lang="en-US" sz="1200" b="0" i="0" u="none" strike="noStrike" dirty="0" err="1">
                <a:solidFill>
                  <a:srgbClr val="000000"/>
                </a:solidFill>
                <a:effectLst/>
                <a:latin typeface="Arial" panose="020B0604020202020204" pitchFamily="34" charset="0"/>
              </a:rPr>
              <a:t>developer.nvidia.com</a:t>
            </a:r>
            <a:r>
              <a:rPr lang="en-US" sz="1200" b="0" i="0" u="none" strike="noStrike" dirty="0">
                <a:solidFill>
                  <a:srgbClr val="000000"/>
                </a:solidFill>
                <a:effectLst/>
                <a:latin typeface="Arial" panose="020B0604020202020204" pitchFamily="34" charset="0"/>
              </a:rPr>
              <a:t>/blog/introduction-to-</a:t>
            </a:r>
            <a:r>
              <a:rPr lang="en-US" sz="1200" b="0" i="0" u="none" strike="noStrike" dirty="0" err="1">
                <a:solidFill>
                  <a:srgbClr val="000000"/>
                </a:solidFill>
                <a:effectLst/>
                <a:latin typeface="Arial" panose="020B0604020202020204" pitchFamily="34" charset="0"/>
              </a:rPr>
              <a:t>llm</a:t>
            </a:r>
            <a:r>
              <a:rPr lang="en-US" sz="1200" b="0" i="0" u="none" strike="noStrike" dirty="0">
                <a:solidFill>
                  <a:srgbClr val="000000"/>
                </a:solidFill>
                <a:effectLst/>
                <a:latin typeface="Arial" panose="020B0604020202020204" pitchFamily="34" charset="0"/>
              </a:rPr>
              <a:t>-agents/</a:t>
            </a: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8628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https://</a:t>
            </a:r>
            <a:r>
              <a:rPr lang="en-US" sz="1200" b="0" i="0" u="none" strike="noStrike" dirty="0" err="1">
                <a:solidFill>
                  <a:srgbClr val="000000"/>
                </a:solidFill>
                <a:effectLst/>
                <a:latin typeface="Arial" panose="020B0604020202020204" pitchFamily="34" charset="0"/>
              </a:rPr>
              <a:t>developer.nvidia.com</a:t>
            </a:r>
            <a:r>
              <a:rPr lang="en-US" sz="1200" b="0" i="0" u="none" strike="noStrike" dirty="0">
                <a:solidFill>
                  <a:srgbClr val="000000"/>
                </a:solidFill>
                <a:effectLst/>
                <a:latin typeface="Arial" panose="020B0604020202020204" pitchFamily="34" charset="0"/>
              </a:rPr>
              <a:t>/blog/introduction-to-</a:t>
            </a:r>
            <a:r>
              <a:rPr lang="en-US" sz="1200" b="0" i="0" u="none" strike="noStrike" dirty="0" err="1">
                <a:solidFill>
                  <a:srgbClr val="000000"/>
                </a:solidFill>
                <a:effectLst/>
                <a:latin typeface="Arial" panose="020B0604020202020204" pitchFamily="34" charset="0"/>
              </a:rPr>
              <a:t>llm</a:t>
            </a:r>
            <a:r>
              <a:rPr lang="en-US" sz="1200" b="0" i="0" u="none" strike="noStrike" dirty="0">
                <a:solidFill>
                  <a:srgbClr val="000000"/>
                </a:solidFill>
                <a:effectLst/>
                <a:latin typeface="Arial" panose="020B0604020202020204" pitchFamily="34" charset="0"/>
              </a:rPr>
              <a:t>-agents/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medium.com</a:t>
            </a:r>
            <a:r>
              <a:rPr lang="en-US" dirty="0"/>
              <a:t>/@yash9439/using-langchain-react-agents-with-qdrant-and-llama3-for-intelligent-information-retrieval-b181ce7a5962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5766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hlinkClick r:id="rId3"/>
              </a:rPr>
              <a:t>https://developer.nvidia.com/blog/building-your-first-llm-agent-application/</a:t>
            </a: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https://react-</a:t>
            </a:r>
            <a:r>
              <a:rPr lang="en-US" dirty="0" err="1"/>
              <a:t>lm.github.io</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/pdf/2210.03629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hlinkClick r:id="rId4"/>
              </a:rPr>
              <a:t>https://python.langchain.com/v0.1/docs/modules/agents/agent_types/react/</a:t>
            </a:r>
            <a:r>
              <a:rPr lang="en-US" sz="1200" b="0" i="0" u="none" strike="noStrike"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1776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hlinkClick r:id="rId3"/>
              </a:rPr>
              <a:t>https://github.com/kaushikb11/awesome-llm-agents</a:t>
            </a:r>
            <a:endParaRPr lang="en-US"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hlinkClick r:id="rId4"/>
              </a:rPr>
              <a:t>https://arxiv.org/abs/2302.04761</a:t>
            </a:r>
            <a:r>
              <a:rPr lang="en-US" sz="1200" dirty="0">
                <a:solidFill>
                  <a:srgbClr val="000000"/>
                </a:solidFill>
              </a:rPr>
              <a:t> </a:t>
            </a: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python.langchain.com</a:t>
            </a:r>
            <a:r>
              <a:rPr lang="en-US" dirty="0"/>
              <a:t>/v0.2/docs/concepts/#tools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endParaRP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9300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a:t>
            </a:r>
            <a:r>
              <a:rPr lang="en-US" dirty="0" err="1"/>
              <a:t>langchain-ai.github.io</a:t>
            </a:r>
            <a:r>
              <a:rPr lang="en-US" dirty="0"/>
              <a:t>/</a:t>
            </a:r>
            <a:r>
              <a:rPr lang="en-US" dirty="0" err="1"/>
              <a:t>langgraph</a:t>
            </a:r>
            <a:r>
              <a:rPr lang="en-US" dirty="0"/>
              <a:t>/tutorials/</a:t>
            </a:r>
            <a:r>
              <a:rPr lang="en-US" dirty="0" err="1"/>
              <a:t>multi_agent</a:t>
            </a:r>
            <a:r>
              <a:rPr lang="en-US" dirty="0"/>
              <a:t>/multi-agent-collaboration/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/pdf/2308.08155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/html/2401.03428v1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lang="en-US"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4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7810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243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4409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attri.ai</a:t>
            </a:r>
            <a:r>
              <a:rPr lang="en-US" dirty="0"/>
              <a:t>/blog/a-comprehensive-guide-everything-you-need-to-know-about-llms-guardrails</a:t>
            </a: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5403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attri.ai</a:t>
            </a:r>
            <a:r>
              <a:rPr lang="en-US" dirty="0"/>
              <a:t>/blog/a-comprehensive-guide-everything-you-need-to-know-about-llms-guardrails</a:t>
            </a: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8541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/pdf/2310.10501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cdn.thenewstack.io</a:t>
            </a:r>
            <a:r>
              <a:rPr lang="en-US" dirty="0"/>
              <a:t>/media/2023/04/f6597d45-nvidia-image-nemo-guardrails-1280x680-1-1024x544.jpg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1162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ai.meta.com</a:t>
            </a:r>
            <a:r>
              <a:rPr lang="en-US" dirty="0"/>
              <a:t>/research/publications/llama-guard-llm-based-input-output-safeguard-for-human-ai-conversations/</a:t>
            </a: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9500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0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971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/pdf/2006.06609</a:t>
            </a: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4538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machelreid.github.io</a:t>
            </a:r>
            <a:r>
              <a:rPr lang="en-US" dirty="0"/>
              <a:t>/resources/kojima2022zeroshotcot.pdf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research.google</a:t>
            </a:r>
            <a:r>
              <a:rPr lang="en-US" dirty="0"/>
              <a:t>/blog/language-models-perform-reasoning-via-chain-of-thought/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914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/abs/2305.10601</a:t>
            </a: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0653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/abs/2305.10601</a:t>
            </a: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3285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arxiv.org</a:t>
            </a:r>
            <a:r>
              <a:rPr lang="en-US" dirty="0"/>
              <a:t>/pdf/2211.12588</a:t>
            </a:r>
          </a:p>
          <a:p>
            <a:pPr marL="0" lvl="0" indent="0" algn="l" rtl="0">
              <a:spcBef>
                <a:spcPts val="0"/>
              </a:spcBef>
              <a:spcAft>
                <a:spcPts val="0"/>
              </a:spcAft>
              <a:buNone/>
            </a:pPr>
            <a:endParaRPr dirty="0"/>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3524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dirty="0"/>
          </a:p>
        </p:txBody>
      </p:sp>
      <p:sp>
        <p:nvSpPr>
          <p:cNvPr id="2" name="Title 1"/>
          <p:cNvSpPr>
            <a:spLocks noGrp="1"/>
          </p:cNvSpPr>
          <p:nvPr>
            <p:ph type="ctrTitle"/>
          </p:nvPr>
        </p:nvSpPr>
        <p:spPr>
          <a:xfrm>
            <a:off x="1155702" y="4219047"/>
            <a:ext cx="9027389"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55702" y="7907867"/>
            <a:ext cx="9027389" cy="1384300"/>
          </a:xfrm>
        </p:spPr>
        <p:txBody>
          <a:bodyPr>
            <a:normAutofit/>
          </a:bodyPr>
          <a:lstStyle>
            <a:lvl1pPr marL="0" indent="0" algn="l">
              <a:spcBef>
                <a:spcPts val="0"/>
              </a:spcBef>
              <a:buNone/>
              <a:defRPr sz="2400">
                <a:solidFill>
                  <a:schemeClr val="bg1"/>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dirty="0"/>
              <a:t>Click to edit Master subtitle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99458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FA8191-E24C-7B6F-FB58-49DEEABA7B36}"/>
              </a:ext>
            </a:extLst>
          </p:cNvPr>
          <p:cNvSpPr/>
          <p:nvPr userDrawn="1"/>
        </p:nvSpPr>
        <p:spPr>
          <a:xfrm>
            <a:off x="0" y="3126686"/>
            <a:ext cx="18288000" cy="7160315"/>
          </a:xfrm>
          <a:prstGeom prst="rect">
            <a:avLst/>
          </a:pr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1155702" y="4219047"/>
            <a:ext cx="9025128" cy="3581400"/>
          </a:xfrm>
        </p:spPr>
        <p:txBody>
          <a:bodyPr anchor="b">
            <a:normAutofit/>
          </a:bodyPr>
          <a:lstStyle>
            <a:lvl1pPr algn="l">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22" name="Picture 21" descr="A picture containing shape&#10;&#10;Description automatically generated">
            <a:extLst>
              <a:ext uri="{FF2B5EF4-FFF2-40B4-BE49-F238E27FC236}">
                <a16:creationId xmlns:a16="http://schemas.microsoft.com/office/drawing/2014/main" id="{2D846C45-8C01-7905-824B-5D2DC8633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132" y="1058971"/>
            <a:ext cx="2878667" cy="991779"/>
          </a:xfrm>
          <a:prstGeom prst="rect">
            <a:avLst/>
          </a:prstGeom>
        </p:spPr>
      </p:pic>
    </p:spTree>
    <p:extLst>
      <p:ext uri="{BB962C8B-B14F-4D97-AF65-F5344CB8AC3E}">
        <p14:creationId xmlns:p14="http://schemas.microsoft.com/office/powerpoint/2010/main" val="125878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Placeholder 1">
            <a:extLst>
              <a:ext uri="{FF2B5EF4-FFF2-40B4-BE49-F238E27FC236}">
                <a16:creationId xmlns:a16="http://schemas.microsoft.com/office/drawing/2014/main" id="{85CD6645-E358-065F-49DF-A46CA41A8E9A}"/>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15" name="Text Placeholder 14">
            <a:extLst>
              <a:ext uri="{FF2B5EF4-FFF2-40B4-BE49-F238E27FC236}">
                <a16:creationId xmlns:a16="http://schemas.microsoft.com/office/drawing/2014/main" id="{11EA9A5A-39E0-5829-436D-EEF970CD4EA7}"/>
              </a:ext>
            </a:extLst>
          </p:cNvPr>
          <p:cNvSpPr>
            <a:spLocks noGrp="1"/>
          </p:cNvSpPr>
          <p:nvPr>
            <p:ph type="body" sz="quarter" idx="10"/>
          </p:nvPr>
        </p:nvSpPr>
        <p:spPr>
          <a:xfrm>
            <a:off x="1155697" y="2726267"/>
            <a:ext cx="15773400" cy="62005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3">
            <a:extLst>
              <a:ext uri="{FF2B5EF4-FFF2-40B4-BE49-F238E27FC236}">
                <a16:creationId xmlns:a16="http://schemas.microsoft.com/office/drawing/2014/main" id="{5C57E5FA-D7D8-C710-CDD2-D87B90040932}"/>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510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26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929217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Picture Placeholder 16">
            <a:extLst>
              <a:ext uri="{FF2B5EF4-FFF2-40B4-BE49-F238E27FC236}">
                <a16:creationId xmlns:a16="http://schemas.microsoft.com/office/drawing/2014/main" id="{61494F35-04CA-F2B5-C6F7-5C728C698CF1}"/>
              </a:ext>
            </a:extLst>
          </p:cNvPr>
          <p:cNvSpPr>
            <a:spLocks noGrp="1"/>
          </p:cNvSpPr>
          <p:nvPr>
            <p:ph type="pic" sz="quarter" idx="12"/>
          </p:nvPr>
        </p:nvSpPr>
        <p:spPr>
          <a:xfrm>
            <a:off x="11199993" y="3352799"/>
            <a:ext cx="5729103" cy="5590917"/>
          </a:xfrm>
          <a:solidFill>
            <a:schemeClr val="tx1">
              <a:alpha val="16000"/>
            </a:schemeClr>
          </a:solidFill>
        </p:spPr>
        <p:txBody>
          <a:bodyPr anchor="ctr">
            <a:normAutofit/>
          </a:bodyPr>
          <a:lstStyle>
            <a:lvl1pPr marL="0" indent="0" algn="ctr">
              <a:buNone/>
              <a:defRPr sz="28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84722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N-BRANDED_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15773400"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EC057BD5-2581-983E-3DFA-697C692A58AE}"/>
              </a:ext>
            </a:extLst>
          </p:cNvPr>
          <p:cNvSpPr/>
          <p:nvPr userDrawn="1"/>
        </p:nvSpPr>
        <p:spPr>
          <a:xfrm>
            <a:off x="13546667" y="9443753"/>
            <a:ext cx="4741333" cy="843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82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6E807-C49A-A04F-40C6-DF05095458B7}"/>
              </a:ext>
            </a:extLst>
          </p:cNvPr>
          <p:cNvSpPr/>
          <p:nvPr userDrawn="1"/>
        </p:nvSpPr>
        <p:spPr>
          <a:xfrm>
            <a:off x="0" y="1"/>
            <a:ext cx="18288000" cy="78231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257300" y="2917428"/>
            <a:ext cx="15773400" cy="1988345"/>
          </a:xfrm>
          <a:prstGeom prst="rect">
            <a:avLst/>
          </a:prstGeom>
        </p:spPr>
        <p:txBody>
          <a:bodyPr vert="horz" lIns="91440" tIns="45720" rIns="91440" bIns="45720" rtlCol="0" anchor="ctr">
            <a:normAutofit/>
          </a:bodyPr>
          <a:lstStyle>
            <a:lvl1pPr algn="ctr">
              <a:defRPr sz="4800">
                <a:solidFill>
                  <a:schemeClr val="bg1"/>
                </a:solidFill>
              </a:defRPr>
            </a:lvl1pPr>
          </a:lstStyle>
          <a:p>
            <a:r>
              <a:rPr lang="en-US" dirty="0"/>
              <a:t>Click to edit Master title style</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72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2 Column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FF1F5-619C-8D6A-D8B9-9E0A4EA7EF1D}"/>
              </a:ext>
            </a:extLst>
          </p:cNvPr>
          <p:cNvSpPr>
            <a:spLocks noGrp="1"/>
          </p:cNvSpPr>
          <p:nvPr>
            <p:ph type="body" sz="quarter" idx="10"/>
          </p:nvPr>
        </p:nvSpPr>
        <p:spPr>
          <a:xfrm>
            <a:off x="1155697" y="2197373"/>
            <a:ext cx="15773400" cy="863600"/>
          </a:xfrm>
        </p:spPr>
        <p:txBody>
          <a:bodyPr>
            <a:noAutofit/>
          </a:bodyPr>
          <a:lstStyle>
            <a:lvl1pPr marL="0" indent="0">
              <a:buFontTx/>
              <a:buNone/>
              <a:defRPr sz="2800">
                <a:solidFill>
                  <a:schemeClr val="accent3"/>
                </a:solidFill>
              </a:defRPr>
            </a:lvl1pPr>
            <a:lvl2pPr marL="685800" indent="0">
              <a:buFontTx/>
              <a:buNone/>
              <a:defRPr sz="3200"/>
            </a:lvl2pPr>
            <a:lvl3pPr marL="1371600" indent="0">
              <a:buFontTx/>
              <a:buNone/>
              <a:defRPr sz="3200"/>
            </a:lvl3pPr>
            <a:lvl4pPr marL="2057400" indent="0">
              <a:buFontTx/>
              <a:buNone/>
              <a:defRPr sz="3200"/>
            </a:lvl4pPr>
            <a:lvl5pPr marL="2743200" indent="0">
              <a:buFontTx/>
              <a:buNone/>
              <a:defRPr sz="3200"/>
            </a:lvl5pPr>
          </a:lstStyle>
          <a:p>
            <a:pPr lvl="0"/>
            <a:r>
              <a:rPr lang="en-US" dirty="0"/>
              <a:t>Click to edit Master text styles</a:t>
            </a:r>
          </a:p>
        </p:txBody>
      </p:sp>
      <p:sp>
        <p:nvSpPr>
          <p:cNvPr id="4" name="Title Placeholder 1">
            <a:extLst>
              <a:ext uri="{FF2B5EF4-FFF2-40B4-BE49-F238E27FC236}">
                <a16:creationId xmlns:a16="http://schemas.microsoft.com/office/drawing/2014/main" id="{2FC26906-D94E-3788-FB06-C71BA5BF6020}"/>
              </a:ext>
            </a:extLst>
          </p:cNvPr>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lvl1pPr>
              <a:defRPr sz="4000"/>
            </a:lvl1pPr>
          </a:lstStyle>
          <a:p>
            <a:r>
              <a:rPr lang="en-US" dirty="0"/>
              <a:t>Click to edit Master title style</a:t>
            </a:r>
          </a:p>
        </p:txBody>
      </p:sp>
      <p:sp>
        <p:nvSpPr>
          <p:cNvPr id="8" name="Text Placeholder 7">
            <a:extLst>
              <a:ext uri="{FF2B5EF4-FFF2-40B4-BE49-F238E27FC236}">
                <a16:creationId xmlns:a16="http://schemas.microsoft.com/office/drawing/2014/main" id="{EEA1C85E-D9ED-0767-C6CA-FBF53441B2B4}"/>
              </a:ext>
            </a:extLst>
          </p:cNvPr>
          <p:cNvSpPr>
            <a:spLocks noGrp="1"/>
          </p:cNvSpPr>
          <p:nvPr>
            <p:ph type="body" sz="quarter" idx="11"/>
          </p:nvPr>
        </p:nvSpPr>
        <p:spPr>
          <a:xfrm>
            <a:off x="1155697" y="3352799"/>
            <a:ext cx="7378703" cy="5590918"/>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3">
            <a:extLst>
              <a:ext uri="{FF2B5EF4-FFF2-40B4-BE49-F238E27FC236}">
                <a16:creationId xmlns:a16="http://schemas.microsoft.com/office/drawing/2014/main" id="{AEBEBCDC-8A59-2F62-E90A-4C50B6C37D5C}"/>
              </a:ext>
            </a:extLst>
          </p:cNvPr>
          <p:cNvSpPr txBox="1">
            <a:spLocks/>
          </p:cNvSpPr>
          <p:nvPr userDrawn="1"/>
        </p:nvSpPr>
        <p:spPr>
          <a:xfrm>
            <a:off x="1155697" y="9610813"/>
            <a:ext cx="2151835" cy="395114"/>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400" dirty="0">
                <a:solidFill>
                  <a:schemeClr val="tx1"/>
                </a:solidFill>
                <a:latin typeface="Arial" panose="020B0604020202020204" pitchFamily="34" charset="0"/>
                <a:cs typeface="Arial" panose="020B0604020202020204" pitchFamily="34" charset="0"/>
              </a:rPr>
              <a:t>Page </a:t>
            </a:r>
            <a:fld id="{15C3B6D4-0ADD-464C-BD2D-257BE3E2D8D3}" type="slidenum">
              <a:rPr lang="en-US" sz="1400" smtClean="0">
                <a:solidFill>
                  <a:schemeClr val="tx1"/>
                </a:solidFill>
                <a:latin typeface="Arial" panose="020B0604020202020204" pitchFamily="34" charset="0"/>
                <a:cs typeface="Arial" panose="020B0604020202020204" pitchFamily="34" charset="0"/>
              </a:rPr>
              <a:pPr algn="l"/>
              <a:t>‹#›</a:t>
            </a:fld>
            <a:endParaRPr lang="en-US" sz="1400" dirty="0">
              <a:solidFill>
                <a:schemeClr val="tx1"/>
              </a:solidFill>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A0083DBB-8F6E-467D-C641-425479F81F28}"/>
              </a:ext>
            </a:extLst>
          </p:cNvPr>
          <p:cNvSpPr>
            <a:spLocks noGrp="1"/>
          </p:cNvSpPr>
          <p:nvPr>
            <p:ph type="body" sz="quarter" idx="12"/>
          </p:nvPr>
        </p:nvSpPr>
        <p:spPr>
          <a:xfrm>
            <a:off x="9532934" y="3352271"/>
            <a:ext cx="7396163" cy="5588000"/>
          </a:xfrm>
        </p:spPr>
        <p:txBody>
          <a:bodyPr>
            <a:normAutofit/>
          </a:bodyPr>
          <a:lstStyle>
            <a:lvl1pPr marL="342900" indent="-342900">
              <a:buFont typeface="Wingdings" panose="05000000000000000000" pitchFamily="2" charset="2"/>
              <a:buChar char="§"/>
              <a:defRPr sz="2400"/>
            </a:lvl1pPr>
            <a:lvl2pPr marL="1028700" indent="-342900">
              <a:buFont typeface="Wingdings" panose="05000000000000000000" pitchFamily="2" charset="2"/>
              <a:buChar char="§"/>
              <a:defRPr sz="2000"/>
            </a:lvl2pPr>
            <a:lvl3pPr marL="1714500" indent="-342900">
              <a:buFont typeface="Wingdings" panose="05000000000000000000" pitchFamily="2" charset="2"/>
              <a:buChar char="§"/>
              <a:defRPr sz="1800"/>
            </a:lvl3pPr>
            <a:lvl4pPr marL="2400300" indent="-342900">
              <a:buFont typeface="Wingdings" panose="05000000000000000000" pitchFamily="2" charset="2"/>
              <a:buChar char="§"/>
              <a:defRPr sz="1800"/>
            </a:lvl4pPr>
            <a:lvl5pPr marL="3086100" indent="-3429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43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2286000" y="1683544"/>
            <a:ext cx="13716000" cy="35814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Autofit/>
          </a:bodyPr>
          <a:lstStyle>
            <a:lvl1pPr lvl="0" algn="ctr">
              <a:lnSpc>
                <a:spcPct val="90000"/>
              </a:lnSpc>
              <a:spcBef>
                <a:spcPts val="1500"/>
              </a:spcBef>
              <a:spcAft>
                <a:spcPts val="0"/>
              </a:spcAft>
              <a:buClr>
                <a:schemeClr val="dk1"/>
              </a:buClr>
              <a:buSzPts val="2400"/>
              <a:buNone/>
              <a:defRPr sz="3600"/>
            </a:lvl1pPr>
            <a:lvl2pPr lvl="1" algn="ctr">
              <a:lnSpc>
                <a:spcPct val="90000"/>
              </a:lnSpc>
              <a:spcBef>
                <a:spcPts val="750"/>
              </a:spcBef>
              <a:spcAft>
                <a:spcPts val="0"/>
              </a:spcAft>
              <a:buClr>
                <a:schemeClr val="dk1"/>
              </a:buClr>
              <a:buSzPts val="2000"/>
              <a:buNone/>
              <a:defRPr sz="3000"/>
            </a:lvl2pPr>
            <a:lvl3pPr lvl="2" algn="ctr">
              <a:lnSpc>
                <a:spcPct val="90000"/>
              </a:lnSpc>
              <a:spcBef>
                <a:spcPts val="750"/>
              </a:spcBef>
              <a:spcAft>
                <a:spcPts val="0"/>
              </a:spcAft>
              <a:buClr>
                <a:schemeClr val="dk1"/>
              </a:buClr>
              <a:buSzPts val="1800"/>
              <a:buNone/>
              <a:defRPr sz="2700"/>
            </a:lvl3pPr>
            <a:lvl4pPr lvl="3" algn="ctr">
              <a:lnSpc>
                <a:spcPct val="90000"/>
              </a:lnSpc>
              <a:spcBef>
                <a:spcPts val="750"/>
              </a:spcBef>
              <a:spcAft>
                <a:spcPts val="0"/>
              </a:spcAft>
              <a:buClr>
                <a:schemeClr val="dk1"/>
              </a:buClr>
              <a:buSzPts val="1600"/>
              <a:buNone/>
              <a:defRPr sz="2400"/>
            </a:lvl4pPr>
            <a:lvl5pPr lvl="4" algn="ctr">
              <a:lnSpc>
                <a:spcPct val="90000"/>
              </a:lnSpc>
              <a:spcBef>
                <a:spcPts val="750"/>
              </a:spcBef>
              <a:spcAft>
                <a:spcPts val="0"/>
              </a:spcAft>
              <a:buClr>
                <a:schemeClr val="dk1"/>
              </a:buClr>
              <a:buSzPts val="1600"/>
              <a:buNone/>
              <a:defRPr sz="2400"/>
            </a:lvl5pPr>
            <a:lvl6pPr lvl="5" algn="ctr">
              <a:lnSpc>
                <a:spcPct val="90000"/>
              </a:lnSpc>
              <a:spcBef>
                <a:spcPts val="750"/>
              </a:spcBef>
              <a:spcAft>
                <a:spcPts val="0"/>
              </a:spcAft>
              <a:buClr>
                <a:schemeClr val="dk1"/>
              </a:buClr>
              <a:buSzPts val="1600"/>
              <a:buNone/>
              <a:defRPr sz="2400"/>
            </a:lvl6pPr>
            <a:lvl7pPr lvl="6" algn="ctr">
              <a:lnSpc>
                <a:spcPct val="90000"/>
              </a:lnSpc>
              <a:spcBef>
                <a:spcPts val="750"/>
              </a:spcBef>
              <a:spcAft>
                <a:spcPts val="0"/>
              </a:spcAft>
              <a:buClr>
                <a:schemeClr val="dk1"/>
              </a:buClr>
              <a:buSzPts val="1600"/>
              <a:buNone/>
              <a:defRPr sz="2400"/>
            </a:lvl7pPr>
            <a:lvl8pPr lvl="7" algn="ctr">
              <a:lnSpc>
                <a:spcPct val="90000"/>
              </a:lnSpc>
              <a:spcBef>
                <a:spcPts val="750"/>
              </a:spcBef>
              <a:spcAft>
                <a:spcPts val="0"/>
              </a:spcAft>
              <a:buClr>
                <a:schemeClr val="dk1"/>
              </a:buClr>
              <a:buSzPts val="1600"/>
              <a:buNone/>
              <a:defRPr sz="2400"/>
            </a:lvl8pPr>
            <a:lvl9pPr lvl="8" algn="ctr">
              <a:lnSpc>
                <a:spcPct val="90000"/>
              </a:lnSpc>
              <a:spcBef>
                <a:spcPts val="750"/>
              </a:spcBef>
              <a:spcAft>
                <a:spcPts val="0"/>
              </a:spcAft>
              <a:buClr>
                <a:schemeClr val="dk1"/>
              </a:buClr>
              <a:buSzPts val="1600"/>
              <a:buNone/>
              <a:defRPr sz="2400"/>
            </a:lvl9pPr>
          </a:lstStyle>
          <a:p>
            <a:endParaRPr/>
          </a:p>
        </p:txBody>
      </p:sp>
      <p:sp>
        <p:nvSpPr>
          <p:cNvPr id="20" name="Google Shape;20;p2"/>
          <p:cNvSpPr txBox="1">
            <a:spLocks noGrp="1"/>
          </p:cNvSpPr>
          <p:nvPr>
            <p:ph type="dt" idx="10"/>
          </p:nvPr>
        </p:nvSpPr>
        <p:spPr>
          <a:xfrm>
            <a:off x="14719609" y="9643252"/>
            <a:ext cx="130694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6103160" y="9643252"/>
            <a:ext cx="834927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16283568" y="9643252"/>
            <a:ext cx="747132"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77631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5697" y="209028"/>
            <a:ext cx="15773400" cy="198834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155697" y="2726267"/>
            <a:ext cx="15773400" cy="62005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55697" y="9534526"/>
            <a:ext cx="4114800" cy="547688"/>
          </a:xfrm>
          <a:prstGeom prst="rect">
            <a:avLst/>
          </a:prstGeom>
        </p:spPr>
        <p:txBody>
          <a:bodyPr vert="horz" lIns="91440" tIns="45720" rIns="91440" bIns="45720" rtlCol="0" anchor="ctr"/>
          <a:lstStyle>
            <a:lvl1pPr algn="l">
              <a:defRPr sz="1800">
                <a:solidFill>
                  <a:schemeClr val="tx1"/>
                </a:solidFill>
                <a:latin typeface="Arial" panose="020B0604020202020204" pitchFamily="34" charset="0"/>
                <a:cs typeface="Arial" panose="020B0604020202020204" pitchFamily="34" charset="0"/>
              </a:defRPr>
            </a:lvl1pPr>
          </a:lstStyle>
          <a:p>
            <a:fld id="{3EF21BC3-6855-482B-BE14-433C3AA25B72}" type="slidenum">
              <a:rPr lang="en-US" smtClean="0"/>
              <a:pPr/>
              <a:t>‹#›</a:t>
            </a:fld>
            <a:endParaRPr lang="en-US"/>
          </a:p>
        </p:txBody>
      </p:sp>
      <p:cxnSp>
        <p:nvCxnSpPr>
          <p:cNvPr id="12" name="Straight Connector 11">
            <a:extLst>
              <a:ext uri="{FF2B5EF4-FFF2-40B4-BE49-F238E27FC236}">
                <a16:creationId xmlns:a16="http://schemas.microsoft.com/office/drawing/2014/main" id="{655BF8F4-9CF3-58AD-1D19-2FC5E8004A43}"/>
              </a:ext>
            </a:extLst>
          </p:cNvPr>
          <p:cNvCxnSpPr>
            <a:cxnSpLocks/>
          </p:cNvCxnSpPr>
          <p:nvPr userDrawn="1"/>
        </p:nvCxnSpPr>
        <p:spPr>
          <a:xfrm>
            <a:off x="16802165" y="9641056"/>
            <a:ext cx="0" cy="342548"/>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shape&#10;&#10;Description automatically generated">
            <a:extLst>
              <a:ext uri="{FF2B5EF4-FFF2-40B4-BE49-F238E27FC236}">
                <a16:creationId xmlns:a16="http://schemas.microsoft.com/office/drawing/2014/main" id="{05730FE6-9808-E59D-A5FF-D197158D564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846633" y="9602074"/>
            <a:ext cx="1213194" cy="417978"/>
          </a:xfrm>
          <a:prstGeom prst="rect">
            <a:avLst/>
          </a:prstGeom>
        </p:spPr>
      </p:pic>
      <p:pic>
        <p:nvPicPr>
          <p:cNvPr id="9" name="Picture 8" descr="A green text on a black background&#10;&#10;Description automatically generated">
            <a:extLst>
              <a:ext uri="{FF2B5EF4-FFF2-40B4-BE49-F238E27FC236}">
                <a16:creationId xmlns:a16="http://schemas.microsoft.com/office/drawing/2014/main" id="{B61162B8-5C69-860C-DEF2-4AD0A11F35A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667223" y="9677029"/>
            <a:ext cx="925653" cy="270602"/>
          </a:xfrm>
          <a:prstGeom prst="rect">
            <a:avLst/>
          </a:prstGeom>
        </p:spPr>
      </p:pic>
    </p:spTree>
    <p:extLst>
      <p:ext uri="{BB962C8B-B14F-4D97-AF65-F5344CB8AC3E}">
        <p14:creationId xmlns:p14="http://schemas.microsoft.com/office/powerpoint/2010/main" val="97339664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4" r:id="rId4"/>
    <p:sldLayoutId id="2147483690" r:id="rId5"/>
    <p:sldLayoutId id="2147483689" r:id="rId6"/>
    <p:sldLayoutId id="2147483688" r:id="rId7"/>
    <p:sldLayoutId id="2147483685" r:id="rId8"/>
    <p:sldLayoutId id="2147483691" r:id="rId9"/>
  </p:sldLayoutIdLst>
  <p:txStyles>
    <p:titleStyle>
      <a:lvl1pPr algn="l" defTabSz="13716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1371600" rtl="0" eaLnBrk="1" latinLnBrk="0" hangingPunct="1">
        <a:lnSpc>
          <a:spcPct val="90000"/>
        </a:lnSpc>
        <a:spcBef>
          <a:spcPts val="15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1028700" indent="-342900" algn="l" defTabSz="1371600" rtl="0" eaLnBrk="1" latinLnBrk="0" hangingPunct="1">
        <a:lnSpc>
          <a:spcPct val="90000"/>
        </a:lnSpc>
        <a:spcBef>
          <a:spcPts val="75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7145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24003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3086100" indent="-342900" algn="l" defTabSz="1371600" rtl="0" eaLnBrk="1" latinLnBrk="0" hangingPunct="1">
        <a:lnSpc>
          <a:spcPct val="90000"/>
        </a:lnSpc>
        <a:spcBef>
          <a:spcPts val="75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creativecommons.org/licenses/by-nc/4.0/legalcode"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4EBA068B-2FF1-FB89-2F1F-2626FDA6AC2D}"/>
              </a:ext>
            </a:extLst>
          </p:cNvPr>
          <p:cNvSpPr>
            <a:spLocks noGrp="1"/>
          </p:cNvSpPr>
          <p:nvPr>
            <p:ph type="ctrTitle"/>
          </p:nvPr>
        </p:nvSpPr>
        <p:spPr/>
        <p:txBody>
          <a:bodyPr/>
          <a:lstStyle/>
          <a:p>
            <a:r>
              <a:rPr lang="en-US">
                <a:latin typeface="Arial"/>
                <a:cs typeface="Arial"/>
              </a:rPr>
              <a:t>Lecture 8.3 - </a:t>
            </a:r>
            <a:r>
              <a:rPr lang="en-US" dirty="0">
                <a:latin typeface="Arial"/>
                <a:cs typeface="Arial"/>
              </a:rPr>
              <a:t>LLM Agents</a:t>
            </a:r>
          </a:p>
        </p:txBody>
      </p:sp>
      <p:sp>
        <p:nvSpPr>
          <p:cNvPr id="45" name="Subtitle 44">
            <a:extLst>
              <a:ext uri="{FF2B5EF4-FFF2-40B4-BE49-F238E27FC236}">
                <a16:creationId xmlns:a16="http://schemas.microsoft.com/office/drawing/2014/main" id="{9162B3C6-DC4F-9333-7495-3ADDADB4E852}"/>
              </a:ext>
            </a:extLst>
          </p:cNvPr>
          <p:cNvSpPr>
            <a:spLocks noGrp="1"/>
          </p:cNvSpPr>
          <p:nvPr>
            <p:ph type="subTitle" idx="1"/>
          </p:nvPr>
        </p:nvSpPr>
        <p:spPr/>
        <p:txBody>
          <a:bodyPr/>
          <a:lstStyle/>
          <a:p>
            <a:r>
              <a:rPr lang="en-US" dirty="0"/>
              <a:t>Generative AI Teaching Kit</a:t>
            </a:r>
          </a:p>
        </p:txBody>
      </p:sp>
      <p:cxnSp>
        <p:nvCxnSpPr>
          <p:cNvPr id="29" name="Straight Connector 28">
            <a:extLst>
              <a:ext uri="{FF2B5EF4-FFF2-40B4-BE49-F238E27FC236}">
                <a16:creationId xmlns:a16="http://schemas.microsoft.com/office/drawing/2014/main" id="{225CC8BF-FCEA-BEFC-9B2F-BF5A0BBEAA02}"/>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91C7D1D-1EF7-437E-C59A-9EDAF77DD3B2}"/>
              </a:ext>
            </a:extLst>
          </p:cNvPr>
          <p:cNvPicPr>
            <a:picLocks noChangeAspect="1"/>
          </p:cNvPicPr>
          <p:nvPr/>
        </p:nvPicPr>
        <p:blipFill>
          <a:blip r:embed="rId3">
            <a:extLst>
              <a:ext uri="{28A0092B-C50C-407E-A947-70E740481C1C}">
                <a14:useLocalDpi xmlns:a14="http://schemas.microsoft.com/office/drawing/2010/main" val="0"/>
              </a:ext>
            </a:extLst>
          </a:blip>
          <a:srcRect t="6089" b="6089"/>
          <a:stretch/>
        </p:blipFill>
        <p:spPr>
          <a:xfrm>
            <a:off x="11030906" y="4219048"/>
            <a:ext cx="5776578" cy="5073120"/>
          </a:xfrm>
          <a:prstGeom prst="rect">
            <a:avLst/>
          </a:prstGeom>
        </p:spPr>
      </p:pic>
      <p:pic>
        <p:nvPicPr>
          <p:cNvPr id="2" name="Picture 1" descr="A green text on a black background&#10;&#10;Description automatically generated">
            <a:extLst>
              <a:ext uri="{FF2B5EF4-FFF2-40B4-BE49-F238E27FC236}">
                <a16:creationId xmlns:a16="http://schemas.microsoft.com/office/drawing/2014/main" id="{A5BC2650-98A6-C775-039B-2AF1582A5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spTree>
    <p:extLst>
      <p:ext uri="{BB962C8B-B14F-4D97-AF65-F5344CB8AC3E}">
        <p14:creationId xmlns:p14="http://schemas.microsoft.com/office/powerpoint/2010/main" val="809099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6" name="Picture 5">
            <a:extLst>
              <a:ext uri="{FF2B5EF4-FFF2-40B4-BE49-F238E27FC236}">
                <a16:creationId xmlns:a16="http://schemas.microsoft.com/office/drawing/2014/main" id="{A7F75441-EFDC-6FBF-C96C-C78CBC4BBBD8}"/>
              </a:ext>
            </a:extLst>
          </p:cNvPr>
          <p:cNvPicPr>
            <a:picLocks noChangeAspect="1"/>
          </p:cNvPicPr>
          <p:nvPr/>
        </p:nvPicPr>
        <p:blipFill rotWithShape="1">
          <a:blip r:embed="rId3"/>
          <a:srcRect l="2482" r="6768" b="22459"/>
          <a:stretch/>
        </p:blipFill>
        <p:spPr>
          <a:xfrm>
            <a:off x="9765409" y="7514154"/>
            <a:ext cx="8522591" cy="1719500"/>
          </a:xfrm>
          <a:prstGeom prst="rect">
            <a:avLst/>
          </a:prstGeom>
        </p:spPr>
      </p:pic>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Program-of-Thought – LLMs and Code for Problem Solving </a:t>
            </a:r>
            <a:endParaRPr dirty="0"/>
          </a:p>
        </p:txBody>
      </p:sp>
      <p:sp>
        <p:nvSpPr>
          <p:cNvPr id="107" name="Google Shape;107;p15"/>
          <p:cNvSpPr txBox="1">
            <a:spLocks noGrp="1"/>
          </p:cNvSpPr>
          <p:nvPr>
            <p:ph type="body" sz="quarter" idx="10"/>
          </p:nvPr>
        </p:nvSpPr>
        <p:spPr>
          <a:xfrm>
            <a:off x="1155697" y="2092036"/>
            <a:ext cx="9817103" cy="7417724"/>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Program-of-Thought (</a:t>
            </a:r>
            <a:r>
              <a:rPr lang="en-US" dirty="0" err="1">
                <a:solidFill>
                  <a:srgbClr val="0E0E0E"/>
                </a:solidFill>
                <a:effectLst/>
              </a:rPr>
              <a:t>PoT</a:t>
            </a:r>
            <a:r>
              <a:rPr lang="en-US" dirty="0">
                <a:solidFill>
                  <a:srgbClr val="0E0E0E"/>
                </a:solidFill>
                <a:effectLst/>
              </a:rPr>
              <a:t>) is an advanced reasoning approach for LLMs that involves generating and executing small code snippets or “programs” to solve problems, rather than relying solely on natural language reasoning.</a:t>
            </a:r>
          </a:p>
          <a:p>
            <a:pPr marL="0" indent="0">
              <a:buNone/>
            </a:pPr>
            <a:r>
              <a:rPr lang="en-US" dirty="0">
                <a:solidFill>
                  <a:srgbClr val="0E0E0E"/>
                </a:solidFill>
                <a:effectLst/>
              </a:rPr>
              <a:t>These programs can be thought of as logical or computational procedures that the model uses to reason through complex tasks.</a:t>
            </a:r>
          </a:p>
          <a:p>
            <a:r>
              <a:rPr lang="en-US" dirty="0">
                <a:solidFill>
                  <a:srgbClr val="0E0E0E"/>
                </a:solidFill>
                <a:effectLst/>
              </a:rPr>
              <a:t>Complex Problem Solving: </a:t>
            </a:r>
            <a:r>
              <a:rPr lang="en-US" dirty="0" err="1">
                <a:solidFill>
                  <a:srgbClr val="0E0E0E"/>
                </a:solidFill>
                <a:effectLst/>
              </a:rPr>
              <a:t>PoT</a:t>
            </a:r>
            <a:r>
              <a:rPr lang="en-US" dirty="0">
                <a:solidFill>
                  <a:srgbClr val="0E0E0E"/>
                </a:solidFill>
                <a:effectLst/>
              </a:rPr>
              <a:t> is particularly useful for tasks that require precise calculations, multi-step operations, or logical condition checks, such as mathematical problem-solving, coding tasks, or decision-making processes.</a:t>
            </a:r>
          </a:p>
          <a:p>
            <a:r>
              <a:rPr lang="en-US" dirty="0">
                <a:solidFill>
                  <a:srgbClr val="0E0E0E"/>
                </a:solidFill>
                <a:effectLst/>
              </a:rPr>
              <a:t>Enhanced Flexibility: By using programs, LLMs can tackle a wider variety of problems that require dynamic, context-specific solutions rather than relying on static language-based reasoning.</a:t>
            </a:r>
          </a:p>
          <a:p>
            <a:r>
              <a:rPr lang="en-US" dirty="0">
                <a:solidFill>
                  <a:srgbClr val="0E0E0E"/>
                </a:solidFill>
                <a:effectLst/>
              </a:rPr>
              <a:t>Error Checking and Debugging: </a:t>
            </a:r>
            <a:r>
              <a:rPr lang="en-US" dirty="0" err="1">
                <a:solidFill>
                  <a:srgbClr val="0E0E0E"/>
                </a:solidFill>
                <a:effectLst/>
              </a:rPr>
              <a:t>PoT</a:t>
            </a:r>
            <a:r>
              <a:rPr lang="en-US" dirty="0">
                <a:solidFill>
                  <a:srgbClr val="0E0E0E"/>
                </a:solidFill>
                <a:effectLst/>
              </a:rPr>
              <a:t> allows for better error checking and debugging since the generated programs can be tested and refined before arriving at a final solution.</a:t>
            </a:r>
          </a:p>
        </p:txBody>
      </p:sp>
      <p:pic>
        <p:nvPicPr>
          <p:cNvPr id="4" name="Picture 3">
            <a:extLst>
              <a:ext uri="{FF2B5EF4-FFF2-40B4-BE49-F238E27FC236}">
                <a16:creationId xmlns:a16="http://schemas.microsoft.com/office/drawing/2014/main" id="{A2475CD0-C1BF-3D2C-1CC4-04E0CDBF835C}"/>
              </a:ext>
            </a:extLst>
          </p:cNvPr>
          <p:cNvPicPr>
            <a:picLocks noChangeAspect="1"/>
          </p:cNvPicPr>
          <p:nvPr/>
        </p:nvPicPr>
        <p:blipFill>
          <a:blip r:embed="rId4"/>
          <a:stretch>
            <a:fillRect/>
          </a:stretch>
        </p:blipFill>
        <p:spPr>
          <a:xfrm>
            <a:off x="10659550" y="1479965"/>
            <a:ext cx="7471696" cy="5458295"/>
          </a:xfrm>
          <a:prstGeom prst="rect">
            <a:avLst/>
          </a:prstGeom>
        </p:spPr>
      </p:pic>
    </p:spTree>
    <p:extLst>
      <p:ext uri="{BB962C8B-B14F-4D97-AF65-F5344CB8AC3E}">
        <p14:creationId xmlns:p14="http://schemas.microsoft.com/office/powerpoint/2010/main" val="2724613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spcBef>
                <a:spcPts val="0"/>
              </a:spcBef>
            </a:pPr>
            <a:r>
              <a:rPr lang="en-US" sz="4800" b="0" i="0" u="none" strike="noStrike" dirty="0">
                <a:effectLst/>
                <a:latin typeface="Arial" panose="020B0604020202020204" pitchFamily="34" charset="0"/>
              </a:rPr>
              <a:t>LLM Agents</a:t>
            </a:r>
          </a:p>
        </p:txBody>
      </p:sp>
      <p:sp>
        <p:nvSpPr>
          <p:cNvPr id="7" name="TextBox 6">
            <a:extLst>
              <a:ext uri="{FF2B5EF4-FFF2-40B4-BE49-F238E27FC236}">
                <a16:creationId xmlns:a16="http://schemas.microsoft.com/office/drawing/2014/main" id="{2D6EE57F-4D9E-CF84-2D70-744101F12037}"/>
              </a:ext>
            </a:extLst>
          </p:cNvPr>
          <p:cNvSpPr txBox="1"/>
          <p:nvPr/>
        </p:nvSpPr>
        <p:spPr>
          <a:xfrm>
            <a:off x="1257300" y="4528251"/>
            <a:ext cx="9144000" cy="523220"/>
          </a:xfrm>
          <a:prstGeom prst="rect">
            <a:avLst/>
          </a:prstGeom>
          <a:noFill/>
        </p:spPr>
        <p:txBody>
          <a:bodyPr wrap="square">
            <a:spAutoFit/>
          </a:bodyPr>
          <a:lstStyle/>
          <a:p>
            <a:r>
              <a:rPr lang="en-US" sz="2800" dirty="0"/>
              <a:t>Letting LLMs Decide and Act</a:t>
            </a:r>
          </a:p>
        </p:txBody>
      </p:sp>
    </p:spTree>
    <p:extLst>
      <p:ext uri="{BB962C8B-B14F-4D97-AF65-F5344CB8AC3E}">
        <p14:creationId xmlns:p14="http://schemas.microsoft.com/office/powerpoint/2010/main" val="542925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Picture 2" descr="Architecture diagram of an LLM-powered agent. The agent core is at the center with bi-directional arrow connecting user requests, memory module, planning module and tools. ">
            <a:extLst>
              <a:ext uri="{FF2B5EF4-FFF2-40B4-BE49-F238E27FC236}">
                <a16:creationId xmlns:a16="http://schemas.microsoft.com/office/drawing/2014/main" id="{AA8CFA8B-DEBF-8F90-A558-97FCA5E37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50" t="6374" r="6553" b="8681"/>
          <a:stretch/>
        </p:blipFill>
        <p:spPr bwMode="auto">
          <a:xfrm>
            <a:off x="3308756" y="2919471"/>
            <a:ext cx="12134218" cy="7007398"/>
          </a:xfrm>
          <a:prstGeom prst="rect">
            <a:avLst/>
          </a:prstGeom>
          <a:noFill/>
          <a:extLst>
            <a:ext uri="{909E8E84-426E-40DD-AFC4-6F175D3DCCD1}">
              <a14:hiddenFill xmlns:a14="http://schemas.microsoft.com/office/drawing/2010/main">
                <a:solidFill>
                  <a:srgbClr val="FFFFFF"/>
                </a:solidFill>
              </a14:hiddenFill>
            </a:ext>
          </a:extLst>
        </p:spPr>
      </p:pic>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Agentic Problem Solving</a:t>
            </a:r>
            <a:endParaRPr dirty="0"/>
          </a:p>
        </p:txBody>
      </p:sp>
      <p:sp>
        <p:nvSpPr>
          <p:cNvPr id="8" name="TextBox 7">
            <a:extLst>
              <a:ext uri="{FF2B5EF4-FFF2-40B4-BE49-F238E27FC236}">
                <a16:creationId xmlns:a16="http://schemas.microsoft.com/office/drawing/2014/main" id="{10FA587B-0749-77DB-9479-38269383E57E}"/>
              </a:ext>
            </a:extLst>
          </p:cNvPr>
          <p:cNvSpPr txBox="1"/>
          <p:nvPr/>
        </p:nvSpPr>
        <p:spPr>
          <a:xfrm>
            <a:off x="11772312" y="6892873"/>
            <a:ext cx="6413864"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76B900"/>
                </a:solidFill>
                <a:effectLst/>
                <a:latin typeface="Arial" panose="020B0604020202020204" pitchFamily="34" charset="0"/>
                <a:cs typeface="Arial" panose="020B0604020202020204" pitchFamily="34" charset="0"/>
              </a:rPr>
              <a:t>Planning module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A1A1A"/>
                </a:solidFill>
                <a:effectLst/>
                <a:latin typeface="Arial" panose="020B0604020202020204" pitchFamily="34" charset="0"/>
                <a:cs typeface="Arial" panose="020B0604020202020204" pitchFamily="34" charset="0"/>
              </a:rPr>
              <a:t>Complex problems, such as analyzing a set of financial reports to answer a layered business question, often require nuanced approaches. With an LLM–powered agent, this complexity can be dealt with by using a combination of two techniques:</a:t>
            </a: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altLang="en-US" sz="1800" b="0" i="0" u="none" strike="noStrike" cap="none" normalizeH="0" baseline="0" dirty="0">
                <a:ln>
                  <a:noFill/>
                </a:ln>
                <a:solidFill>
                  <a:srgbClr val="1A1A1A"/>
                </a:solidFill>
                <a:effectLst/>
                <a:latin typeface="Arial" panose="020B0604020202020204" pitchFamily="34" charset="0"/>
                <a:cs typeface="Arial" panose="020B0604020202020204" pitchFamily="34" charset="0"/>
              </a:rPr>
              <a:t>Task and question decomposition</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altLang="en-US" sz="1800" b="0" i="0" u="none" strike="noStrike" cap="none" normalizeH="0" baseline="0" dirty="0">
                <a:ln>
                  <a:noFill/>
                </a:ln>
                <a:solidFill>
                  <a:srgbClr val="1A1A1A"/>
                </a:solidFill>
                <a:effectLst/>
                <a:latin typeface="Arial" panose="020B0604020202020204" pitchFamily="34" charset="0"/>
                <a:cs typeface="Arial" panose="020B0604020202020204" pitchFamily="34" charset="0"/>
              </a:rPr>
              <a:t>Reflection or critic</a:t>
            </a:r>
          </a:p>
        </p:txBody>
      </p:sp>
      <p:sp>
        <p:nvSpPr>
          <p:cNvPr id="10" name="TextBox 9">
            <a:extLst>
              <a:ext uri="{FF2B5EF4-FFF2-40B4-BE49-F238E27FC236}">
                <a16:creationId xmlns:a16="http://schemas.microsoft.com/office/drawing/2014/main" id="{1D9F1A22-356A-6430-863B-549B1A280944}"/>
              </a:ext>
            </a:extLst>
          </p:cNvPr>
          <p:cNvSpPr txBox="1"/>
          <p:nvPr/>
        </p:nvSpPr>
        <p:spPr>
          <a:xfrm>
            <a:off x="410667" y="3719436"/>
            <a:ext cx="8147408"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76B900"/>
                </a:solidFill>
                <a:effectLst/>
                <a:latin typeface="Arial" panose="020B0604020202020204" pitchFamily="34" charset="0"/>
                <a:cs typeface="Arial" panose="020B0604020202020204" pitchFamily="34" charset="0"/>
              </a:rPr>
              <a:t>Agent core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A1A1A"/>
                </a:solidFill>
                <a:effectLst/>
                <a:latin typeface="Arial" panose="020B0604020202020204" pitchFamily="34" charset="0"/>
                <a:cs typeface="Arial" panose="020B0604020202020204" pitchFamily="34" charset="0"/>
              </a:rPr>
              <a:t>The agent core is the central coordination module that manages the core logic and behavioral characteristics of an Agent. Think of it as the “key decision making module” of the agent. It is also where we define:</a:t>
            </a: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altLang="en-US" sz="1800" i="0" u="none" strike="noStrike" cap="none" normalizeH="0" baseline="0" dirty="0">
                <a:ln>
                  <a:noFill/>
                </a:ln>
                <a:solidFill>
                  <a:srgbClr val="1A1A1A"/>
                </a:solidFill>
                <a:effectLst/>
                <a:latin typeface="Arial" panose="020B0604020202020204" pitchFamily="34" charset="0"/>
                <a:cs typeface="Arial" panose="020B0604020202020204" pitchFamily="34" charset="0"/>
              </a:rPr>
              <a:t>General goals of the agent</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altLang="en-US" sz="1800" i="0" u="none" strike="noStrike" cap="none" normalizeH="0" baseline="0" dirty="0">
                <a:ln>
                  <a:noFill/>
                </a:ln>
                <a:solidFill>
                  <a:srgbClr val="1A1A1A"/>
                </a:solidFill>
                <a:effectLst/>
                <a:latin typeface="Arial" panose="020B0604020202020204" pitchFamily="34" charset="0"/>
                <a:cs typeface="Arial" panose="020B0604020202020204" pitchFamily="34" charset="0"/>
              </a:rPr>
              <a:t>Tools for execution</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altLang="en-US" sz="1800" i="0" u="none" strike="noStrike" cap="none" normalizeH="0" baseline="0" dirty="0">
                <a:ln>
                  <a:noFill/>
                </a:ln>
                <a:solidFill>
                  <a:srgbClr val="1A1A1A"/>
                </a:solidFill>
                <a:effectLst/>
                <a:latin typeface="Arial" panose="020B0604020202020204" pitchFamily="34" charset="0"/>
                <a:cs typeface="Arial" panose="020B0604020202020204" pitchFamily="34" charset="0"/>
              </a:rPr>
              <a:t>Explanation for how to make use of different planning modules</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
              <a:tabLst/>
            </a:pPr>
            <a:r>
              <a:rPr kumimoji="0" lang="en-US" altLang="en-US" sz="1800" i="0" u="none" strike="noStrike" cap="none" normalizeH="0" baseline="0" dirty="0">
                <a:ln>
                  <a:noFill/>
                </a:ln>
                <a:solidFill>
                  <a:srgbClr val="1A1A1A"/>
                </a:solidFill>
                <a:effectLst/>
                <a:latin typeface="Arial" panose="020B0604020202020204" pitchFamily="34" charset="0"/>
                <a:cs typeface="Arial" panose="020B0604020202020204" pitchFamily="34" charset="0"/>
              </a:rPr>
              <a:t>Relevant Memory</a:t>
            </a:r>
          </a:p>
        </p:txBody>
      </p:sp>
      <p:sp>
        <p:nvSpPr>
          <p:cNvPr id="12" name="TextBox 11">
            <a:extLst>
              <a:ext uri="{FF2B5EF4-FFF2-40B4-BE49-F238E27FC236}">
                <a16:creationId xmlns:a16="http://schemas.microsoft.com/office/drawing/2014/main" id="{9857C1FF-353E-77B0-724D-4B90578108A7}"/>
              </a:ext>
            </a:extLst>
          </p:cNvPr>
          <p:cNvSpPr txBox="1"/>
          <p:nvPr/>
        </p:nvSpPr>
        <p:spPr>
          <a:xfrm>
            <a:off x="10902943" y="3119272"/>
            <a:ext cx="7438120"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76B900"/>
                </a:solidFill>
                <a:effectLst/>
                <a:latin typeface="Arial" panose="020B0604020202020204" pitchFamily="34" charset="0"/>
                <a:cs typeface="Arial" panose="020B0604020202020204" pitchFamily="34" charset="0"/>
              </a:rPr>
              <a:t>Memory module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A1A1A"/>
                </a:solidFill>
                <a:effectLst/>
                <a:latin typeface="Arial" panose="020B0604020202020204" pitchFamily="34" charset="0"/>
                <a:cs typeface="Arial" panose="020B0604020202020204" pitchFamily="34" charset="0"/>
              </a:rPr>
              <a:t>Memory modules play a critical role in AI agents. A memory module can essentially be thought of as a store of the agent’s internal logs as well as interactions with a user. </a:t>
            </a:r>
          </a:p>
        </p:txBody>
      </p:sp>
      <p:sp>
        <p:nvSpPr>
          <p:cNvPr id="14" name="TextBox 13">
            <a:extLst>
              <a:ext uri="{FF2B5EF4-FFF2-40B4-BE49-F238E27FC236}">
                <a16:creationId xmlns:a16="http://schemas.microsoft.com/office/drawing/2014/main" id="{881E49E2-EE61-3F86-F0FE-8B9E354AAC7A}"/>
              </a:ext>
            </a:extLst>
          </p:cNvPr>
          <p:cNvSpPr txBox="1"/>
          <p:nvPr/>
        </p:nvSpPr>
        <p:spPr>
          <a:xfrm>
            <a:off x="1661697" y="8409870"/>
            <a:ext cx="6413864"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76B900"/>
                </a:solidFill>
                <a:effectLst/>
                <a:latin typeface="Arial" panose="020B0604020202020204" pitchFamily="34" charset="0"/>
                <a:cs typeface="Arial" panose="020B0604020202020204" pitchFamily="34" charset="0"/>
              </a:rPr>
              <a:t>Tools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A1A1A"/>
                </a:solidFill>
                <a:effectLst/>
                <a:latin typeface="Arial" panose="020B0604020202020204" pitchFamily="34" charset="0"/>
                <a:cs typeface="Arial" panose="020B0604020202020204" pitchFamily="34" charset="0"/>
              </a:rPr>
              <a:t>Tools are well-defined executable workflows that agents can use to execute tasks. Oftentimes, they can be thought of as specialized third-party APIs.</a:t>
            </a: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BD0DAED-0038-7B64-69C0-D13BEC27AEE8}"/>
              </a:ext>
            </a:extLst>
          </p:cNvPr>
          <p:cNvSpPr txBox="1"/>
          <p:nvPr/>
        </p:nvSpPr>
        <p:spPr>
          <a:xfrm>
            <a:off x="410667" y="2184808"/>
            <a:ext cx="7792807" cy="867930"/>
          </a:xfrm>
          <a:prstGeom prst="rect">
            <a:avLst/>
          </a:prstGeom>
          <a:noFill/>
        </p:spPr>
        <p:txBody>
          <a:bodyPr wrap="square" rtlCol="0" anchor="ctr">
            <a:spAutoFit/>
          </a:bodyPr>
          <a:lstStyle/>
          <a:p>
            <a:pPr>
              <a:lnSpc>
                <a:spcPct val="90000"/>
              </a:lnSpc>
            </a:pPr>
            <a:r>
              <a:rPr lang="en-US" sz="2800" dirty="0">
                <a:latin typeface="Arial" panose="020B0604020202020204" pitchFamily="34" charset="0"/>
                <a:cs typeface="Arial" panose="020B0604020202020204" pitchFamily="34" charset="0"/>
              </a:rPr>
              <a:t>Let’s take a look at a typical Agent setup.</a:t>
            </a:r>
          </a:p>
          <a:p>
            <a:pPr>
              <a:lnSpc>
                <a:spcPct val="90000"/>
              </a:lnSpc>
            </a:pPr>
            <a:r>
              <a:rPr lang="en-US" sz="2800" dirty="0">
                <a:latin typeface="Arial" panose="020B0604020202020204" pitchFamily="34" charset="0"/>
                <a:cs typeface="Arial" panose="020B0604020202020204" pitchFamily="34" charset="0"/>
              </a:rPr>
              <a:t>There are four main modules:</a:t>
            </a:r>
          </a:p>
        </p:txBody>
      </p:sp>
    </p:spTree>
    <p:extLst>
      <p:ext uri="{BB962C8B-B14F-4D97-AF65-F5344CB8AC3E}">
        <p14:creationId xmlns:p14="http://schemas.microsoft.com/office/powerpoint/2010/main" val="3272405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Picture 2" descr="Architecture diagram of an LLM-powered agent. The agent core is at the center with bi-directional arrow connecting user requests, memory module, planning module and tools. ">
            <a:extLst>
              <a:ext uri="{FF2B5EF4-FFF2-40B4-BE49-F238E27FC236}">
                <a16:creationId xmlns:a16="http://schemas.microsoft.com/office/drawing/2014/main" id="{AA8CFA8B-DEBF-8F90-A558-97FCA5E37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50" t="6374" r="6553" b="8681"/>
          <a:stretch/>
        </p:blipFill>
        <p:spPr bwMode="auto">
          <a:xfrm>
            <a:off x="11077304" y="975790"/>
            <a:ext cx="7080069" cy="4088674"/>
          </a:xfrm>
          <a:prstGeom prst="rect">
            <a:avLst/>
          </a:prstGeom>
          <a:noFill/>
          <a:extLst>
            <a:ext uri="{909E8E84-426E-40DD-AFC4-6F175D3DCCD1}">
              <a14:hiddenFill xmlns:a14="http://schemas.microsoft.com/office/drawing/2010/main">
                <a:solidFill>
                  <a:srgbClr val="FFFFFF"/>
                </a:solidFill>
              </a14:hiddenFill>
            </a:ext>
          </a:extLst>
        </p:spPr>
      </p:pic>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Agentic Problem Solving</a:t>
            </a:r>
            <a:endParaRPr dirty="0"/>
          </a:p>
        </p:txBody>
      </p:sp>
      <p:sp>
        <p:nvSpPr>
          <p:cNvPr id="107" name="Google Shape;107;p15"/>
          <p:cNvSpPr txBox="1">
            <a:spLocks noGrp="1"/>
          </p:cNvSpPr>
          <p:nvPr>
            <p:ph type="body" sz="quarter" idx="10"/>
          </p:nvPr>
        </p:nvSpPr>
        <p:spPr>
          <a:xfrm>
            <a:off x="1155697" y="2092036"/>
            <a:ext cx="9399092"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kumimoji="0" lang="en-US" altLang="en-US" b="0" i="0" u="none" strike="noStrike" cap="none" normalizeH="0" baseline="0" dirty="0">
                <a:ln>
                  <a:noFill/>
                </a:ln>
                <a:solidFill>
                  <a:schemeClr val="tx1"/>
                </a:solidFill>
                <a:effectLst/>
              </a:rPr>
              <a:t>How does an Agent work?</a:t>
            </a:r>
          </a:p>
          <a:p>
            <a:pPr marL="0" indent="0">
              <a:buNone/>
            </a:pPr>
            <a:r>
              <a:rPr lang="en-US" b="1" dirty="0">
                <a:solidFill>
                  <a:srgbClr val="0E0E0E"/>
                </a:solidFill>
                <a:effectLst/>
              </a:rPr>
              <a:t>1. Task Understanding</a:t>
            </a:r>
            <a:endParaRPr lang="en-US" dirty="0">
              <a:solidFill>
                <a:srgbClr val="0E0E0E"/>
              </a:solidFill>
            </a:endParaRPr>
          </a:p>
          <a:p>
            <a:pPr marL="0" indent="0">
              <a:buNone/>
            </a:pPr>
            <a:r>
              <a:rPr lang="en-US" dirty="0">
                <a:solidFill>
                  <a:srgbClr val="0E0E0E"/>
                </a:solidFill>
                <a:effectLst/>
              </a:rPr>
              <a:t>Input Analysis: The agent processes user input to understand the task and identifies the goals or sub-goals.</a:t>
            </a:r>
          </a:p>
          <a:p>
            <a:pPr marL="0" indent="0">
              <a:buNone/>
            </a:pPr>
            <a:r>
              <a:rPr lang="en-US" b="1" dirty="0">
                <a:solidFill>
                  <a:srgbClr val="0E0E0E"/>
                </a:solidFill>
                <a:effectLst/>
              </a:rPr>
              <a:t>2. Planning and Reasoning</a:t>
            </a:r>
            <a:endParaRPr lang="en-US" dirty="0">
              <a:solidFill>
                <a:srgbClr val="0E0E0E"/>
              </a:solidFill>
              <a:effectLst/>
            </a:endParaRPr>
          </a:p>
          <a:p>
            <a:pPr marL="0" indent="0">
              <a:buNone/>
            </a:pPr>
            <a:r>
              <a:rPr lang="en-US" dirty="0">
                <a:solidFill>
                  <a:srgbClr val="0E0E0E"/>
                </a:solidFill>
                <a:effectLst/>
              </a:rPr>
              <a:t>Strategy Development: It breaks down the task into actionable steps, planning the sequence of operations needed to achieve the goals.</a:t>
            </a:r>
          </a:p>
          <a:p>
            <a:pPr marL="0" indent="0">
              <a:buNone/>
            </a:pPr>
            <a:r>
              <a:rPr lang="en-US" b="1" dirty="0">
                <a:solidFill>
                  <a:srgbClr val="0E0E0E"/>
                </a:solidFill>
                <a:effectLst/>
              </a:rPr>
              <a:t>3. Execution</a:t>
            </a:r>
            <a:endParaRPr lang="en-US" dirty="0">
              <a:solidFill>
                <a:srgbClr val="0E0E0E"/>
              </a:solidFill>
              <a:effectLst/>
            </a:endParaRPr>
          </a:p>
          <a:p>
            <a:pPr marL="0" indent="0">
              <a:buNone/>
            </a:pPr>
            <a:r>
              <a:rPr lang="en-US" dirty="0">
                <a:solidFill>
                  <a:srgbClr val="0E0E0E"/>
                </a:solidFill>
                <a:effectLst/>
              </a:rPr>
              <a:t>Action Implementation: The agent carries out the planned steps, interacting with external systems, APIs, or databases as needed</a:t>
            </a:r>
            <a:endParaRPr lang="en-US" dirty="0">
              <a:solidFill>
                <a:srgbClr val="0E0E0E"/>
              </a:solidFill>
            </a:endParaRPr>
          </a:p>
          <a:p>
            <a:pPr marL="0" indent="0">
              <a:buNone/>
            </a:pPr>
            <a:r>
              <a:rPr lang="en-US" b="1" dirty="0">
                <a:solidFill>
                  <a:srgbClr val="0E0E0E"/>
                </a:solidFill>
                <a:effectLst/>
              </a:rPr>
              <a:t>4. Interaction and Feedback</a:t>
            </a:r>
            <a:endParaRPr lang="en-US" dirty="0">
              <a:solidFill>
                <a:srgbClr val="0E0E0E"/>
              </a:solidFill>
              <a:effectLst/>
            </a:endParaRPr>
          </a:p>
          <a:p>
            <a:pPr marL="0" indent="0">
              <a:buNone/>
            </a:pPr>
            <a:r>
              <a:rPr lang="en-US" dirty="0">
                <a:solidFill>
                  <a:srgbClr val="0E0E0E"/>
                </a:solidFill>
                <a:effectLst/>
              </a:rPr>
              <a:t>Continuous Engagement: It interacts with the user or environment for additional information, provides updates, and adjusts actions based on feedback.</a:t>
            </a:r>
          </a:p>
        </p:txBody>
      </p:sp>
      <p:pic>
        <p:nvPicPr>
          <p:cNvPr id="5122" name="Picture 2">
            <a:extLst>
              <a:ext uri="{FF2B5EF4-FFF2-40B4-BE49-F238E27FC236}">
                <a16:creationId xmlns:a16="http://schemas.microsoft.com/office/drawing/2014/main" id="{3C538484-E24C-C584-2DE6-67EDB5E24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4789" y="5064464"/>
            <a:ext cx="7501362" cy="327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98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Agentic Problem Solving</a:t>
            </a:r>
            <a:endParaRPr dirty="0"/>
          </a:p>
        </p:txBody>
      </p:sp>
      <p:sp>
        <p:nvSpPr>
          <p:cNvPr id="107" name="Google Shape;107;p15"/>
          <p:cNvSpPr txBox="1">
            <a:spLocks noGrp="1"/>
          </p:cNvSpPr>
          <p:nvPr>
            <p:ph type="body" sz="quarter" idx="10"/>
          </p:nvPr>
        </p:nvSpPr>
        <p:spPr>
          <a:xfrm>
            <a:off x="1155697" y="2105099"/>
            <a:ext cx="15773400"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lang="en-US" sz="2800" dirty="0">
                <a:solidFill>
                  <a:srgbClr val="000000"/>
                </a:solidFill>
              </a:rPr>
              <a:t>There are a number of ways to define the logical flow of solving tasks for Agents. </a:t>
            </a:r>
          </a:p>
          <a:p>
            <a:pPr marL="0" indent="0" fontAlgn="base">
              <a:spcBef>
                <a:spcPts val="0"/>
              </a:spcBef>
              <a:buNone/>
            </a:pPr>
            <a:endParaRPr lang="en-US" sz="2800" dirty="0">
              <a:solidFill>
                <a:srgbClr val="000000"/>
              </a:solidFill>
            </a:endParaRPr>
          </a:p>
          <a:p>
            <a:pPr marL="0" indent="0" fontAlgn="base">
              <a:spcBef>
                <a:spcPts val="0"/>
              </a:spcBef>
              <a:buNone/>
            </a:pPr>
            <a:r>
              <a:rPr lang="en-US" sz="2800" dirty="0">
                <a:solidFill>
                  <a:srgbClr val="000000"/>
                </a:solidFill>
              </a:rPr>
              <a:t>We’ve already seen two, Chain-of-Thought and Tree-of-Thought, but we can also use </a:t>
            </a:r>
            <a:r>
              <a:rPr lang="en-US" sz="2800" dirty="0" err="1">
                <a:solidFill>
                  <a:srgbClr val="000000"/>
                </a:solidFill>
              </a:rPr>
              <a:t>ReAct</a:t>
            </a:r>
            <a:endParaRPr lang="en-US" sz="2800" dirty="0">
              <a:solidFill>
                <a:srgbClr val="000000"/>
              </a:solidFill>
            </a:endParaRPr>
          </a:p>
          <a:p>
            <a:pPr marL="0" indent="0" fontAlgn="base">
              <a:spcBef>
                <a:spcPts val="0"/>
              </a:spcBef>
              <a:buNone/>
            </a:pPr>
            <a:endParaRPr lang="en-US" sz="2800" dirty="0">
              <a:solidFill>
                <a:srgbClr val="000000"/>
              </a:solidFill>
            </a:endParaRPr>
          </a:p>
          <a:p>
            <a:pPr marL="0" indent="0" fontAlgn="base">
              <a:spcBef>
                <a:spcPts val="0"/>
              </a:spcBef>
              <a:buNone/>
            </a:pPr>
            <a:r>
              <a:rPr lang="en-US" dirty="0" err="1">
                <a:solidFill>
                  <a:srgbClr val="0E0E0E"/>
                </a:solidFill>
                <a:effectLst/>
              </a:rPr>
              <a:t>ReAct</a:t>
            </a:r>
            <a:r>
              <a:rPr lang="en-US" dirty="0">
                <a:solidFill>
                  <a:srgbClr val="0E0E0E"/>
                </a:solidFill>
                <a:effectLst/>
              </a:rPr>
              <a:t> stands for “Reasoning and Acting” and is a planning approach where the LLM agent dynamically combines reasoning with immediate action in response to the current situation or user input. Unlike other approaches that may involve extensive pre-planning or exploration of multiple possibilities before acting, </a:t>
            </a:r>
            <a:r>
              <a:rPr lang="en-US" dirty="0" err="1">
                <a:solidFill>
                  <a:srgbClr val="0E0E0E"/>
                </a:solidFill>
                <a:effectLst/>
              </a:rPr>
              <a:t>ReAct</a:t>
            </a:r>
            <a:r>
              <a:rPr lang="en-US" dirty="0">
                <a:solidFill>
                  <a:srgbClr val="0E0E0E"/>
                </a:solidFill>
                <a:effectLst/>
              </a:rPr>
              <a:t> focuses on real-time decision-making</a:t>
            </a:r>
          </a:p>
        </p:txBody>
      </p:sp>
      <p:pic>
        <p:nvPicPr>
          <p:cNvPr id="8" name="Picture 7">
            <a:extLst>
              <a:ext uri="{FF2B5EF4-FFF2-40B4-BE49-F238E27FC236}">
                <a16:creationId xmlns:a16="http://schemas.microsoft.com/office/drawing/2014/main" id="{0A1E6436-0608-698E-9B20-ED9FCC505B7F}"/>
              </a:ext>
            </a:extLst>
          </p:cNvPr>
          <p:cNvPicPr>
            <a:picLocks noChangeAspect="1"/>
          </p:cNvPicPr>
          <p:nvPr/>
        </p:nvPicPr>
        <p:blipFill rotWithShape="1">
          <a:blip r:embed="rId3"/>
          <a:srcRect l="5104" r="5618"/>
          <a:stretch/>
        </p:blipFill>
        <p:spPr>
          <a:xfrm>
            <a:off x="468061" y="5212211"/>
            <a:ext cx="8675939" cy="3727637"/>
          </a:xfrm>
          <a:prstGeom prst="rect">
            <a:avLst/>
          </a:prstGeom>
        </p:spPr>
      </p:pic>
      <p:pic>
        <p:nvPicPr>
          <p:cNvPr id="6146" name="Picture 2" descr="frames">
            <a:extLst>
              <a:ext uri="{FF2B5EF4-FFF2-40B4-BE49-F238E27FC236}">
                <a16:creationId xmlns:a16="http://schemas.microsoft.com/office/drawing/2014/main" id="{36BAD662-5BBE-94E5-D8DB-E5F443F9AD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5566427"/>
            <a:ext cx="8843554" cy="238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319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Tool Usage</a:t>
            </a:r>
            <a:endParaRPr dirty="0"/>
          </a:p>
        </p:txBody>
      </p:sp>
      <p:sp>
        <p:nvSpPr>
          <p:cNvPr id="107" name="Google Shape;107;p15"/>
          <p:cNvSpPr txBox="1">
            <a:spLocks noGrp="1"/>
          </p:cNvSpPr>
          <p:nvPr>
            <p:ph type="body" sz="quarter" idx="10"/>
          </p:nvPr>
        </p:nvSpPr>
        <p:spPr>
          <a:xfrm>
            <a:off x="1155698" y="2092036"/>
            <a:ext cx="9144000"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lang="en-US" sz="2800" b="0" i="0" u="none" strike="noStrike" dirty="0">
                <a:solidFill>
                  <a:srgbClr val="000000"/>
                </a:solidFill>
                <a:effectLst/>
              </a:rPr>
              <a:t>Tool usage and interfacing</a:t>
            </a:r>
          </a:p>
          <a:p>
            <a:pPr marL="0" indent="0" fontAlgn="base">
              <a:spcBef>
                <a:spcPts val="0"/>
              </a:spcBef>
              <a:buNone/>
            </a:pPr>
            <a:endParaRPr lang="en-US" dirty="0">
              <a:solidFill>
                <a:srgbClr val="000000"/>
              </a:solidFill>
            </a:endParaRPr>
          </a:p>
          <a:p>
            <a:pPr marL="0" indent="0" algn="l">
              <a:buNone/>
            </a:pPr>
            <a:r>
              <a:rPr lang="en-US" b="0" i="0" dirty="0">
                <a:solidFill>
                  <a:srgbClr val="1C1E21"/>
                </a:solidFill>
                <a:effectLst/>
              </a:rPr>
              <a:t>Tools are utilities designed to be called by a model: their inputs are designed to be generated by models, and their outputs are designed to be passed back to models. Tools are needed whenever you want a model to control parts of your code or call out to external APIs.</a:t>
            </a:r>
          </a:p>
        </p:txBody>
      </p:sp>
      <p:pic>
        <p:nvPicPr>
          <p:cNvPr id="7170" name="Picture 2">
            <a:extLst>
              <a:ext uri="{FF2B5EF4-FFF2-40B4-BE49-F238E27FC236}">
                <a16:creationId xmlns:a16="http://schemas.microsoft.com/office/drawing/2014/main" id="{9F570016-F8CD-C9D6-7544-B16212570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3814" y="2664660"/>
            <a:ext cx="8164186" cy="42978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3E1C35-0795-ED97-7AFC-2439A702E496}"/>
              </a:ext>
            </a:extLst>
          </p:cNvPr>
          <p:cNvSpPr txBox="1"/>
          <p:nvPr/>
        </p:nvSpPr>
        <p:spPr>
          <a:xfrm>
            <a:off x="1466438" y="5495055"/>
            <a:ext cx="15665864" cy="2677656"/>
          </a:xfrm>
          <a:prstGeom prst="rect">
            <a:avLst/>
          </a:prstGeom>
          <a:noFill/>
        </p:spPr>
        <p:txBody>
          <a:bodyPr wrap="square">
            <a:spAutoFit/>
          </a:bodyPr>
          <a:lstStyle/>
          <a:p>
            <a:pPr marL="0" indent="0" algn="l">
              <a:buNone/>
            </a:pPr>
            <a:r>
              <a:rPr lang="en-US" sz="2400" b="0" i="0" dirty="0">
                <a:solidFill>
                  <a:srgbClr val="1C1E21"/>
                </a:solidFill>
                <a:effectLst/>
                <a:latin typeface="Arial" panose="020B0604020202020204" pitchFamily="34" charset="0"/>
                <a:cs typeface="Arial" panose="020B0604020202020204" pitchFamily="34" charset="0"/>
              </a:rPr>
              <a:t>An LLM Agent’s tool consists of:</a:t>
            </a:r>
          </a:p>
          <a:p>
            <a:pPr marL="342900" indent="-342900" algn="l">
              <a:buFont typeface="Wingdings" pitchFamily="2" charset="2"/>
              <a:buChar char="§"/>
            </a:pPr>
            <a:r>
              <a:rPr lang="en-US" sz="2400" b="0" i="0" dirty="0">
                <a:solidFill>
                  <a:srgbClr val="1C1E21"/>
                </a:solidFill>
                <a:effectLst/>
                <a:latin typeface="Arial" panose="020B0604020202020204" pitchFamily="34" charset="0"/>
                <a:cs typeface="Arial" panose="020B0604020202020204" pitchFamily="34" charset="0"/>
              </a:rPr>
              <a:t>The name of the tool.</a:t>
            </a:r>
          </a:p>
          <a:p>
            <a:pPr marL="342900" indent="-342900" algn="l">
              <a:buFont typeface="Wingdings" pitchFamily="2" charset="2"/>
              <a:buChar char="§"/>
            </a:pPr>
            <a:r>
              <a:rPr lang="en-US" sz="2400" b="0" i="0" dirty="0">
                <a:solidFill>
                  <a:srgbClr val="1C1E21"/>
                </a:solidFill>
                <a:effectLst/>
                <a:latin typeface="Arial" panose="020B0604020202020204" pitchFamily="34" charset="0"/>
                <a:cs typeface="Arial" panose="020B0604020202020204" pitchFamily="34" charset="0"/>
              </a:rPr>
              <a:t>A description of what the tool does.</a:t>
            </a:r>
          </a:p>
          <a:p>
            <a:pPr marL="342900" indent="-342900" algn="l">
              <a:buFont typeface="Wingdings" pitchFamily="2" charset="2"/>
              <a:buChar char="§"/>
            </a:pPr>
            <a:r>
              <a:rPr lang="en-US" sz="2400" b="0" i="0" dirty="0">
                <a:solidFill>
                  <a:srgbClr val="1C1E21"/>
                </a:solidFill>
                <a:effectLst/>
                <a:latin typeface="Arial" panose="020B0604020202020204" pitchFamily="34" charset="0"/>
                <a:cs typeface="Arial" panose="020B0604020202020204" pitchFamily="34" charset="0"/>
              </a:rPr>
              <a:t>A JSON schema defining the inputs to the tool.</a:t>
            </a:r>
          </a:p>
          <a:p>
            <a:pPr marL="342900" indent="-342900" algn="l">
              <a:buFont typeface="Wingdings" pitchFamily="2" charset="2"/>
              <a:buChar char="§"/>
            </a:pPr>
            <a:r>
              <a:rPr lang="en-US" sz="2400" b="0" i="0" dirty="0">
                <a:solidFill>
                  <a:srgbClr val="1C1E21"/>
                </a:solidFill>
                <a:effectLst/>
                <a:latin typeface="Arial" panose="020B0604020202020204" pitchFamily="34" charset="0"/>
                <a:cs typeface="Arial" panose="020B0604020202020204" pitchFamily="34" charset="0"/>
              </a:rPr>
              <a:t>A function (and, optionally, an async variant of the function).</a:t>
            </a:r>
          </a:p>
          <a:p>
            <a:pPr marL="0" indent="0" algn="l">
              <a:buNone/>
            </a:pPr>
            <a:r>
              <a:rPr lang="en-US" sz="2400" b="0" i="0" dirty="0">
                <a:solidFill>
                  <a:srgbClr val="1C1E21"/>
                </a:solidFill>
                <a:effectLst/>
                <a:latin typeface="Arial" panose="020B0604020202020204" pitchFamily="34" charset="0"/>
                <a:cs typeface="Arial" panose="020B0604020202020204" pitchFamily="34" charset="0"/>
              </a:rPr>
              <a:t>When a tool is bound to a model, the name, description and JSON schema are provided as context to the model. Given a list of tools and a set of instructions, a model can request to call one or more tools with specific inputs. </a:t>
            </a:r>
            <a:endParaRPr lang="en-US" sz="2400" b="1" dirty="0">
              <a:solidFill>
                <a:srgbClr val="0E0E0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413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Multi-Agent Systems (MAS)</a:t>
            </a:r>
            <a:endParaRPr dirty="0"/>
          </a:p>
        </p:txBody>
      </p:sp>
      <p:sp>
        <p:nvSpPr>
          <p:cNvPr id="107" name="Google Shape;107;p15"/>
          <p:cNvSpPr txBox="1">
            <a:spLocks noGrp="1"/>
          </p:cNvSpPr>
          <p:nvPr>
            <p:ph type="body" sz="quarter" idx="10"/>
          </p:nvPr>
        </p:nvSpPr>
        <p:spPr>
          <a:xfrm>
            <a:off x="1155697" y="2092036"/>
            <a:ext cx="9438280"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lang="en-US" sz="2800" dirty="0">
                <a:solidFill>
                  <a:srgbClr val="000000"/>
                </a:solidFill>
              </a:rPr>
              <a:t>MAS consists of multiple interacting intelligent agents, each with specific domain expertise, working together to achieve complex tasks across multiple domains.</a:t>
            </a:r>
          </a:p>
          <a:p>
            <a:pPr marL="0" indent="0" fontAlgn="base">
              <a:spcBef>
                <a:spcPts val="0"/>
              </a:spcBef>
              <a:buNone/>
            </a:pPr>
            <a:endParaRPr lang="en-US" sz="1800" dirty="0">
              <a:solidFill>
                <a:srgbClr val="000000"/>
              </a:solidFill>
            </a:endParaRPr>
          </a:p>
          <a:p>
            <a:pPr marL="0" indent="0" fontAlgn="base">
              <a:spcBef>
                <a:spcPts val="0"/>
              </a:spcBef>
              <a:buNone/>
            </a:pPr>
            <a:r>
              <a:rPr lang="en-US" sz="2800" u="sng" dirty="0">
                <a:solidFill>
                  <a:srgbClr val="000000"/>
                </a:solidFill>
              </a:rPr>
              <a:t>Key Dimensions</a:t>
            </a:r>
          </a:p>
          <a:p>
            <a:pPr fontAlgn="base">
              <a:spcBef>
                <a:spcPts val="0"/>
              </a:spcBef>
            </a:pPr>
            <a:r>
              <a:rPr lang="en-US" dirty="0">
                <a:solidFill>
                  <a:srgbClr val="000000"/>
                </a:solidFill>
              </a:rPr>
              <a:t>Agent Granularity: From coarse to fine configurations.</a:t>
            </a:r>
          </a:p>
          <a:p>
            <a:pPr fontAlgn="base">
              <a:spcBef>
                <a:spcPts val="0"/>
              </a:spcBef>
            </a:pPr>
            <a:r>
              <a:rPr lang="en-US" dirty="0">
                <a:solidFill>
                  <a:srgbClr val="000000"/>
                </a:solidFill>
              </a:rPr>
              <a:t>Agent Knowledge: From redundant to specialized expertise.</a:t>
            </a:r>
          </a:p>
          <a:p>
            <a:pPr fontAlgn="base">
              <a:spcBef>
                <a:spcPts val="0"/>
              </a:spcBef>
            </a:pPr>
            <a:r>
              <a:rPr lang="en-US" dirty="0">
                <a:solidFill>
                  <a:srgbClr val="000000"/>
                </a:solidFill>
              </a:rPr>
              <a:t>Control Distribution: Benevolent/competitive, team/hierarchical.</a:t>
            </a:r>
          </a:p>
          <a:p>
            <a:pPr fontAlgn="base">
              <a:spcBef>
                <a:spcPts val="0"/>
              </a:spcBef>
            </a:pPr>
            <a:r>
              <a:rPr lang="en-US" dirty="0">
                <a:solidFill>
                  <a:srgbClr val="000000"/>
                </a:solidFill>
              </a:rPr>
              <a:t>Communication Protocols: Blackboard vs. message-based, low-level to high-level content.</a:t>
            </a:r>
          </a:p>
          <a:p>
            <a:pPr marL="0" indent="0" fontAlgn="base">
              <a:spcBef>
                <a:spcPts val="0"/>
              </a:spcBef>
              <a:buNone/>
            </a:pPr>
            <a:endParaRPr lang="en-US" dirty="0">
              <a:solidFill>
                <a:srgbClr val="000000"/>
              </a:solidFill>
            </a:endParaRPr>
          </a:p>
          <a:p>
            <a:pPr marL="0" indent="0" fontAlgn="base">
              <a:spcBef>
                <a:spcPts val="0"/>
              </a:spcBef>
              <a:buNone/>
            </a:pPr>
            <a:r>
              <a:rPr lang="en-US" sz="2800" u="sng" dirty="0">
                <a:solidFill>
                  <a:srgbClr val="000000"/>
                </a:solidFill>
              </a:rPr>
              <a:t>Taxonomy &amp; Classification:</a:t>
            </a:r>
          </a:p>
          <a:p>
            <a:pPr fontAlgn="base">
              <a:spcBef>
                <a:spcPts val="0"/>
              </a:spcBef>
            </a:pPr>
            <a:r>
              <a:rPr lang="en-US" b="1" dirty="0">
                <a:solidFill>
                  <a:srgbClr val="000000"/>
                </a:solidFill>
              </a:rPr>
              <a:t>System &amp; Agent Architecture: </a:t>
            </a:r>
            <a:r>
              <a:rPr lang="en-US" dirty="0">
                <a:solidFill>
                  <a:srgbClr val="000000"/>
                </a:solidFill>
              </a:rPr>
              <a:t>Focus on function, communication, and agent heterogeneity.</a:t>
            </a:r>
          </a:p>
          <a:p>
            <a:pPr fontAlgn="base">
              <a:spcBef>
                <a:spcPts val="0"/>
              </a:spcBef>
            </a:pPr>
            <a:r>
              <a:rPr lang="en-US" b="1" dirty="0">
                <a:solidFill>
                  <a:srgbClr val="000000"/>
                </a:solidFill>
              </a:rPr>
              <a:t>MAS Archetypes</a:t>
            </a:r>
            <a:r>
              <a:rPr lang="en-US" dirty="0">
                <a:solidFill>
                  <a:srgbClr val="000000"/>
                </a:solidFill>
              </a:rPr>
              <a:t>: Homogeneous/heterogeneous, communicating/non-communicating agents.</a:t>
            </a:r>
          </a:p>
          <a:p>
            <a:pPr fontAlgn="base">
              <a:spcBef>
                <a:spcPts val="0"/>
              </a:spcBef>
            </a:pPr>
            <a:r>
              <a:rPr lang="en-US" b="1" dirty="0">
                <a:solidFill>
                  <a:srgbClr val="000000"/>
                </a:solidFill>
              </a:rPr>
              <a:t>Graph Representation</a:t>
            </a:r>
            <a:r>
              <a:rPr lang="en-US" dirty="0">
                <a:solidFill>
                  <a:srgbClr val="000000"/>
                </a:solidFill>
              </a:rPr>
              <a:t>: Nodes as agents, edges as communication links.</a:t>
            </a:r>
          </a:p>
          <a:p>
            <a:pPr fontAlgn="base">
              <a:spcBef>
                <a:spcPts val="0"/>
              </a:spcBef>
            </a:pPr>
            <a:r>
              <a:rPr lang="en-US" b="1" dirty="0">
                <a:solidFill>
                  <a:srgbClr val="000000"/>
                </a:solidFill>
              </a:rPr>
              <a:t>Categorization: </a:t>
            </a:r>
            <a:r>
              <a:rPr lang="en-US" dirty="0">
                <a:solidFill>
                  <a:srgbClr val="000000"/>
                </a:solidFill>
              </a:rPr>
              <a:t>Focus on multi-role coordination (cooperative, competitive, mixed, hierarchical) and planning types (Centralized/Decentralized).</a:t>
            </a:r>
            <a:endParaRPr lang="en-US" b="0" i="0" u="none" strike="noStrike" dirty="0">
              <a:solidFill>
                <a:srgbClr val="000000"/>
              </a:solidFill>
              <a:effectLst/>
              <a:latin typeface="Arial" panose="020B0604020202020204" pitchFamily="34" charset="0"/>
            </a:endParaRPr>
          </a:p>
          <a:p>
            <a:pPr marL="0" indent="0" fontAlgn="base">
              <a:spcBef>
                <a:spcPts val="0"/>
              </a:spcBef>
              <a:buNone/>
            </a:pPr>
            <a:endParaRPr lang="en-US" dirty="0">
              <a:solidFill>
                <a:srgbClr val="000000"/>
              </a:solidFill>
            </a:endParaRPr>
          </a:p>
        </p:txBody>
      </p:sp>
      <p:pic>
        <p:nvPicPr>
          <p:cNvPr id="8194" name="Picture 2" descr="Refer to caption">
            <a:extLst>
              <a:ext uri="{FF2B5EF4-FFF2-40B4-BE49-F238E27FC236}">
                <a16:creationId xmlns:a16="http://schemas.microsoft.com/office/drawing/2014/main" id="{8B2E5F75-8268-E4DA-53DC-BDC11FF040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4" r="2260"/>
          <a:stretch/>
        </p:blipFill>
        <p:spPr bwMode="auto">
          <a:xfrm>
            <a:off x="10593977" y="2657073"/>
            <a:ext cx="7694023" cy="544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788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sz="4000" b="0" i="0" u="none" strike="noStrike" dirty="0">
                <a:solidFill>
                  <a:srgbClr val="000000"/>
                </a:solidFill>
                <a:effectLst/>
                <a:latin typeface="Arial" panose="020B0604020202020204" pitchFamily="34" charset="0"/>
              </a:rPr>
              <a:t>Common Challenges in Deploying Language Model Agents</a:t>
            </a:r>
            <a:endParaRPr dirty="0"/>
          </a:p>
        </p:txBody>
      </p:sp>
      <p:sp>
        <p:nvSpPr>
          <p:cNvPr id="107" name="Google Shape;107;p15"/>
          <p:cNvSpPr txBox="1">
            <a:spLocks noGrp="1"/>
          </p:cNvSpPr>
          <p:nvPr>
            <p:ph type="body" sz="quarter" idx="10"/>
          </p:nvPr>
        </p:nvSpPr>
        <p:spPr>
          <a:xfrm>
            <a:off x="1155697" y="2092036"/>
            <a:ext cx="8862362"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endParaRPr lang="en-US" b="0" i="0" u="none" strike="noStrike" dirty="0">
              <a:solidFill>
                <a:srgbClr val="000000"/>
              </a:solidFill>
              <a:effectLst/>
              <a:latin typeface="Arial" panose="020B0604020202020204" pitchFamily="34" charset="0"/>
            </a:endParaRPr>
          </a:p>
          <a:p>
            <a:pPr marL="0" indent="0" fontAlgn="base">
              <a:spcBef>
                <a:spcPts val="0"/>
              </a:spcBef>
              <a:buNone/>
            </a:pPr>
            <a:r>
              <a:rPr lang="en-US" b="1" i="0" u="none" strike="noStrike" dirty="0">
                <a:solidFill>
                  <a:srgbClr val="000000"/>
                </a:solidFill>
                <a:effectLst/>
                <a:latin typeface="Arial" panose="020B0604020202020204" pitchFamily="34" charset="0"/>
              </a:rPr>
              <a:t>Reliability</a:t>
            </a:r>
            <a:r>
              <a:rPr lang="en-US" b="0" i="0" u="none" strike="noStrike" dirty="0">
                <a:solidFill>
                  <a:srgbClr val="000000"/>
                </a:solidFill>
                <a:effectLst/>
                <a:latin typeface="Arial" panose="020B0604020202020204" pitchFamily="34" charset="0"/>
              </a:rPr>
              <a:t>: Ensuring consistent, accurate performance is a major challenge. Reliable agents are crucial for seamless, autonomous operation without human intervention.</a:t>
            </a:r>
          </a:p>
          <a:p>
            <a:pPr marL="0" indent="0" fontAlgn="base">
              <a:spcBef>
                <a:spcPts val="0"/>
              </a:spcBef>
              <a:buNone/>
            </a:pPr>
            <a:endParaRPr lang="en-US" b="0" i="0" u="none" strike="noStrike" dirty="0">
              <a:solidFill>
                <a:srgbClr val="000000"/>
              </a:solidFill>
              <a:effectLst/>
              <a:latin typeface="Arial" panose="020B0604020202020204" pitchFamily="34" charset="0"/>
            </a:endParaRPr>
          </a:p>
          <a:p>
            <a:pPr marL="0" indent="0" fontAlgn="base">
              <a:spcBef>
                <a:spcPts val="0"/>
              </a:spcBef>
              <a:buNone/>
            </a:pPr>
            <a:r>
              <a:rPr lang="en-US" b="1" i="0" u="none" strike="noStrike" dirty="0">
                <a:solidFill>
                  <a:srgbClr val="000000"/>
                </a:solidFill>
                <a:effectLst/>
                <a:latin typeface="Arial" panose="020B0604020202020204" pitchFamily="34" charset="0"/>
              </a:rPr>
              <a:t>Loop Management</a:t>
            </a:r>
            <a:r>
              <a:rPr lang="en-US" b="0" i="0" u="none" strike="noStrike" dirty="0">
                <a:solidFill>
                  <a:srgbClr val="000000"/>
                </a:solidFill>
                <a:effectLst/>
                <a:latin typeface="Arial" panose="020B0604020202020204" pitchFamily="34" charset="0"/>
              </a:rPr>
              <a:t>: Agents can get stuck in endless loops, particularly in frameworks like </a:t>
            </a:r>
            <a:r>
              <a:rPr lang="en-US" b="0" i="0" u="none" strike="noStrike" dirty="0" err="1">
                <a:solidFill>
                  <a:srgbClr val="000000"/>
                </a:solidFill>
                <a:effectLst/>
                <a:latin typeface="Arial" panose="020B0604020202020204" pitchFamily="34" charset="0"/>
              </a:rPr>
              <a:t>CrewAI</a:t>
            </a:r>
            <a:r>
              <a:rPr lang="en-US" b="0" i="0" u="none" strike="noStrike" dirty="0">
                <a:solidFill>
                  <a:srgbClr val="000000"/>
                </a:solidFill>
                <a:effectLst/>
                <a:latin typeface="Arial" panose="020B0604020202020204" pitchFamily="34" charset="0"/>
              </a:rPr>
              <a:t>. Implementing safeguards to detect and halt these loops is essential to avoid inefficiencies.</a:t>
            </a:r>
          </a:p>
          <a:p>
            <a:pPr marL="0" indent="0" fontAlgn="base">
              <a:spcBef>
                <a:spcPts val="0"/>
              </a:spcBef>
              <a:buNone/>
            </a:pPr>
            <a:endParaRPr lang="en-US" b="0" i="0" u="none" strike="noStrike" dirty="0">
              <a:solidFill>
                <a:srgbClr val="000000"/>
              </a:solidFill>
              <a:effectLst/>
              <a:latin typeface="Arial" panose="020B0604020202020204" pitchFamily="34" charset="0"/>
            </a:endParaRPr>
          </a:p>
          <a:p>
            <a:pPr marL="0" indent="0" fontAlgn="base">
              <a:spcBef>
                <a:spcPts val="0"/>
              </a:spcBef>
              <a:buNone/>
            </a:pPr>
            <a:r>
              <a:rPr lang="en-US" b="1" i="0" u="none" strike="noStrike" dirty="0">
                <a:solidFill>
                  <a:srgbClr val="000000"/>
                </a:solidFill>
                <a:effectLst/>
                <a:latin typeface="Arial" panose="020B0604020202020204" pitchFamily="34" charset="0"/>
              </a:rPr>
              <a:t>Tool Customization</a:t>
            </a:r>
            <a:r>
              <a:rPr lang="en-US" b="0" i="0" u="none" strike="noStrike" dirty="0">
                <a:solidFill>
                  <a:srgbClr val="000000"/>
                </a:solidFill>
                <a:effectLst/>
                <a:latin typeface="Arial" panose="020B0604020202020204" pitchFamily="34" charset="0"/>
              </a:rPr>
              <a:t>: Tailoring tools to the agent’s specific use case improves performance. Custom tools enhance data processing and functionality, making the agent more effective.</a:t>
            </a:r>
          </a:p>
          <a:p>
            <a:pPr marL="0" indent="0" fontAlgn="base">
              <a:spcBef>
                <a:spcPts val="0"/>
              </a:spcBef>
              <a:buNone/>
            </a:pPr>
            <a:endParaRPr lang="en-US" b="0" i="0" u="none" strike="noStrike" dirty="0">
              <a:solidFill>
                <a:srgbClr val="000000"/>
              </a:solidFill>
              <a:effectLst/>
              <a:latin typeface="Arial" panose="020B0604020202020204" pitchFamily="34" charset="0"/>
            </a:endParaRPr>
          </a:p>
          <a:p>
            <a:pPr marL="0" indent="0" fontAlgn="base">
              <a:spcBef>
                <a:spcPts val="0"/>
              </a:spcBef>
              <a:buNone/>
            </a:pPr>
            <a:r>
              <a:rPr lang="en-US" b="1" i="0" u="none" strike="noStrike" dirty="0">
                <a:solidFill>
                  <a:srgbClr val="000000"/>
                </a:solidFill>
                <a:effectLst/>
                <a:latin typeface="Arial" panose="020B0604020202020204" pitchFamily="34" charset="0"/>
              </a:rPr>
              <a:t>Self-Checking Mechanisms</a:t>
            </a:r>
            <a:r>
              <a:rPr lang="en-US" b="0" i="0" u="none" strike="noStrike" dirty="0">
                <a:solidFill>
                  <a:srgbClr val="000000"/>
                </a:solidFill>
                <a:effectLst/>
                <a:latin typeface="Arial" panose="020B0604020202020204" pitchFamily="34" charset="0"/>
              </a:rPr>
              <a:t>: Incorporating self-checking ensures the quality and relevance of outputs, enabling agents to autonomously detect and correct errors.</a:t>
            </a:r>
          </a:p>
          <a:p>
            <a:pPr marL="0" indent="0" fontAlgn="base">
              <a:spcBef>
                <a:spcPts val="0"/>
              </a:spcBef>
              <a:buNone/>
            </a:pPr>
            <a:endParaRPr lang="en-US" b="0" i="0" u="none" strike="noStrike" dirty="0">
              <a:solidFill>
                <a:srgbClr val="000000"/>
              </a:solidFill>
              <a:effectLst/>
              <a:latin typeface="Arial" panose="020B0604020202020204" pitchFamily="34" charset="0"/>
            </a:endParaRPr>
          </a:p>
          <a:p>
            <a:pPr marL="0" indent="0" fontAlgn="base">
              <a:spcBef>
                <a:spcPts val="0"/>
              </a:spcBef>
              <a:buNone/>
            </a:pPr>
            <a:r>
              <a:rPr lang="en-US" b="1" i="0" u="none" strike="noStrike" dirty="0">
                <a:solidFill>
                  <a:srgbClr val="000000"/>
                </a:solidFill>
                <a:effectLst/>
                <a:latin typeface="Arial" panose="020B0604020202020204" pitchFamily="34" charset="0"/>
              </a:rPr>
              <a:t>Explainability</a:t>
            </a:r>
            <a:r>
              <a:rPr lang="en-US" b="0" i="0" u="none" strike="noStrike" dirty="0">
                <a:solidFill>
                  <a:srgbClr val="000000"/>
                </a:solidFill>
                <a:effectLst/>
                <a:latin typeface="Arial" panose="020B0604020202020204" pitchFamily="34" charset="0"/>
              </a:rPr>
              <a:t>: Providing clear explanations for decisions and outputs builds transparency and trust, making the agent’s recommendations more understandable and accepted by users.</a:t>
            </a:r>
          </a:p>
        </p:txBody>
      </p:sp>
      <p:pic>
        <p:nvPicPr>
          <p:cNvPr id="2" name="Picture 1">
            <a:extLst>
              <a:ext uri="{FF2B5EF4-FFF2-40B4-BE49-F238E27FC236}">
                <a16:creationId xmlns:a16="http://schemas.microsoft.com/office/drawing/2014/main" id="{9DECE1C3-FA41-34D5-61F7-74637295A385}"/>
              </a:ext>
            </a:extLst>
          </p:cNvPr>
          <p:cNvPicPr>
            <a:picLocks noChangeAspect="1"/>
          </p:cNvPicPr>
          <p:nvPr/>
        </p:nvPicPr>
        <p:blipFill>
          <a:blip r:embed="rId3"/>
          <a:stretch>
            <a:fillRect/>
          </a:stretch>
        </p:blipFill>
        <p:spPr>
          <a:xfrm>
            <a:off x="11016129" y="2197373"/>
            <a:ext cx="6502400" cy="6502400"/>
          </a:xfrm>
          <a:prstGeom prst="rect">
            <a:avLst/>
          </a:prstGeom>
        </p:spPr>
      </p:pic>
    </p:spTree>
    <p:extLst>
      <p:ext uri="{BB962C8B-B14F-4D97-AF65-F5344CB8AC3E}">
        <p14:creationId xmlns:p14="http://schemas.microsoft.com/office/powerpoint/2010/main" val="1479123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buSzPts val="4400"/>
            </a:pPr>
            <a:r>
              <a:rPr lang="en-US" dirty="0">
                <a:solidFill>
                  <a:schemeClr val="bg1"/>
                </a:solidFill>
              </a:rPr>
              <a:t>Alignment / Guardrails</a:t>
            </a:r>
            <a:endParaRPr dirty="0">
              <a:solidFill>
                <a:schemeClr val="bg1"/>
              </a:solidFill>
            </a:endParaRPr>
          </a:p>
        </p:txBody>
      </p:sp>
      <p:sp>
        <p:nvSpPr>
          <p:cNvPr id="7" name="TextBox 6">
            <a:extLst>
              <a:ext uri="{FF2B5EF4-FFF2-40B4-BE49-F238E27FC236}">
                <a16:creationId xmlns:a16="http://schemas.microsoft.com/office/drawing/2014/main" id="{2D6EE57F-4D9E-CF84-2D70-744101F12037}"/>
              </a:ext>
            </a:extLst>
          </p:cNvPr>
          <p:cNvSpPr txBox="1"/>
          <p:nvPr/>
        </p:nvSpPr>
        <p:spPr>
          <a:xfrm>
            <a:off x="1257300" y="4528251"/>
            <a:ext cx="9144000" cy="523220"/>
          </a:xfrm>
          <a:prstGeom prst="rect">
            <a:avLst/>
          </a:prstGeom>
          <a:noFill/>
        </p:spPr>
        <p:txBody>
          <a:bodyPr wrap="square">
            <a:spAutoFit/>
          </a:bodyPr>
          <a:lstStyle/>
          <a:p>
            <a:r>
              <a:rPr lang="en-US" sz="2800" dirty="0"/>
              <a:t>Controlling the wild</a:t>
            </a:r>
          </a:p>
        </p:txBody>
      </p:sp>
    </p:spTree>
    <p:extLst>
      <p:ext uri="{BB962C8B-B14F-4D97-AF65-F5344CB8AC3E}">
        <p14:creationId xmlns:p14="http://schemas.microsoft.com/office/powerpoint/2010/main" val="1823085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Alignment – Managing the Risks of LLMs</a:t>
            </a:r>
            <a:endParaRPr dirty="0"/>
          </a:p>
        </p:txBody>
      </p:sp>
      <p:sp>
        <p:nvSpPr>
          <p:cNvPr id="107" name="Google Shape;107;p15"/>
          <p:cNvSpPr txBox="1">
            <a:spLocks noGrp="1"/>
          </p:cNvSpPr>
          <p:nvPr>
            <p:ph type="body" sz="quarter" idx="10"/>
          </p:nvPr>
        </p:nvSpPr>
        <p:spPr>
          <a:xfrm>
            <a:off x="1155697" y="2078784"/>
            <a:ext cx="15773400"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lang="en-US" sz="2800" b="0" i="0" u="none" strike="noStrike" dirty="0">
                <a:solidFill>
                  <a:srgbClr val="000000"/>
                </a:solidFill>
                <a:effectLst/>
              </a:rPr>
              <a:t>LLMs, and in particular Agents, have a number of risks which we can split in two categories</a:t>
            </a:r>
          </a:p>
          <a:p>
            <a:pPr marL="0" indent="0" fontAlgn="base">
              <a:spcBef>
                <a:spcPts val="0"/>
              </a:spcBef>
              <a:buNone/>
            </a:pPr>
            <a:endParaRPr lang="en-US" sz="2800" dirty="0">
              <a:solidFill>
                <a:srgbClr val="000000"/>
              </a:solidFill>
            </a:endParaRPr>
          </a:p>
          <a:p>
            <a:pPr marL="0" indent="0" fontAlgn="base">
              <a:spcBef>
                <a:spcPts val="0"/>
              </a:spcBef>
              <a:buNone/>
            </a:pPr>
            <a:r>
              <a:rPr lang="en-US" sz="2800" dirty="0">
                <a:solidFill>
                  <a:srgbClr val="000000"/>
                </a:solidFill>
              </a:rPr>
              <a:t>User Interaction Risks:</a:t>
            </a:r>
          </a:p>
          <a:p>
            <a:pPr marL="0" indent="0" fontAlgn="base">
              <a:spcBef>
                <a:spcPts val="0"/>
              </a:spcBef>
              <a:buNone/>
            </a:pPr>
            <a:endParaRPr lang="en-US" sz="2800" dirty="0">
              <a:solidFill>
                <a:srgbClr val="000000"/>
              </a:solidFill>
            </a:endParaRPr>
          </a:p>
          <a:p>
            <a:pPr fontAlgn="base">
              <a:spcBef>
                <a:spcPts val="0"/>
              </a:spcBef>
            </a:pPr>
            <a:r>
              <a:rPr lang="en-US" dirty="0">
                <a:solidFill>
                  <a:srgbClr val="000000"/>
                </a:solidFill>
              </a:rPr>
              <a:t>Harmful Responses </a:t>
            </a:r>
          </a:p>
          <a:p>
            <a:pPr marL="0" indent="0" fontAlgn="base">
              <a:spcBef>
                <a:spcPts val="0"/>
              </a:spcBef>
              <a:buNone/>
            </a:pPr>
            <a:endParaRPr lang="en-US" dirty="0">
              <a:solidFill>
                <a:srgbClr val="000000"/>
              </a:solidFill>
            </a:endParaRPr>
          </a:p>
          <a:p>
            <a:pPr fontAlgn="base">
              <a:spcBef>
                <a:spcPts val="0"/>
              </a:spcBef>
            </a:pPr>
            <a:r>
              <a:rPr lang="en-US" dirty="0">
                <a:solidFill>
                  <a:srgbClr val="000000"/>
                </a:solidFill>
              </a:rPr>
              <a:t>Misinformation and Hallucination</a:t>
            </a:r>
          </a:p>
          <a:p>
            <a:pPr marL="0" indent="0" fontAlgn="base">
              <a:spcBef>
                <a:spcPts val="0"/>
              </a:spcBef>
              <a:buNone/>
            </a:pPr>
            <a:endParaRPr lang="en-US" dirty="0">
              <a:solidFill>
                <a:srgbClr val="000000"/>
              </a:solidFill>
            </a:endParaRPr>
          </a:p>
          <a:p>
            <a:pPr fontAlgn="base">
              <a:spcBef>
                <a:spcPts val="0"/>
              </a:spcBef>
            </a:pPr>
            <a:r>
              <a:rPr lang="en-US" dirty="0">
                <a:solidFill>
                  <a:srgbClr val="000000"/>
                </a:solidFill>
              </a:rPr>
              <a:t>Frustrated Interactions</a:t>
            </a:r>
          </a:p>
          <a:p>
            <a:pPr marL="0" indent="0" fontAlgn="base">
              <a:spcBef>
                <a:spcPts val="0"/>
              </a:spcBef>
              <a:buNone/>
            </a:pPr>
            <a:endParaRPr lang="en-US" sz="2800" dirty="0">
              <a:solidFill>
                <a:srgbClr val="000000"/>
              </a:solidFill>
            </a:endParaRPr>
          </a:p>
          <a:p>
            <a:pPr marL="0" indent="0" fontAlgn="base">
              <a:spcBef>
                <a:spcPts val="0"/>
              </a:spcBef>
              <a:buNone/>
            </a:pPr>
            <a:endParaRPr lang="en-US" sz="2800" dirty="0">
              <a:solidFill>
                <a:srgbClr val="000000"/>
              </a:solidFill>
            </a:endParaRPr>
          </a:p>
          <a:p>
            <a:pPr marL="0" indent="0" fontAlgn="base">
              <a:spcBef>
                <a:spcPts val="0"/>
              </a:spcBef>
              <a:buNone/>
            </a:pPr>
            <a:r>
              <a:rPr lang="en-US" sz="2800" dirty="0">
                <a:solidFill>
                  <a:srgbClr val="000000"/>
                </a:solidFill>
              </a:rPr>
              <a:t>Computation/Inference Risks:</a:t>
            </a:r>
          </a:p>
          <a:p>
            <a:pPr marL="0" indent="0" fontAlgn="base">
              <a:spcBef>
                <a:spcPts val="0"/>
              </a:spcBef>
              <a:buNone/>
            </a:pPr>
            <a:endParaRPr lang="en-US" sz="2800" dirty="0">
              <a:solidFill>
                <a:srgbClr val="000000"/>
              </a:solidFill>
            </a:endParaRPr>
          </a:p>
          <a:p>
            <a:pPr fontAlgn="base">
              <a:spcBef>
                <a:spcPts val="0"/>
              </a:spcBef>
            </a:pPr>
            <a:r>
              <a:rPr lang="en-US" b="0" i="0" u="none" strike="noStrike" dirty="0">
                <a:solidFill>
                  <a:srgbClr val="000000"/>
                </a:solidFill>
                <a:effectLst/>
              </a:rPr>
              <a:t>Tok/s Limits </a:t>
            </a:r>
          </a:p>
          <a:p>
            <a:pPr marL="0" indent="0" fontAlgn="base">
              <a:spcBef>
                <a:spcPts val="0"/>
              </a:spcBef>
              <a:buNone/>
            </a:pPr>
            <a:endParaRPr lang="en-US" b="0" i="0" u="none" strike="noStrike" dirty="0">
              <a:solidFill>
                <a:srgbClr val="000000"/>
              </a:solidFill>
              <a:effectLst/>
            </a:endParaRPr>
          </a:p>
          <a:p>
            <a:pPr fontAlgn="base">
              <a:spcBef>
                <a:spcPts val="0"/>
              </a:spcBef>
            </a:pPr>
            <a:r>
              <a:rPr lang="en-US" dirty="0">
                <a:solidFill>
                  <a:srgbClr val="000000"/>
                </a:solidFill>
              </a:rPr>
              <a:t>Context window sizes</a:t>
            </a:r>
          </a:p>
          <a:p>
            <a:pPr marL="0" indent="0" fontAlgn="base">
              <a:spcBef>
                <a:spcPts val="0"/>
              </a:spcBef>
              <a:buNone/>
            </a:pPr>
            <a:endParaRPr lang="en-US" b="0" i="0" u="none" strike="noStrike" dirty="0">
              <a:solidFill>
                <a:srgbClr val="000000"/>
              </a:solidFill>
              <a:effectLst/>
            </a:endParaRPr>
          </a:p>
          <a:p>
            <a:pPr fontAlgn="base">
              <a:spcBef>
                <a:spcPts val="0"/>
              </a:spcBef>
            </a:pPr>
            <a:r>
              <a:rPr lang="en-US" b="0" i="0" u="none" strike="noStrike" dirty="0">
                <a:solidFill>
                  <a:srgbClr val="000000"/>
                </a:solidFill>
                <a:effectLst/>
              </a:rPr>
              <a:t>Endless Looping</a:t>
            </a:r>
          </a:p>
          <a:p>
            <a:pPr marL="0" indent="0" fontAlgn="base">
              <a:spcBef>
                <a:spcPts val="0"/>
              </a:spcBef>
              <a:buNone/>
            </a:pPr>
            <a:endParaRPr lang="en-US" sz="2800" b="0" i="0" u="none" strike="noStrike" dirty="0">
              <a:solidFill>
                <a:srgbClr val="000000"/>
              </a:solidFill>
              <a:effectLst/>
            </a:endParaRPr>
          </a:p>
        </p:txBody>
      </p:sp>
      <p:pic>
        <p:nvPicPr>
          <p:cNvPr id="2" name="Picture 1">
            <a:extLst>
              <a:ext uri="{FF2B5EF4-FFF2-40B4-BE49-F238E27FC236}">
                <a16:creationId xmlns:a16="http://schemas.microsoft.com/office/drawing/2014/main" id="{7BE95501-D004-160E-7453-F97BBA5C9FE4}"/>
              </a:ext>
            </a:extLst>
          </p:cNvPr>
          <p:cNvPicPr>
            <a:picLocks noChangeAspect="1"/>
          </p:cNvPicPr>
          <p:nvPr/>
        </p:nvPicPr>
        <p:blipFill>
          <a:blip r:embed="rId3"/>
          <a:stretch>
            <a:fillRect/>
          </a:stretch>
        </p:blipFill>
        <p:spPr>
          <a:xfrm>
            <a:off x="11297393" y="2784424"/>
            <a:ext cx="2894853" cy="2894853"/>
          </a:xfrm>
          <a:prstGeom prst="rect">
            <a:avLst/>
          </a:prstGeom>
        </p:spPr>
      </p:pic>
      <p:pic>
        <p:nvPicPr>
          <p:cNvPr id="3" name="Picture 2">
            <a:extLst>
              <a:ext uri="{FF2B5EF4-FFF2-40B4-BE49-F238E27FC236}">
                <a16:creationId xmlns:a16="http://schemas.microsoft.com/office/drawing/2014/main" id="{36269677-16B5-CED4-5F9F-FD17964468F7}"/>
              </a:ext>
            </a:extLst>
          </p:cNvPr>
          <p:cNvPicPr>
            <a:picLocks noChangeAspect="1"/>
          </p:cNvPicPr>
          <p:nvPr/>
        </p:nvPicPr>
        <p:blipFill>
          <a:blip r:embed="rId4"/>
          <a:stretch>
            <a:fillRect/>
          </a:stretch>
        </p:blipFill>
        <p:spPr>
          <a:xfrm>
            <a:off x="9801036" y="6266328"/>
            <a:ext cx="3042771" cy="3042771"/>
          </a:xfrm>
          <a:prstGeom prst="rect">
            <a:avLst/>
          </a:prstGeom>
        </p:spPr>
      </p:pic>
    </p:spTree>
    <p:extLst>
      <p:ext uri="{BB962C8B-B14F-4D97-AF65-F5344CB8AC3E}">
        <p14:creationId xmlns:p14="http://schemas.microsoft.com/office/powerpoint/2010/main" val="382584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1">
            <a:extLst>
              <a:ext uri="{FF2B5EF4-FFF2-40B4-BE49-F238E27FC236}">
                <a16:creationId xmlns:a16="http://schemas.microsoft.com/office/drawing/2014/main" id="{9A27CA3A-0360-E591-A282-F769734FEFAC}"/>
              </a:ext>
            </a:extLst>
          </p:cNvPr>
          <p:cNvSpPr txBox="1">
            <a:spLocks/>
          </p:cNvSpPr>
          <p:nvPr/>
        </p:nvSpPr>
        <p:spPr bwMode="auto">
          <a:xfrm>
            <a:off x="853440" y="4774469"/>
            <a:ext cx="16581120" cy="738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ctr" defTabSz="346459" rtl="0" eaLnBrk="1" fontAlgn="base" latinLnBrk="0" hangingPunct="1">
              <a:lnSpc>
                <a:spcPct val="90000"/>
              </a:lnSpc>
              <a:spcBef>
                <a:spcPts val="0"/>
              </a:spcBef>
              <a:spcAft>
                <a:spcPts val="0"/>
              </a:spcAft>
              <a:buClr>
                <a:srgbClr val="6F6F6F"/>
              </a:buClr>
              <a:buSzPct val="100000"/>
              <a:buFontTx/>
              <a:buNone/>
              <a:defRPr sz="1400" b="0" kern="120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2pPr>
            <a:lvl3pPr marL="804863" indent="-203200" algn="l" defTabSz="346459" rtl="0" eaLnBrk="1" fontAlgn="base" latinLnBrk="0" hangingPunct="1">
              <a:lnSpc>
                <a:spcPct val="90000"/>
              </a:lnSpc>
              <a:spcBef>
                <a:spcPts val="225"/>
              </a:spcBef>
              <a:spcAft>
                <a:spcPts val="225"/>
              </a:spcAft>
              <a:buClr>
                <a:schemeClr val="bg2"/>
              </a:buClr>
              <a:buSzPct val="100000"/>
              <a:buFont typeface="Arial" panose="020B0604020202020204" pitchFamily="34" charset="0"/>
              <a:buChar char="–"/>
              <a:defRPr sz="1400" b="0" kern="1200">
                <a:solidFill>
                  <a:schemeClr val="bg2"/>
                </a:solidFill>
                <a:latin typeface="Arial" panose="020B0604020202020204" pitchFamily="34" charset="0"/>
                <a:ea typeface="+mn-ea"/>
                <a:cs typeface="Arial" panose="020B0604020202020204" pitchFamily="34" charset="0"/>
              </a:defRPr>
            </a:lvl3pPr>
            <a:lvl4pPr marL="1331066"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4pPr>
            <a:lvl5pPr marL="1588230" indent="-171443" algn="l" defTabSz="1371600" rtl="0" eaLnBrk="1" fontAlgn="base" latinLnBrk="0" hangingPunct="1">
              <a:lnSpc>
                <a:spcPct val="90000"/>
              </a:lnSpc>
              <a:spcBef>
                <a:spcPct val="20000"/>
              </a:spcBef>
              <a:spcAft>
                <a:spcPct val="0"/>
              </a:spcAft>
              <a:buFont typeface="Wingdings" panose="05000000000000000000" pitchFamily="2" charset="2"/>
              <a:buChar char="»"/>
              <a:defRPr sz="1500" kern="1200">
                <a:solidFill>
                  <a:schemeClr val="bg1"/>
                </a:solidFill>
                <a:latin typeface="+mn-lt"/>
                <a:ea typeface="+mn-ea"/>
                <a:cs typeface="Arial" panose="020B0604020202020204" pitchFamily="34" charset="0"/>
              </a:defRPr>
            </a:lvl5pPr>
            <a:lvl6pPr marL="1931117"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6pPr>
            <a:lvl7pPr marL="2274003"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7pPr>
            <a:lvl8pPr marL="2616890"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8pPr>
            <a:lvl9pPr marL="2959775" indent="-171443" algn="l" defTabSz="1371600" rtl="0" eaLnBrk="1" fontAlgn="base" latinLnBrk="0" hangingPunct="1">
              <a:lnSpc>
                <a:spcPct val="90000"/>
              </a:lnSpc>
              <a:spcBef>
                <a:spcPct val="20000"/>
              </a:spcBef>
              <a:spcAft>
                <a:spcPct val="0"/>
              </a:spcAft>
              <a:buFont typeface="Arial" panose="020B0604020202020204" pitchFamily="34" charset="0"/>
              <a:buChar char="»"/>
              <a:defRPr sz="1500" kern="1200">
                <a:solidFill>
                  <a:schemeClr val="bg1"/>
                </a:solidFill>
                <a:latin typeface="+mn-lt"/>
                <a:ea typeface="+mn-ea"/>
                <a:cs typeface="+mn-cs"/>
              </a:defRPr>
            </a:lvl9pPr>
          </a:lstStyle>
          <a:p>
            <a:pPr>
              <a:spcBef>
                <a:spcPts val="90"/>
              </a:spcBef>
              <a:spcAft>
                <a:spcPts val="90"/>
              </a:spcAft>
              <a:defRPr/>
            </a:pPr>
            <a:r>
              <a:rPr lang="en-US" sz="2000" kern="0" dirty="0">
                <a:solidFill>
                  <a:schemeClr val="bg1"/>
                </a:solidFill>
              </a:rPr>
              <a:t>The NVIDIA Deep Learning Institute Generative AI Teaching Kit is licensed by NVIDIA and Dartmouth College under the</a:t>
            </a:r>
          </a:p>
          <a:p>
            <a:pPr>
              <a:spcBef>
                <a:spcPts val="90"/>
              </a:spcBef>
              <a:spcAft>
                <a:spcPts val="90"/>
              </a:spcAft>
              <a:defRPr/>
            </a:pP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Creative Commons Attribution-</a:t>
            </a:r>
            <a:r>
              <a:rPr lang="en-US" sz="2000" u="sng" dirty="0" err="1">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NonCommercial</a:t>
            </a:r>
            <a:r>
              <a:rPr lang="en-US" sz="2000" u="sng"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rPr>
              <a:t> 4.0 International License.</a:t>
            </a:r>
            <a:endParaRPr lang="en-US" sz="2000" dirty="0">
              <a:solidFill>
                <a:schemeClr val="bg1">
                  <a:lumMod val="85000"/>
                </a:schemeClr>
              </a:solidFill>
              <a:ea typeface="Times New Roman" panose="02020603050405020304" pitchFamily="18" charset="0"/>
              <a:hlinkClick r:id="rId2">
                <a:extLst>
                  <a:ext uri="{A12FA001-AC4F-418D-AE19-62706E023703}">
                    <ahyp:hlinkClr xmlns:ahyp="http://schemas.microsoft.com/office/drawing/2018/hyperlinkcolor" val="tx"/>
                  </a:ext>
                </a:extLst>
              </a:hlinkClick>
            </a:endParaRPr>
          </a:p>
        </p:txBody>
      </p:sp>
      <p:pic>
        <p:nvPicPr>
          <p:cNvPr id="3" name="Picture 2">
            <a:extLst>
              <a:ext uri="{FF2B5EF4-FFF2-40B4-BE49-F238E27FC236}">
                <a16:creationId xmlns:a16="http://schemas.microsoft.com/office/drawing/2014/main" id="{0CCC100F-0696-2CAC-C3FC-6B37B1357F72}"/>
              </a:ext>
            </a:extLst>
          </p:cNvPr>
          <p:cNvPicPr>
            <a:picLocks noChangeAspect="1"/>
          </p:cNvPicPr>
          <p:nvPr/>
        </p:nvPicPr>
        <p:blipFill>
          <a:blip r:embed="rId3"/>
          <a:stretch>
            <a:fillRect/>
          </a:stretch>
        </p:blipFill>
        <p:spPr>
          <a:xfrm>
            <a:off x="7218218" y="2464241"/>
            <a:ext cx="3851564" cy="1333232"/>
          </a:xfrm>
          <a:prstGeom prst="rect">
            <a:avLst/>
          </a:prstGeom>
        </p:spPr>
      </p:pic>
    </p:spTree>
    <p:extLst>
      <p:ext uri="{BB962C8B-B14F-4D97-AF65-F5344CB8AC3E}">
        <p14:creationId xmlns:p14="http://schemas.microsoft.com/office/powerpoint/2010/main" val="238278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Guardrails – An approach to encourage good discourse</a:t>
            </a:r>
            <a:endParaRPr dirty="0"/>
          </a:p>
        </p:txBody>
      </p:sp>
      <p:sp>
        <p:nvSpPr>
          <p:cNvPr id="107" name="Google Shape;107;p15"/>
          <p:cNvSpPr txBox="1">
            <a:spLocks noGrp="1"/>
          </p:cNvSpPr>
          <p:nvPr>
            <p:ph type="body" sz="quarter" idx="10"/>
          </p:nvPr>
        </p:nvSpPr>
        <p:spPr>
          <a:xfrm>
            <a:off x="1155697" y="2078589"/>
            <a:ext cx="16647458"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lang="en-US" sz="2800" b="1" i="0" u="none" strike="noStrike" dirty="0">
                <a:solidFill>
                  <a:srgbClr val="000000"/>
                </a:solidFill>
                <a:effectLst/>
              </a:rPr>
              <a:t>LLM Guardrails</a:t>
            </a:r>
          </a:p>
          <a:p>
            <a:pPr marL="0" indent="0" fontAlgn="base">
              <a:spcBef>
                <a:spcPts val="0"/>
              </a:spcBef>
              <a:buNone/>
            </a:pPr>
            <a:r>
              <a:rPr lang="en-US" b="0" i="0" u="none" strike="noStrike" dirty="0">
                <a:solidFill>
                  <a:srgbClr val="000000"/>
                </a:solidFill>
                <a:effectLst/>
              </a:rPr>
              <a:t>Guardrails are a set of rules and protocols designed to ensure that LLMs operate within ethical, legal, and socially responsible boundaries. These guardrails are crucial for mitigating risks, building trust, and ensuring responsible AI use.</a:t>
            </a:r>
          </a:p>
          <a:p>
            <a:pPr marL="0" indent="0" fontAlgn="base">
              <a:spcBef>
                <a:spcPts val="0"/>
              </a:spcBef>
              <a:buNone/>
            </a:pPr>
            <a:endParaRPr lang="en-US" b="0" i="0" u="none" strike="noStrike" dirty="0">
              <a:solidFill>
                <a:srgbClr val="000000"/>
              </a:solidFill>
              <a:effectLst/>
            </a:endParaRPr>
          </a:p>
          <a:p>
            <a:pPr marL="0" indent="0" fontAlgn="base">
              <a:spcBef>
                <a:spcPts val="0"/>
              </a:spcBef>
              <a:buNone/>
            </a:pPr>
            <a:r>
              <a:rPr lang="en-US" b="1" i="0" u="none" strike="noStrike" dirty="0">
                <a:solidFill>
                  <a:srgbClr val="000000"/>
                </a:solidFill>
                <a:effectLst/>
              </a:rPr>
              <a:t>The Three Pillars of LLM Guardrails</a:t>
            </a:r>
          </a:p>
          <a:p>
            <a:pPr marL="0" indent="0" fontAlgn="base">
              <a:spcBef>
                <a:spcPts val="0"/>
              </a:spcBef>
              <a:buNone/>
            </a:pPr>
            <a:r>
              <a:rPr lang="en-US" b="0" i="0" u="none" strike="noStrike" dirty="0">
                <a:solidFill>
                  <a:srgbClr val="000000"/>
                </a:solidFill>
                <a:effectLst/>
              </a:rPr>
              <a:t>1</a:t>
            </a:r>
            <a:r>
              <a:rPr lang="en-US" b="1" i="0" u="none" strike="noStrike" dirty="0">
                <a:solidFill>
                  <a:srgbClr val="000000"/>
                </a:solidFill>
                <a:effectLst/>
              </a:rPr>
              <a:t>. Policy Enforcement</a:t>
            </a:r>
            <a:r>
              <a:rPr lang="en-US" b="0" i="0" u="none" strike="noStrike" dirty="0">
                <a:solidFill>
                  <a:srgbClr val="000000"/>
                </a:solidFill>
                <a:effectLst/>
              </a:rPr>
              <a:t>: Ensures that the LLM’s outputs align with legal requirements and ethical standards.</a:t>
            </a:r>
          </a:p>
          <a:p>
            <a:pPr marL="0" indent="0" fontAlgn="base">
              <a:spcBef>
                <a:spcPts val="0"/>
              </a:spcBef>
              <a:buNone/>
            </a:pPr>
            <a:r>
              <a:rPr lang="en-US" b="0" i="0" u="none" strike="noStrike" dirty="0">
                <a:solidFill>
                  <a:srgbClr val="000000"/>
                </a:solidFill>
                <a:effectLst/>
              </a:rPr>
              <a:t>2. </a:t>
            </a:r>
            <a:r>
              <a:rPr lang="en-US" b="1" i="0" u="none" strike="noStrike" dirty="0">
                <a:solidFill>
                  <a:srgbClr val="000000"/>
                </a:solidFill>
                <a:effectLst/>
              </a:rPr>
              <a:t>Contextual Understanding</a:t>
            </a:r>
            <a:r>
              <a:rPr lang="en-US" b="0" i="0" u="none" strike="noStrike" dirty="0">
                <a:solidFill>
                  <a:srgbClr val="000000"/>
                </a:solidFill>
                <a:effectLst/>
              </a:rPr>
              <a:t>: Enhances the LLM's ability to generate contextually appropriate and safe responses.</a:t>
            </a:r>
          </a:p>
          <a:p>
            <a:pPr marL="0" indent="0" fontAlgn="base">
              <a:spcBef>
                <a:spcPts val="0"/>
              </a:spcBef>
              <a:buNone/>
            </a:pPr>
            <a:r>
              <a:rPr lang="en-US" b="0" i="0" u="none" strike="noStrike" dirty="0">
                <a:solidFill>
                  <a:srgbClr val="000000"/>
                </a:solidFill>
                <a:effectLst/>
              </a:rPr>
              <a:t>3. </a:t>
            </a:r>
            <a:r>
              <a:rPr lang="en-US" b="1" i="0" u="none" strike="noStrike" dirty="0">
                <a:solidFill>
                  <a:srgbClr val="000000"/>
                </a:solidFill>
                <a:effectLst/>
              </a:rPr>
              <a:t>Continuous Adaptability</a:t>
            </a:r>
            <a:r>
              <a:rPr lang="en-US" b="0" i="0" u="none" strike="noStrike" dirty="0">
                <a:solidFill>
                  <a:srgbClr val="000000"/>
                </a:solidFill>
                <a:effectLst/>
              </a:rPr>
              <a:t>: Allows guardrails to evolve with changing organizational needs and societal norms.</a:t>
            </a:r>
          </a:p>
        </p:txBody>
      </p:sp>
      <p:pic>
        <p:nvPicPr>
          <p:cNvPr id="10242" name="Picture 2">
            <a:extLst>
              <a:ext uri="{FF2B5EF4-FFF2-40B4-BE49-F238E27FC236}">
                <a16:creationId xmlns:a16="http://schemas.microsoft.com/office/drawing/2014/main" id="{445764AF-EFD8-C667-6F61-3C79B9510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70" t="8163" r="16323" b="8998"/>
          <a:stretch/>
        </p:blipFill>
        <p:spPr bwMode="auto">
          <a:xfrm>
            <a:off x="3823079" y="5048116"/>
            <a:ext cx="10027392" cy="502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992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Guardrails – An approach to encourage good discourse</a:t>
            </a:r>
            <a:endParaRPr dirty="0"/>
          </a:p>
        </p:txBody>
      </p:sp>
      <p:sp>
        <p:nvSpPr>
          <p:cNvPr id="107" name="Google Shape;107;p15"/>
          <p:cNvSpPr txBox="1">
            <a:spLocks noGrp="1"/>
          </p:cNvSpPr>
          <p:nvPr>
            <p:ph type="body" sz="quarter" idx="10"/>
          </p:nvPr>
        </p:nvSpPr>
        <p:spPr>
          <a:xfrm>
            <a:off x="1155697" y="2092036"/>
            <a:ext cx="10099491"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lang="en-US" sz="2800" b="1" i="0" u="none" strike="noStrike" dirty="0">
                <a:solidFill>
                  <a:srgbClr val="000000"/>
                </a:solidFill>
                <a:effectLst/>
              </a:rPr>
              <a:t>Types of Guardrails in LLMs</a:t>
            </a:r>
          </a:p>
          <a:p>
            <a:pPr marL="0" indent="0" fontAlgn="base">
              <a:spcBef>
                <a:spcPts val="0"/>
              </a:spcBef>
              <a:buNone/>
            </a:pPr>
            <a:endParaRPr lang="en-US" sz="2800" b="1" i="0" u="none" strike="noStrike" dirty="0">
              <a:solidFill>
                <a:srgbClr val="000000"/>
              </a:solidFill>
              <a:effectLst/>
            </a:endParaRPr>
          </a:p>
          <a:p>
            <a:pPr marL="0" indent="0" fontAlgn="base">
              <a:spcBef>
                <a:spcPts val="0"/>
              </a:spcBef>
              <a:buNone/>
            </a:pPr>
            <a:r>
              <a:rPr lang="en-US" b="1" i="0" u="none" strike="noStrike" dirty="0">
                <a:solidFill>
                  <a:srgbClr val="000000"/>
                </a:solidFill>
                <a:effectLst/>
              </a:rPr>
              <a:t>Ethical Guardrails:</a:t>
            </a:r>
            <a:r>
              <a:rPr lang="en-US" b="0" i="0" u="none" strike="noStrike" dirty="0">
                <a:solidFill>
                  <a:srgbClr val="000000"/>
                </a:solidFill>
                <a:effectLst/>
              </a:rPr>
              <a:t> Prevent outputs that could be discriminatory, biased, or harmful.</a:t>
            </a:r>
          </a:p>
          <a:p>
            <a:pPr marL="0" indent="0" fontAlgn="base">
              <a:spcBef>
                <a:spcPts val="0"/>
              </a:spcBef>
              <a:buNone/>
            </a:pPr>
            <a:r>
              <a:rPr lang="en-US" b="0" i="0" u="none" strike="noStrike" dirty="0">
                <a:solidFill>
                  <a:srgbClr val="000000"/>
                </a:solidFill>
                <a:effectLst/>
              </a:rPr>
              <a:t>Compliance Guardrails: Ensure adherence to regulatory standards, especially in sensitive fields like healthcare and finance.</a:t>
            </a:r>
          </a:p>
          <a:p>
            <a:pPr marL="0" indent="0" fontAlgn="base">
              <a:spcBef>
                <a:spcPts val="0"/>
              </a:spcBef>
              <a:buNone/>
            </a:pPr>
            <a:r>
              <a:rPr lang="en-US" b="1" i="0" u="none" strike="noStrike" dirty="0">
                <a:solidFill>
                  <a:srgbClr val="000000"/>
                </a:solidFill>
                <a:effectLst/>
              </a:rPr>
              <a:t>Contextual Guardrails: </a:t>
            </a:r>
            <a:r>
              <a:rPr lang="en-US" b="0" i="0" u="none" strike="noStrike" dirty="0">
                <a:solidFill>
                  <a:srgbClr val="000000"/>
                </a:solidFill>
                <a:effectLst/>
              </a:rPr>
              <a:t>Fine-tune the model’s understanding to avoid inappropriate content.</a:t>
            </a:r>
          </a:p>
          <a:p>
            <a:pPr marL="0" indent="0" fontAlgn="base">
              <a:spcBef>
                <a:spcPts val="0"/>
              </a:spcBef>
              <a:buNone/>
            </a:pPr>
            <a:r>
              <a:rPr lang="en-US" b="1" i="0" u="none" strike="noStrike" dirty="0">
                <a:solidFill>
                  <a:srgbClr val="000000"/>
                </a:solidFill>
                <a:effectLst/>
              </a:rPr>
              <a:t>Security Guardrails: </a:t>
            </a:r>
            <a:r>
              <a:rPr lang="en-US" b="0" i="0" u="none" strike="noStrike" dirty="0">
                <a:solidFill>
                  <a:srgbClr val="000000"/>
                </a:solidFill>
                <a:effectLst/>
              </a:rPr>
              <a:t>Protect against security threats and prevent the model from being manipulated.</a:t>
            </a:r>
          </a:p>
          <a:p>
            <a:pPr marL="0" indent="0" fontAlgn="base">
              <a:spcBef>
                <a:spcPts val="0"/>
              </a:spcBef>
              <a:buNone/>
            </a:pPr>
            <a:r>
              <a:rPr lang="en-US" b="1" i="0" u="none" strike="noStrike" dirty="0">
                <a:solidFill>
                  <a:srgbClr val="000000"/>
                </a:solidFill>
                <a:effectLst/>
              </a:rPr>
              <a:t>Adaptive Guardrails: </a:t>
            </a:r>
            <a:r>
              <a:rPr lang="en-US" b="0" i="0" u="none" strike="noStrike" dirty="0">
                <a:solidFill>
                  <a:srgbClr val="000000"/>
                </a:solidFill>
                <a:effectLst/>
              </a:rPr>
              <a:t>Ensure that the LLM remains aligned with ethical and legal standards as it evolves.</a:t>
            </a:r>
          </a:p>
          <a:p>
            <a:pPr marL="0" indent="0" fontAlgn="base">
              <a:spcBef>
                <a:spcPts val="0"/>
              </a:spcBef>
              <a:buNone/>
            </a:pPr>
            <a:endParaRPr lang="en-US" b="0" i="0" u="none" strike="noStrike" dirty="0">
              <a:solidFill>
                <a:srgbClr val="000000"/>
              </a:solidFill>
              <a:effectLst/>
            </a:endParaRPr>
          </a:p>
          <a:p>
            <a:pPr marL="0" indent="0" fontAlgn="base">
              <a:spcBef>
                <a:spcPts val="0"/>
              </a:spcBef>
              <a:buNone/>
            </a:pPr>
            <a:endParaRPr lang="en-US" b="0" i="0" u="none" strike="noStrike" dirty="0">
              <a:solidFill>
                <a:srgbClr val="000000"/>
              </a:solidFill>
              <a:effectLst/>
            </a:endParaRPr>
          </a:p>
          <a:p>
            <a:pPr marL="0" indent="0" fontAlgn="base">
              <a:spcBef>
                <a:spcPts val="0"/>
              </a:spcBef>
              <a:buNone/>
            </a:pPr>
            <a:endParaRPr lang="en-US" b="0" i="0" u="none" strike="noStrike" dirty="0">
              <a:solidFill>
                <a:srgbClr val="000000"/>
              </a:solidFill>
              <a:effectLst/>
            </a:endParaRPr>
          </a:p>
          <a:p>
            <a:pPr marL="0" indent="0" fontAlgn="base">
              <a:spcBef>
                <a:spcPts val="0"/>
              </a:spcBef>
              <a:buNone/>
            </a:pPr>
            <a:r>
              <a:rPr lang="en-US" b="1" i="0" u="none" strike="noStrike" dirty="0">
                <a:solidFill>
                  <a:srgbClr val="000000"/>
                </a:solidFill>
                <a:effectLst/>
              </a:rPr>
              <a:t>Why Are Guardrails Necessary?</a:t>
            </a:r>
          </a:p>
          <a:p>
            <a:pPr marL="0" indent="0" fontAlgn="base">
              <a:spcBef>
                <a:spcPts val="0"/>
              </a:spcBef>
              <a:buNone/>
            </a:pPr>
            <a:r>
              <a:rPr lang="en-US" b="0" i="0" u="none" strike="noStrike" dirty="0">
                <a:solidFill>
                  <a:srgbClr val="000000"/>
                </a:solidFill>
                <a:effectLst/>
              </a:rPr>
              <a:t>Guardrails are vital to protect an organization’s reputation, avoid legal issues, and ensure ethical use. They address the challenges of controlling LLMs, such as their stochastic nature and potential for unpredictable outputs.</a:t>
            </a:r>
          </a:p>
        </p:txBody>
      </p:sp>
      <p:pic>
        <p:nvPicPr>
          <p:cNvPr id="10244" name="Picture 4">
            <a:extLst>
              <a:ext uri="{FF2B5EF4-FFF2-40B4-BE49-F238E27FC236}">
                <a16:creationId xmlns:a16="http://schemas.microsoft.com/office/drawing/2014/main" id="{C62415DE-04B8-46E6-038B-08CFC9B454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08" t="3337" r="23604" b="2624"/>
          <a:stretch/>
        </p:blipFill>
        <p:spPr bwMode="auto">
          <a:xfrm>
            <a:off x="11452696" y="2329301"/>
            <a:ext cx="6647045" cy="620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802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5" name="Picture 4">
            <a:extLst>
              <a:ext uri="{FF2B5EF4-FFF2-40B4-BE49-F238E27FC236}">
                <a16:creationId xmlns:a16="http://schemas.microsoft.com/office/drawing/2014/main" id="{357E0086-20BC-BF7C-F682-DB58AE9FCC5E}"/>
              </a:ext>
            </a:extLst>
          </p:cNvPr>
          <p:cNvPicPr>
            <a:picLocks noChangeAspect="1"/>
          </p:cNvPicPr>
          <p:nvPr/>
        </p:nvPicPr>
        <p:blipFill>
          <a:blip r:embed="rId3"/>
          <a:stretch>
            <a:fillRect/>
          </a:stretch>
        </p:blipFill>
        <p:spPr>
          <a:xfrm>
            <a:off x="12619280" y="4151392"/>
            <a:ext cx="4318071" cy="4510741"/>
          </a:xfrm>
          <a:prstGeom prst="rect">
            <a:avLst/>
          </a:prstGeom>
        </p:spPr>
      </p:pic>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NVIDIA </a:t>
            </a:r>
            <a:r>
              <a:rPr lang="en-US" dirty="0" err="1"/>
              <a:t>NeMo</a:t>
            </a:r>
            <a:r>
              <a:rPr lang="en-US" dirty="0"/>
              <a:t> Guardrails</a:t>
            </a:r>
            <a:endParaRPr dirty="0"/>
          </a:p>
        </p:txBody>
      </p:sp>
      <p:sp>
        <p:nvSpPr>
          <p:cNvPr id="107" name="Google Shape;107;p15"/>
          <p:cNvSpPr txBox="1">
            <a:spLocks noGrp="1"/>
          </p:cNvSpPr>
          <p:nvPr>
            <p:ph type="body" sz="quarter" idx="10"/>
          </p:nvPr>
        </p:nvSpPr>
        <p:spPr>
          <a:xfrm>
            <a:off x="779928" y="2092036"/>
            <a:ext cx="10281057"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lang="en-US" dirty="0" err="1">
                <a:solidFill>
                  <a:srgbClr val="000000"/>
                </a:solidFill>
              </a:rPr>
              <a:t>NeMo</a:t>
            </a:r>
            <a:r>
              <a:rPr lang="en-US" dirty="0">
                <a:solidFill>
                  <a:srgbClr val="000000"/>
                </a:solidFill>
              </a:rPr>
              <a:t> Guard Rails is an open-source toolkit developed by NVIDIA for adding programmable guardrails to large language model (LLM) based conversational systems.</a:t>
            </a:r>
          </a:p>
          <a:p>
            <a:pPr marL="0" indent="0" fontAlgn="base">
              <a:spcBef>
                <a:spcPts val="0"/>
              </a:spcBef>
              <a:buNone/>
            </a:pPr>
            <a:endParaRPr lang="en-US" dirty="0">
              <a:solidFill>
                <a:srgbClr val="000000"/>
              </a:solidFill>
            </a:endParaRPr>
          </a:p>
          <a:p>
            <a:pPr marL="0" indent="0" fontAlgn="base">
              <a:spcBef>
                <a:spcPts val="0"/>
              </a:spcBef>
              <a:buNone/>
            </a:pPr>
            <a:r>
              <a:rPr lang="en-US" sz="2800" b="1" dirty="0">
                <a:solidFill>
                  <a:srgbClr val="000000"/>
                </a:solidFill>
              </a:rPr>
              <a:t>Features:</a:t>
            </a:r>
          </a:p>
          <a:p>
            <a:pPr marL="457200" indent="-457200" fontAlgn="base">
              <a:spcBef>
                <a:spcPts val="0"/>
              </a:spcBef>
              <a:buFont typeface="+mj-lt"/>
              <a:buAutoNum type="arabicPeriod"/>
            </a:pPr>
            <a:r>
              <a:rPr lang="en-US" b="1" dirty="0">
                <a:solidFill>
                  <a:srgbClr val="000000"/>
                </a:solidFill>
              </a:rPr>
              <a:t>Controllable and safe LLM applications</a:t>
            </a:r>
            <a:r>
              <a:rPr lang="en-US" dirty="0">
                <a:solidFill>
                  <a:srgbClr val="000000"/>
                </a:solidFill>
              </a:rPr>
              <a:t>: The toolkit aims to enable developers to create controllable and safe LLM applications by implementing user-defined rules and constraints.</a:t>
            </a:r>
          </a:p>
          <a:p>
            <a:pPr marL="457200" indent="-457200" fontAlgn="base">
              <a:spcBef>
                <a:spcPts val="0"/>
              </a:spcBef>
              <a:buFont typeface="+mj-lt"/>
              <a:buAutoNum type="arabicPeriod"/>
            </a:pPr>
            <a:endParaRPr lang="en-US" dirty="0">
              <a:solidFill>
                <a:srgbClr val="000000"/>
              </a:solidFill>
            </a:endParaRPr>
          </a:p>
          <a:p>
            <a:pPr marL="457200" indent="-457200" fontAlgn="base">
              <a:spcBef>
                <a:spcPts val="0"/>
              </a:spcBef>
              <a:buFont typeface="+mj-lt"/>
              <a:buAutoNum type="arabicPeriod"/>
            </a:pPr>
            <a:r>
              <a:rPr lang="en-US" b="1" dirty="0" err="1">
                <a:solidFill>
                  <a:srgbClr val="000000"/>
                </a:solidFill>
              </a:rPr>
              <a:t>Colang</a:t>
            </a:r>
            <a:r>
              <a:rPr lang="en-US" b="1" dirty="0">
                <a:solidFill>
                  <a:srgbClr val="000000"/>
                </a:solidFill>
              </a:rPr>
              <a:t> modeling language</a:t>
            </a:r>
            <a:r>
              <a:rPr lang="en-US" dirty="0">
                <a:solidFill>
                  <a:srgbClr val="000000"/>
                </a:solidFill>
              </a:rPr>
              <a:t>: It uses a custom modeling language called </a:t>
            </a:r>
            <a:r>
              <a:rPr lang="en-US" dirty="0" err="1">
                <a:solidFill>
                  <a:srgbClr val="000000"/>
                </a:solidFill>
              </a:rPr>
              <a:t>Colang</a:t>
            </a:r>
            <a:r>
              <a:rPr lang="en-US" dirty="0">
                <a:solidFill>
                  <a:srgbClr val="000000"/>
                </a:solidFill>
              </a:rPr>
              <a:t> to define dialogue flows and rules that guide the LLM's behavior during conversations.</a:t>
            </a:r>
          </a:p>
          <a:p>
            <a:pPr marL="457200" indent="-457200" fontAlgn="base">
              <a:spcBef>
                <a:spcPts val="0"/>
              </a:spcBef>
              <a:buFont typeface="+mj-lt"/>
              <a:buAutoNum type="arabicPeriod"/>
            </a:pPr>
            <a:endParaRPr lang="en-US" dirty="0">
              <a:solidFill>
                <a:srgbClr val="000000"/>
              </a:solidFill>
            </a:endParaRPr>
          </a:p>
          <a:p>
            <a:pPr marL="457200" indent="-457200" fontAlgn="base">
              <a:spcBef>
                <a:spcPts val="0"/>
              </a:spcBef>
              <a:buFont typeface="+mj-lt"/>
              <a:buAutoNum type="arabicPeriod"/>
            </a:pPr>
            <a:r>
              <a:rPr lang="en-US" b="1" dirty="0">
                <a:solidFill>
                  <a:srgbClr val="000000"/>
                </a:solidFill>
              </a:rPr>
              <a:t>Runtime engine</a:t>
            </a:r>
            <a:r>
              <a:rPr lang="en-US" dirty="0">
                <a:solidFill>
                  <a:srgbClr val="000000"/>
                </a:solidFill>
              </a:rPr>
              <a:t>: The toolkit employs a programmable runtime engine that acts as a proxy between the user and the LLM, interpreting and enforcing the rules defined using </a:t>
            </a:r>
            <a:r>
              <a:rPr lang="en-US" dirty="0" err="1">
                <a:solidFill>
                  <a:srgbClr val="000000"/>
                </a:solidFill>
              </a:rPr>
              <a:t>Colang</a:t>
            </a:r>
            <a:r>
              <a:rPr lang="en-US" dirty="0">
                <a:solidFill>
                  <a:srgbClr val="000000"/>
                </a:solidFill>
              </a:rPr>
              <a:t>.</a:t>
            </a:r>
          </a:p>
          <a:p>
            <a:pPr marL="457200" indent="-457200" fontAlgn="base">
              <a:spcBef>
                <a:spcPts val="0"/>
              </a:spcBef>
              <a:buFont typeface="+mj-lt"/>
              <a:buAutoNum type="arabicPeriod"/>
            </a:pPr>
            <a:endParaRPr lang="en-US" dirty="0">
              <a:solidFill>
                <a:srgbClr val="000000"/>
              </a:solidFill>
            </a:endParaRPr>
          </a:p>
          <a:p>
            <a:pPr marL="457200" indent="-457200" fontAlgn="base">
              <a:spcBef>
                <a:spcPts val="0"/>
              </a:spcBef>
              <a:buFont typeface="+mj-lt"/>
              <a:buAutoNum type="arabicPeriod"/>
            </a:pPr>
            <a:r>
              <a:rPr lang="en-US" b="1" dirty="0">
                <a:solidFill>
                  <a:srgbClr val="000000"/>
                </a:solidFill>
              </a:rPr>
              <a:t>Multiple rail types</a:t>
            </a:r>
            <a:r>
              <a:rPr lang="en-US" dirty="0">
                <a:solidFill>
                  <a:srgbClr val="000000"/>
                </a:solidFill>
              </a:rPr>
              <a:t>: </a:t>
            </a:r>
            <a:r>
              <a:rPr lang="en-US" dirty="0" err="1">
                <a:solidFill>
                  <a:srgbClr val="000000"/>
                </a:solidFill>
              </a:rPr>
              <a:t>NeMo</a:t>
            </a:r>
            <a:r>
              <a:rPr lang="en-US" dirty="0">
                <a:solidFill>
                  <a:srgbClr val="000000"/>
                </a:solidFill>
              </a:rPr>
              <a:t> Guard Rails supports various types of rails, including topical rails for controlling dialogue flow and execution rails for implementing safety features like fact-checking, hallucination detection, and content moderation.</a:t>
            </a:r>
          </a:p>
        </p:txBody>
      </p:sp>
      <p:pic>
        <p:nvPicPr>
          <p:cNvPr id="9218" name="Picture 2">
            <a:extLst>
              <a:ext uri="{FF2B5EF4-FFF2-40B4-BE49-F238E27FC236}">
                <a16:creationId xmlns:a16="http://schemas.microsoft.com/office/drawing/2014/main" id="{457B6B04-68FC-E1FC-4FD3-4328E77A7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9517" y="1504408"/>
            <a:ext cx="5017333" cy="266545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rogrammable Guardrails">
            <a:extLst>
              <a:ext uri="{FF2B5EF4-FFF2-40B4-BE49-F238E27FC236}">
                <a16:creationId xmlns:a16="http://schemas.microsoft.com/office/drawing/2014/main" id="{4062225D-9AB3-C1F7-1C5C-EFE3EDB78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0485" y="8310796"/>
            <a:ext cx="5876365" cy="1231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583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Meta Llama Guard</a:t>
            </a:r>
            <a:endParaRPr dirty="0"/>
          </a:p>
        </p:txBody>
      </p:sp>
      <p:sp>
        <p:nvSpPr>
          <p:cNvPr id="107" name="Google Shape;107;p15"/>
          <p:cNvSpPr txBox="1">
            <a:spLocks noGrp="1"/>
          </p:cNvSpPr>
          <p:nvPr>
            <p:ph type="body" sz="quarter" idx="10"/>
          </p:nvPr>
        </p:nvSpPr>
        <p:spPr>
          <a:xfrm>
            <a:off x="1155695" y="2092036"/>
            <a:ext cx="8311033"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lang="en-US" b="0" i="0" u="none" strike="noStrike" dirty="0">
                <a:solidFill>
                  <a:srgbClr val="000000"/>
                </a:solidFill>
                <a:effectLst/>
              </a:rPr>
              <a:t>Llama Guard is an AI model designed to act as a safeguard for human-AI conversations, classifying both user inputs and AI outputs for safety risks.</a:t>
            </a:r>
          </a:p>
          <a:p>
            <a:pPr marL="0" indent="0" fontAlgn="base">
              <a:spcBef>
                <a:spcPts val="0"/>
              </a:spcBef>
              <a:buNone/>
            </a:pPr>
            <a:endParaRPr lang="en-US" dirty="0">
              <a:solidFill>
                <a:srgbClr val="000000"/>
              </a:solidFill>
            </a:endParaRPr>
          </a:p>
          <a:p>
            <a:pPr marL="0" indent="0" fontAlgn="base">
              <a:spcBef>
                <a:spcPts val="0"/>
              </a:spcBef>
              <a:buNone/>
            </a:pPr>
            <a:r>
              <a:rPr lang="en-US" sz="2800" b="1" i="0" u="none" strike="noStrike" dirty="0">
                <a:solidFill>
                  <a:srgbClr val="000000"/>
                </a:solidFill>
                <a:effectLst/>
              </a:rPr>
              <a:t>Features:</a:t>
            </a:r>
          </a:p>
          <a:p>
            <a:pPr marL="457200" indent="-457200" fontAlgn="base">
              <a:spcBef>
                <a:spcPts val="0"/>
              </a:spcBef>
              <a:buFont typeface="+mj-lt"/>
              <a:buAutoNum type="arabicPeriod"/>
            </a:pPr>
            <a:r>
              <a:rPr lang="en-US" b="1" i="0" u="none" strike="noStrike" dirty="0">
                <a:solidFill>
                  <a:srgbClr val="000000"/>
                </a:solidFill>
                <a:effectLst/>
              </a:rPr>
              <a:t>Safety risk taxonomy: </a:t>
            </a:r>
            <a:r>
              <a:rPr lang="en-US" b="0" i="0" u="none" strike="noStrike" dirty="0">
                <a:solidFill>
                  <a:srgbClr val="000000"/>
                </a:solidFill>
                <a:effectLst/>
              </a:rPr>
              <a:t>It incorporates a custom safety risk taxonomy covering categories like violence and hate, sexual content, criminal planning, illegal weapons, controlled substances, and self-harm.</a:t>
            </a:r>
          </a:p>
          <a:p>
            <a:pPr marL="457200" indent="-457200" fontAlgn="base">
              <a:spcBef>
                <a:spcPts val="0"/>
              </a:spcBef>
              <a:buFont typeface="+mj-lt"/>
              <a:buAutoNum type="arabicPeriod"/>
            </a:pPr>
            <a:endParaRPr lang="en-US" b="0" i="0" u="none" strike="noStrike" dirty="0">
              <a:solidFill>
                <a:srgbClr val="000000"/>
              </a:solidFill>
              <a:effectLst/>
            </a:endParaRPr>
          </a:p>
          <a:p>
            <a:pPr marL="457200" indent="-457200" fontAlgn="base">
              <a:spcBef>
                <a:spcPts val="0"/>
              </a:spcBef>
              <a:buFont typeface="+mj-lt"/>
              <a:buAutoNum type="arabicPeriod"/>
            </a:pPr>
            <a:r>
              <a:rPr lang="en-US" b="1" i="0" u="none" strike="noStrike" dirty="0">
                <a:solidFill>
                  <a:srgbClr val="000000"/>
                </a:solidFill>
                <a:effectLst/>
              </a:rPr>
              <a:t>Instruction-tuned model: </a:t>
            </a:r>
            <a:r>
              <a:rPr lang="en-US" b="0" i="0" u="none" strike="noStrike" dirty="0">
                <a:solidFill>
                  <a:srgbClr val="000000"/>
                </a:solidFill>
                <a:effectLst/>
              </a:rPr>
              <a:t>Llama Guard is built on Llama 2 (7B parameter version) and fine-tuned on a custom dataset of annotated prompts and responses aligned with its safety taxonomy.</a:t>
            </a:r>
          </a:p>
          <a:p>
            <a:pPr marL="457200" indent="-457200" fontAlgn="base">
              <a:spcBef>
                <a:spcPts val="0"/>
              </a:spcBef>
              <a:buFont typeface="+mj-lt"/>
              <a:buAutoNum type="arabicPeriod"/>
            </a:pPr>
            <a:endParaRPr lang="en-US" b="0" i="0" u="none" strike="noStrike" dirty="0">
              <a:solidFill>
                <a:srgbClr val="000000"/>
              </a:solidFill>
              <a:effectLst/>
            </a:endParaRPr>
          </a:p>
          <a:p>
            <a:pPr marL="457200" indent="-457200" fontAlgn="base">
              <a:spcBef>
                <a:spcPts val="0"/>
              </a:spcBef>
              <a:buFont typeface="+mj-lt"/>
              <a:buAutoNum type="arabicPeriod"/>
            </a:pPr>
            <a:r>
              <a:rPr lang="en-US" b="1" i="0" u="none" strike="noStrike" dirty="0">
                <a:solidFill>
                  <a:srgbClr val="000000"/>
                </a:solidFill>
                <a:effectLst/>
              </a:rPr>
              <a:t>Adaptable design: </a:t>
            </a:r>
            <a:r>
              <a:rPr lang="en-US" b="0" i="0" u="none" strike="noStrike" dirty="0">
                <a:solidFill>
                  <a:srgbClr val="000000"/>
                </a:solidFill>
                <a:effectLst/>
              </a:rPr>
              <a:t>The model can be adapted to different taxonomies and policies through zero-shot prompting, few-shot learning, or additional fine-tuning, making it flexible for various use cases.</a:t>
            </a:r>
          </a:p>
        </p:txBody>
      </p:sp>
      <p:pic>
        <p:nvPicPr>
          <p:cNvPr id="6" name="Picture 5">
            <a:extLst>
              <a:ext uri="{FF2B5EF4-FFF2-40B4-BE49-F238E27FC236}">
                <a16:creationId xmlns:a16="http://schemas.microsoft.com/office/drawing/2014/main" id="{ECEE5872-8E8D-1A83-0E34-C8BA224FEEED}"/>
              </a:ext>
            </a:extLst>
          </p:cNvPr>
          <p:cNvPicPr>
            <a:picLocks noChangeAspect="1"/>
          </p:cNvPicPr>
          <p:nvPr/>
        </p:nvPicPr>
        <p:blipFill>
          <a:blip r:embed="rId3"/>
          <a:stretch>
            <a:fillRect/>
          </a:stretch>
        </p:blipFill>
        <p:spPr>
          <a:xfrm>
            <a:off x="9466729" y="1692386"/>
            <a:ext cx="8821271" cy="6093462"/>
          </a:xfrm>
          <a:prstGeom prst="rect">
            <a:avLst/>
          </a:prstGeom>
        </p:spPr>
      </p:pic>
    </p:spTree>
    <p:extLst>
      <p:ext uri="{BB962C8B-B14F-4D97-AF65-F5344CB8AC3E}">
        <p14:creationId xmlns:p14="http://schemas.microsoft.com/office/powerpoint/2010/main" val="3767332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4F5444-42A4-211A-6DC6-6428A2207C39}"/>
              </a:ext>
            </a:extLst>
          </p:cNvPr>
          <p:cNvSpPr>
            <a:spLocks noGrp="1"/>
          </p:cNvSpPr>
          <p:nvPr>
            <p:ph type="body" sz="quarter" idx="10"/>
          </p:nvPr>
        </p:nvSpPr>
        <p:spPr/>
        <p:txBody>
          <a:bodyPr/>
          <a:lstStyle/>
          <a:p>
            <a:r>
              <a:rPr lang="en-US" dirty="0"/>
              <a:t>LLM Reasoning Agents</a:t>
            </a:r>
          </a:p>
        </p:txBody>
      </p:sp>
      <p:sp>
        <p:nvSpPr>
          <p:cNvPr id="4" name="Title 3">
            <a:extLst>
              <a:ext uri="{FF2B5EF4-FFF2-40B4-BE49-F238E27FC236}">
                <a16:creationId xmlns:a16="http://schemas.microsoft.com/office/drawing/2014/main" id="{047EC8AD-7255-77E7-9DAE-6551E1E418AA}"/>
              </a:ext>
            </a:extLst>
          </p:cNvPr>
          <p:cNvSpPr>
            <a:spLocks noGrp="1"/>
          </p:cNvSpPr>
          <p:nvPr>
            <p:ph type="title"/>
          </p:nvPr>
        </p:nvSpPr>
        <p:spPr/>
        <p:txBody>
          <a:bodyPr anchor="ctr"/>
          <a:lstStyle/>
          <a:p>
            <a:r>
              <a:rPr lang="en-US" dirty="0"/>
              <a:t>Wrap Up</a:t>
            </a:r>
          </a:p>
        </p:txBody>
      </p:sp>
      <p:sp>
        <p:nvSpPr>
          <p:cNvPr id="6" name="Text Placeholder 5">
            <a:extLst>
              <a:ext uri="{FF2B5EF4-FFF2-40B4-BE49-F238E27FC236}">
                <a16:creationId xmlns:a16="http://schemas.microsoft.com/office/drawing/2014/main" id="{C4CFB7AC-A843-0C22-6E16-61577CFD6CAA}"/>
              </a:ext>
            </a:extLst>
          </p:cNvPr>
          <p:cNvSpPr>
            <a:spLocks noGrp="1"/>
          </p:cNvSpPr>
          <p:nvPr>
            <p:ph type="body" sz="quarter" idx="11"/>
          </p:nvPr>
        </p:nvSpPr>
        <p:spPr/>
        <p:txBody>
          <a:bodyPr/>
          <a:lstStyle/>
          <a:p>
            <a:r>
              <a:rPr lang="en-US" dirty="0"/>
              <a:t>Today we discussed the reasoning abilities of LLMs</a:t>
            </a:r>
          </a:p>
          <a:p>
            <a:r>
              <a:rPr lang="en-US" dirty="0"/>
              <a:t>The observations of LLMs which improve from CoT and ToT prompting styles were discussed </a:t>
            </a:r>
          </a:p>
          <a:p>
            <a:r>
              <a:rPr lang="en-US" dirty="0"/>
              <a:t>We introduced the idea of an LLM Agent and how they work to solve tasks by leverage tools </a:t>
            </a:r>
          </a:p>
          <a:p>
            <a:r>
              <a:rPr lang="en-US" dirty="0"/>
              <a:t>Alignment of LLM Agents with Guardrails was explored to reduce some of the issues encountered with Agents. </a:t>
            </a:r>
          </a:p>
          <a:p>
            <a:pPr marL="0" indent="0">
              <a:buNone/>
            </a:pPr>
            <a:r>
              <a:rPr lang="en-US" dirty="0"/>
              <a:t>----------------------------------------------------------------------------- </a:t>
            </a:r>
          </a:p>
          <a:p>
            <a:pPr marL="0" indent="0">
              <a:buNone/>
            </a:pPr>
            <a:endParaRPr lang="en-US" dirty="0"/>
          </a:p>
        </p:txBody>
      </p:sp>
      <p:pic>
        <p:nvPicPr>
          <p:cNvPr id="2" name="Picture 2">
            <a:extLst>
              <a:ext uri="{FF2B5EF4-FFF2-40B4-BE49-F238E27FC236}">
                <a16:creationId xmlns:a16="http://schemas.microsoft.com/office/drawing/2014/main" id="{4405343D-B5E0-9FCA-8472-A2B7953179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92905" y="1826523"/>
            <a:ext cx="7472623" cy="7365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336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D30A7-40B0-09D5-F187-D539933E27DD}"/>
              </a:ext>
            </a:extLst>
          </p:cNvPr>
          <p:cNvSpPr>
            <a:spLocks noGrp="1"/>
          </p:cNvSpPr>
          <p:nvPr>
            <p:ph type="ctrTitle"/>
          </p:nvPr>
        </p:nvSpPr>
        <p:spPr/>
        <p:txBody>
          <a:bodyPr/>
          <a:lstStyle/>
          <a:p>
            <a:r>
              <a:rPr lang="en-US" dirty="0"/>
              <a:t>Thank you!</a:t>
            </a:r>
          </a:p>
        </p:txBody>
      </p:sp>
      <p:pic>
        <p:nvPicPr>
          <p:cNvPr id="5" name="Picture 4" descr="A green text on a black background&#10;&#10;Description automatically generated">
            <a:extLst>
              <a:ext uri="{FF2B5EF4-FFF2-40B4-BE49-F238E27FC236}">
                <a16:creationId xmlns:a16="http://schemas.microsoft.com/office/drawing/2014/main" id="{144A511C-E7A8-850B-398A-5C8AD2820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5884" y="1236824"/>
            <a:ext cx="2196392" cy="642086"/>
          </a:xfrm>
          <a:prstGeom prst="rect">
            <a:avLst/>
          </a:prstGeom>
        </p:spPr>
      </p:pic>
      <p:cxnSp>
        <p:nvCxnSpPr>
          <p:cNvPr id="6" name="Straight Connector 5">
            <a:extLst>
              <a:ext uri="{FF2B5EF4-FFF2-40B4-BE49-F238E27FC236}">
                <a16:creationId xmlns:a16="http://schemas.microsoft.com/office/drawing/2014/main" id="{BAA6F350-7945-9FBA-9E74-44129F003097}"/>
              </a:ext>
            </a:extLst>
          </p:cNvPr>
          <p:cNvCxnSpPr>
            <a:cxnSpLocks/>
          </p:cNvCxnSpPr>
          <p:nvPr/>
        </p:nvCxnSpPr>
        <p:spPr>
          <a:xfrm>
            <a:off x="3956319" y="1151467"/>
            <a:ext cx="0" cy="81280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91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This lecture</a:t>
            </a:r>
            <a:endParaRPr dirty="0"/>
          </a:p>
        </p:txBody>
      </p:sp>
      <p:sp>
        <p:nvSpPr>
          <p:cNvPr id="107" name="Google Shape;107;p15"/>
          <p:cNvSpPr txBox="1">
            <a:spLocks noGrp="1"/>
          </p:cNvSpPr>
          <p:nvPr>
            <p:ph type="body" sz="quarter" idx="10"/>
          </p:nvPr>
        </p:nvSpPr>
        <p:spPr>
          <a:prstGeom prst="rect">
            <a:avLst/>
          </a:prstGeom>
          <a:noFill/>
          <a:ln>
            <a:noFill/>
          </a:ln>
        </p:spPr>
        <p:txBody>
          <a:bodyPr spcFirstLastPara="1" vert="horz" wrap="square" lIns="137138" tIns="68550" rIns="137138" bIns="68550" rtlCol="0" anchor="t" anchorCtr="0">
            <a:noAutofit/>
          </a:bodyPr>
          <a:lstStyle/>
          <a:p>
            <a:pPr>
              <a:lnSpc>
                <a:spcPct val="100000"/>
              </a:lnSpc>
              <a:spcBef>
                <a:spcPts val="0"/>
              </a:spcBef>
            </a:pPr>
            <a:r>
              <a:rPr lang="en-US" sz="3600" b="0" i="0" u="none" strike="noStrike" dirty="0">
                <a:solidFill>
                  <a:srgbClr val="000000"/>
                </a:solidFill>
                <a:effectLst/>
                <a:latin typeface="Arial" panose="020B0604020202020204" pitchFamily="34" charset="0"/>
              </a:rPr>
              <a:t>Reasoning with LLMs</a:t>
            </a:r>
          </a:p>
          <a:p>
            <a:pPr>
              <a:lnSpc>
                <a:spcPct val="100000"/>
              </a:lnSpc>
              <a:spcBef>
                <a:spcPts val="0"/>
              </a:spcBef>
            </a:pPr>
            <a:r>
              <a:rPr lang="en-US" sz="3600" b="0" i="0" u="none" strike="noStrike" dirty="0">
                <a:solidFill>
                  <a:srgbClr val="000000"/>
                </a:solidFill>
                <a:effectLst/>
                <a:latin typeface="Arial" panose="020B0604020202020204" pitchFamily="34" charset="0"/>
              </a:rPr>
              <a:t>LLM Agents</a:t>
            </a:r>
          </a:p>
          <a:p>
            <a:pPr>
              <a:lnSpc>
                <a:spcPct val="100000"/>
              </a:lnSpc>
              <a:spcBef>
                <a:spcPts val="0"/>
              </a:spcBef>
            </a:pPr>
            <a:r>
              <a:rPr lang="en-US" sz="3600" dirty="0">
                <a:solidFill>
                  <a:srgbClr val="000000"/>
                </a:solidFill>
              </a:rPr>
              <a:t>Aligning Agents with Guardrails</a:t>
            </a:r>
          </a:p>
          <a:p>
            <a:pPr>
              <a:lnSpc>
                <a:spcPct val="100000"/>
              </a:lnSpc>
              <a:spcBef>
                <a:spcPts val="0"/>
              </a:spcBef>
            </a:pPr>
            <a:r>
              <a:rPr lang="en-US" sz="3600" b="0" i="0" u="none" strike="noStrike" dirty="0" err="1">
                <a:solidFill>
                  <a:srgbClr val="000000"/>
                </a:solidFill>
                <a:effectLst/>
                <a:latin typeface="Arial" panose="020B0604020202020204" pitchFamily="34" charset="0"/>
              </a:rPr>
              <a:t>NeMo</a:t>
            </a:r>
            <a:r>
              <a:rPr lang="en-US" sz="3600" b="0" i="0" u="none" strike="noStrike" dirty="0">
                <a:solidFill>
                  <a:srgbClr val="000000"/>
                </a:solidFill>
                <a:effectLst/>
                <a:latin typeface="Arial" panose="020B0604020202020204" pitchFamily="34" charset="0"/>
              </a:rPr>
              <a:t> Guardrails and Meta Llama Guard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pPr algn="l">
              <a:spcBef>
                <a:spcPts val="0"/>
              </a:spcBef>
            </a:pPr>
            <a:r>
              <a:rPr lang="en-US" sz="4800" b="0" i="0" u="none" strike="noStrike" dirty="0">
                <a:effectLst/>
                <a:latin typeface="Arial" panose="020B0604020202020204" pitchFamily="34" charset="0"/>
              </a:rPr>
              <a:t>Reasoning with LLMs</a:t>
            </a:r>
          </a:p>
        </p:txBody>
      </p:sp>
      <p:sp>
        <p:nvSpPr>
          <p:cNvPr id="7" name="TextBox 6">
            <a:extLst>
              <a:ext uri="{FF2B5EF4-FFF2-40B4-BE49-F238E27FC236}">
                <a16:creationId xmlns:a16="http://schemas.microsoft.com/office/drawing/2014/main" id="{2D6EE57F-4D9E-CF84-2D70-744101F12037}"/>
              </a:ext>
            </a:extLst>
          </p:cNvPr>
          <p:cNvSpPr txBox="1"/>
          <p:nvPr/>
        </p:nvSpPr>
        <p:spPr>
          <a:xfrm>
            <a:off x="1257300" y="4528251"/>
            <a:ext cx="9144000" cy="523220"/>
          </a:xfrm>
          <a:prstGeom prst="rect">
            <a:avLst/>
          </a:prstGeom>
          <a:noFill/>
        </p:spPr>
        <p:txBody>
          <a:bodyPr wrap="square">
            <a:spAutoFit/>
          </a:bodyPr>
          <a:lstStyle/>
          <a:p>
            <a:r>
              <a:rPr lang="en-US" sz="2800" dirty="0"/>
              <a:t>Thinking slowly and carefully</a:t>
            </a:r>
          </a:p>
        </p:txBody>
      </p:sp>
    </p:spTree>
    <p:extLst>
      <p:ext uri="{BB962C8B-B14F-4D97-AF65-F5344CB8AC3E}">
        <p14:creationId xmlns:p14="http://schemas.microsoft.com/office/powerpoint/2010/main" val="379577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LLM Reasoning – What will LLMs do</a:t>
            </a:r>
            <a:endParaRPr dirty="0"/>
          </a:p>
        </p:txBody>
      </p:sp>
      <p:sp>
        <p:nvSpPr>
          <p:cNvPr id="107" name="Google Shape;107;p15"/>
          <p:cNvSpPr txBox="1">
            <a:spLocks noGrp="1"/>
          </p:cNvSpPr>
          <p:nvPr>
            <p:ph type="body" sz="quarter" idx="10"/>
          </p:nvPr>
        </p:nvSpPr>
        <p:spPr>
          <a:xfrm>
            <a:off x="1155697" y="2092036"/>
            <a:ext cx="9437208"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lang="en-US" sz="2800" dirty="0">
                <a:solidFill>
                  <a:srgbClr val="000000"/>
                </a:solidFill>
              </a:rPr>
              <a:t>So far we have seen how well LLMs can extrapolate information with in-context learning. </a:t>
            </a:r>
          </a:p>
          <a:p>
            <a:pPr marL="0" indent="0" fontAlgn="base">
              <a:spcBef>
                <a:spcPts val="0"/>
              </a:spcBef>
              <a:buNone/>
            </a:pPr>
            <a:endParaRPr lang="en-US" sz="2800" b="0" i="0" u="none" strike="noStrike" dirty="0">
              <a:solidFill>
                <a:srgbClr val="000000"/>
              </a:solidFill>
              <a:effectLst/>
            </a:endParaRPr>
          </a:p>
          <a:p>
            <a:pPr marL="0" indent="0" fontAlgn="base">
              <a:spcBef>
                <a:spcPts val="0"/>
              </a:spcBef>
              <a:buNone/>
            </a:pPr>
            <a:r>
              <a:rPr lang="en-US" sz="2800" dirty="0">
                <a:solidFill>
                  <a:srgbClr val="000000"/>
                </a:solidFill>
              </a:rPr>
              <a:t>How much more can we push this? Could an LLM be used as a central processing/logical reasoning unit?</a:t>
            </a:r>
          </a:p>
          <a:p>
            <a:pPr marL="0" indent="0" fontAlgn="base">
              <a:spcBef>
                <a:spcPts val="0"/>
              </a:spcBef>
              <a:buNone/>
            </a:pPr>
            <a:endParaRPr lang="en-US" sz="2800" b="0" i="0" u="none" strike="noStrike" dirty="0">
              <a:solidFill>
                <a:srgbClr val="000000"/>
              </a:solidFill>
              <a:effectLst/>
            </a:endParaRPr>
          </a:p>
          <a:p>
            <a:pPr marL="0" indent="0" fontAlgn="base">
              <a:spcBef>
                <a:spcPts val="0"/>
              </a:spcBef>
              <a:buNone/>
            </a:pPr>
            <a:r>
              <a:rPr lang="en-US" sz="2800" dirty="0">
                <a:solidFill>
                  <a:srgbClr val="000000"/>
                </a:solidFill>
              </a:rPr>
              <a:t>In this lesson we will explore how LLMs can be used as reasoning tools. </a:t>
            </a:r>
          </a:p>
          <a:p>
            <a:pPr marL="0" indent="0" fontAlgn="base">
              <a:spcBef>
                <a:spcPts val="0"/>
              </a:spcBef>
              <a:buNone/>
            </a:pPr>
            <a:endParaRPr lang="en-US" sz="2800" b="0" i="0" u="none" strike="noStrike" dirty="0">
              <a:solidFill>
                <a:srgbClr val="000000"/>
              </a:solidFill>
              <a:effectLst/>
            </a:endParaRPr>
          </a:p>
          <a:p>
            <a:pPr marL="0" indent="0" fontAlgn="base">
              <a:spcBef>
                <a:spcPts val="0"/>
              </a:spcBef>
              <a:buNone/>
            </a:pPr>
            <a:r>
              <a:rPr lang="en-US" sz="2800" dirty="0">
                <a:solidFill>
                  <a:srgbClr val="000000"/>
                </a:solidFill>
              </a:rPr>
              <a:t>Andrej Karpathy, a thought leader in the LLM space, posited the LLM OS, which connects components to an LLM as a futuristic view of computing platforms. </a:t>
            </a:r>
          </a:p>
        </p:txBody>
      </p:sp>
      <p:pic>
        <p:nvPicPr>
          <p:cNvPr id="2050" name="Picture 2">
            <a:extLst>
              <a:ext uri="{FF2B5EF4-FFF2-40B4-BE49-F238E27FC236}">
                <a16:creationId xmlns:a16="http://schemas.microsoft.com/office/drawing/2014/main" id="{939E7714-F078-2C38-6977-C3D25C1A01A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592905" y="1826523"/>
            <a:ext cx="7472623" cy="7365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967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LLM Reasoning – Seeing LLMs reason</a:t>
            </a:r>
            <a:endParaRPr dirty="0"/>
          </a:p>
        </p:txBody>
      </p:sp>
      <p:sp>
        <p:nvSpPr>
          <p:cNvPr id="107" name="Google Shape;107;p15"/>
          <p:cNvSpPr txBox="1">
            <a:spLocks noGrp="1"/>
          </p:cNvSpPr>
          <p:nvPr>
            <p:ph type="body" sz="quarter" idx="10"/>
          </p:nvPr>
        </p:nvSpPr>
        <p:spPr>
          <a:xfrm>
            <a:off x="1155696" y="2092036"/>
            <a:ext cx="10391869" cy="7985936"/>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Reasoning in the context of LLMs refers to the model’s ability to:</a:t>
            </a:r>
          </a:p>
          <a:p>
            <a:r>
              <a:rPr lang="en-US" dirty="0">
                <a:solidFill>
                  <a:srgbClr val="0E0E0E"/>
                </a:solidFill>
                <a:effectLst/>
              </a:rPr>
              <a:t>logically connect pieces of information</a:t>
            </a:r>
          </a:p>
          <a:p>
            <a:r>
              <a:rPr lang="en-US" dirty="0">
                <a:solidFill>
                  <a:srgbClr val="0E0E0E"/>
                </a:solidFill>
                <a:effectLst/>
              </a:rPr>
              <a:t>draw inferences, and</a:t>
            </a:r>
          </a:p>
          <a:p>
            <a:r>
              <a:rPr lang="en-US" dirty="0">
                <a:solidFill>
                  <a:srgbClr val="0E0E0E"/>
                </a:solidFill>
                <a:effectLst/>
              </a:rPr>
              <a:t>make decisions based on the input it receives</a:t>
            </a:r>
          </a:p>
          <a:p>
            <a:pPr marL="0" indent="0">
              <a:buNone/>
            </a:pPr>
            <a:endParaRPr lang="en-US" dirty="0">
              <a:solidFill>
                <a:srgbClr val="0E0E0E"/>
              </a:solidFill>
              <a:effectLst/>
            </a:endParaRPr>
          </a:p>
          <a:p>
            <a:pPr marL="0" indent="0">
              <a:buNone/>
            </a:pPr>
            <a:r>
              <a:rPr lang="en-US" dirty="0">
                <a:solidFill>
                  <a:srgbClr val="0E0E0E"/>
                </a:solidFill>
                <a:effectLst/>
              </a:rPr>
              <a:t>Unlike simple pattern matching or text generation, reasoning involves a deeper understanding and manipulation of information to solve complex tasks or answer questions that require multi-step logic.</a:t>
            </a:r>
          </a:p>
          <a:p>
            <a:pPr marL="0" indent="0">
              <a:buNone/>
            </a:pPr>
            <a:endParaRPr lang="en-US" dirty="0">
              <a:solidFill>
                <a:srgbClr val="0E0E0E"/>
              </a:solidFill>
              <a:effectLst/>
            </a:endParaRPr>
          </a:p>
          <a:p>
            <a:pPr marL="0" indent="0">
              <a:buNone/>
            </a:pPr>
            <a:r>
              <a:rPr lang="en-US" dirty="0">
                <a:solidFill>
                  <a:srgbClr val="0E0E0E"/>
                </a:solidFill>
                <a:effectLst/>
              </a:rPr>
              <a:t>Reasoning enables LLMs to tackle complex tasks that go beyond the surface level, such as mathematical problem-solving, understanding cause-and-effect relationships, or making decisions based on multiple variables.</a:t>
            </a:r>
          </a:p>
        </p:txBody>
      </p:sp>
      <p:pic>
        <p:nvPicPr>
          <p:cNvPr id="2" name="Picture 1">
            <a:extLst>
              <a:ext uri="{FF2B5EF4-FFF2-40B4-BE49-F238E27FC236}">
                <a16:creationId xmlns:a16="http://schemas.microsoft.com/office/drawing/2014/main" id="{5042CE76-38FD-6168-835E-95266CBAAF27}"/>
              </a:ext>
            </a:extLst>
          </p:cNvPr>
          <p:cNvPicPr>
            <a:picLocks noChangeAspect="1"/>
          </p:cNvPicPr>
          <p:nvPr/>
        </p:nvPicPr>
        <p:blipFill>
          <a:blip r:embed="rId3"/>
          <a:stretch>
            <a:fillRect/>
          </a:stretch>
        </p:blipFill>
        <p:spPr>
          <a:xfrm>
            <a:off x="12155372" y="2986960"/>
            <a:ext cx="5932614" cy="4313079"/>
          </a:xfrm>
          <a:prstGeom prst="rect">
            <a:avLst/>
          </a:prstGeom>
        </p:spPr>
      </p:pic>
    </p:spTree>
    <p:extLst>
      <p:ext uri="{BB962C8B-B14F-4D97-AF65-F5344CB8AC3E}">
        <p14:creationId xmlns:p14="http://schemas.microsoft.com/office/powerpoint/2010/main" val="372104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Chain-of-Thought Prompting</a:t>
            </a:r>
            <a:endParaRPr dirty="0"/>
          </a:p>
        </p:txBody>
      </p:sp>
      <p:sp>
        <p:nvSpPr>
          <p:cNvPr id="107" name="Google Shape;107;p15"/>
          <p:cNvSpPr txBox="1">
            <a:spLocks noGrp="1"/>
          </p:cNvSpPr>
          <p:nvPr>
            <p:ph type="body" sz="quarter" idx="10"/>
          </p:nvPr>
        </p:nvSpPr>
        <p:spPr>
          <a:xfrm>
            <a:off x="1155697" y="2092036"/>
            <a:ext cx="7574646" cy="6834749"/>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lang="en-US" sz="2800" b="0" i="0" u="none" strike="noStrike" dirty="0">
                <a:solidFill>
                  <a:srgbClr val="000000"/>
                </a:solidFill>
                <a:effectLst/>
              </a:rPr>
              <a:t>Chain-of-Thought (CoT) prompting is a method that allows the LLM to take multiple steps to solve a prompt. </a:t>
            </a:r>
          </a:p>
          <a:p>
            <a:pPr marL="0" indent="0" fontAlgn="base">
              <a:spcBef>
                <a:spcPts val="0"/>
              </a:spcBef>
              <a:buNone/>
            </a:pPr>
            <a:endParaRPr lang="en-US" sz="2800" dirty="0">
              <a:solidFill>
                <a:srgbClr val="000000"/>
              </a:solidFill>
            </a:endParaRPr>
          </a:p>
          <a:p>
            <a:pPr marL="0" indent="0" fontAlgn="base">
              <a:spcBef>
                <a:spcPts val="0"/>
              </a:spcBef>
              <a:buNone/>
            </a:pPr>
            <a:r>
              <a:rPr lang="en-US" sz="2800" b="0" i="0" u="none" strike="noStrike" dirty="0">
                <a:solidFill>
                  <a:srgbClr val="000000"/>
                </a:solidFill>
                <a:effectLst/>
              </a:rPr>
              <a:t>By showing how to work through a problem step by step, the LLM learns to solve problems by breaking them down into pieces.</a:t>
            </a:r>
          </a:p>
          <a:p>
            <a:pPr marL="0" indent="0" fontAlgn="base">
              <a:spcBef>
                <a:spcPts val="0"/>
              </a:spcBef>
              <a:buNone/>
            </a:pPr>
            <a:endParaRPr lang="en-US" sz="2800" dirty="0">
              <a:solidFill>
                <a:srgbClr val="000000"/>
              </a:solidFill>
            </a:endParaRPr>
          </a:p>
          <a:p>
            <a:pPr marL="0" indent="0" fontAlgn="base">
              <a:spcBef>
                <a:spcPts val="0"/>
              </a:spcBef>
              <a:buNone/>
            </a:pPr>
            <a:r>
              <a:rPr lang="en-US" sz="2800" b="0" i="0" u="none" strike="noStrike" dirty="0">
                <a:solidFill>
                  <a:srgbClr val="000000"/>
                </a:solidFill>
                <a:effectLst/>
              </a:rPr>
              <a:t>Since the output is fed back into the context, the model is able to attend over the logical flow of the problem’s solution.  </a:t>
            </a:r>
          </a:p>
        </p:txBody>
      </p:sp>
      <p:pic>
        <p:nvPicPr>
          <p:cNvPr id="1026" name="Picture 2">
            <a:extLst>
              <a:ext uri="{FF2B5EF4-FFF2-40B4-BE49-F238E27FC236}">
                <a16:creationId xmlns:a16="http://schemas.microsoft.com/office/drawing/2014/main" id="{47588B0C-8A5A-122E-758F-165FC5BC9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988" y="1759216"/>
            <a:ext cx="8786190" cy="43297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1978E-FDA0-B415-4F5F-18356B585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0988" y="5802113"/>
            <a:ext cx="4064262" cy="3674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929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Tree-of-Thought Reasoning </a:t>
            </a:r>
            <a:endParaRPr dirty="0"/>
          </a:p>
        </p:txBody>
      </p:sp>
      <p:sp>
        <p:nvSpPr>
          <p:cNvPr id="107" name="Google Shape;107;p15"/>
          <p:cNvSpPr txBox="1">
            <a:spLocks noGrp="1"/>
          </p:cNvSpPr>
          <p:nvPr>
            <p:ph type="body" sz="quarter" idx="10"/>
          </p:nvPr>
        </p:nvSpPr>
        <p:spPr>
          <a:xfrm>
            <a:off x="1155697" y="2092036"/>
            <a:ext cx="8354823" cy="6834749"/>
          </a:xfrm>
          <a:prstGeom prst="rect">
            <a:avLst/>
          </a:prstGeom>
          <a:noFill/>
          <a:ln>
            <a:noFill/>
          </a:ln>
        </p:spPr>
        <p:txBody>
          <a:bodyPr spcFirstLastPara="1" vert="horz" wrap="square" lIns="137138" tIns="68550" rIns="137138" bIns="68550" rtlCol="0" anchor="t" anchorCtr="0">
            <a:noAutofit/>
          </a:bodyPr>
          <a:lstStyle/>
          <a:p>
            <a:pPr marL="0" indent="0">
              <a:buNone/>
            </a:pPr>
            <a:r>
              <a:rPr lang="en-US" dirty="0">
                <a:solidFill>
                  <a:srgbClr val="0E0E0E"/>
                </a:solidFill>
                <a:effectLst/>
              </a:rPr>
              <a:t>Tree of Thought (ToT) is an extension of CoT, where the reasoning process is represented as a branching tree structure rather than a single chain.</a:t>
            </a:r>
          </a:p>
          <a:p>
            <a:pPr marL="0" indent="0">
              <a:buNone/>
            </a:pPr>
            <a:r>
              <a:rPr lang="en-US" dirty="0">
                <a:solidFill>
                  <a:srgbClr val="0E0E0E"/>
                </a:solidFill>
                <a:effectLst/>
              </a:rPr>
              <a:t>ToT</a:t>
            </a:r>
            <a:r>
              <a:rPr lang="en-US" b="1" dirty="0">
                <a:solidFill>
                  <a:srgbClr val="0E0E0E"/>
                </a:solidFill>
                <a:effectLst/>
              </a:rPr>
              <a:t> </a:t>
            </a:r>
            <a:r>
              <a:rPr lang="en-US" dirty="0">
                <a:solidFill>
                  <a:srgbClr val="0E0E0E"/>
                </a:solidFill>
                <a:effectLst/>
              </a:rPr>
              <a:t>enables the exploration of multiple potential reasoning paths simultaneously, enhancing the ability to consider alternative solutions or hypotheses.</a:t>
            </a:r>
          </a:p>
          <a:p>
            <a:r>
              <a:rPr lang="en-US" b="1" dirty="0">
                <a:solidFill>
                  <a:srgbClr val="0E0E0E"/>
                </a:solidFill>
                <a:effectLst/>
              </a:rPr>
              <a:t>Application Scenarios:</a:t>
            </a:r>
            <a:r>
              <a:rPr lang="en-US" dirty="0">
                <a:solidFill>
                  <a:srgbClr val="0E0E0E"/>
                </a:solidFill>
                <a:effectLst/>
              </a:rPr>
              <a:t> Highlight scenarios where ToT is advantageous, such as in decision-making tasks with multiple outcomes, game strategies, or tasks requiring the evaluation of different approaches.</a:t>
            </a:r>
          </a:p>
          <a:p>
            <a:r>
              <a:rPr lang="en-US" b="1" dirty="0">
                <a:solidFill>
                  <a:srgbClr val="0E0E0E"/>
                </a:solidFill>
                <a:effectLst/>
              </a:rPr>
              <a:t>Visualization:</a:t>
            </a:r>
            <a:r>
              <a:rPr lang="en-US" dirty="0">
                <a:solidFill>
                  <a:srgbClr val="0E0E0E"/>
                </a:solidFill>
                <a:effectLst/>
              </a:rPr>
              <a:t> Use a tree diagram to illustrate how ToT works, with branches representing different reasoning paths that are evaluated and pruned based on their likelihood of leading to a correct or optimal answer.</a:t>
            </a:r>
          </a:p>
          <a:p>
            <a:r>
              <a:rPr lang="en-US" b="1" dirty="0">
                <a:solidFill>
                  <a:srgbClr val="0E0E0E"/>
                </a:solidFill>
                <a:effectLst/>
              </a:rPr>
              <a:t>Challenges:</a:t>
            </a:r>
            <a:r>
              <a:rPr lang="en-US" dirty="0">
                <a:solidFill>
                  <a:srgbClr val="0E0E0E"/>
                </a:solidFill>
                <a:effectLst/>
              </a:rPr>
              <a:t> Discuss the computational complexity and the need for efficient path exploration and pruning strategies in ToT.</a:t>
            </a:r>
          </a:p>
          <a:p>
            <a:pPr marL="0" indent="0" fontAlgn="base">
              <a:spcBef>
                <a:spcPts val="0"/>
              </a:spcBef>
              <a:buNone/>
            </a:pPr>
            <a:endParaRPr lang="en-US" dirty="0">
              <a:solidFill>
                <a:srgbClr val="000000"/>
              </a:solidFill>
            </a:endParaRPr>
          </a:p>
        </p:txBody>
      </p:sp>
      <p:pic>
        <p:nvPicPr>
          <p:cNvPr id="4" name="Picture 3">
            <a:extLst>
              <a:ext uri="{FF2B5EF4-FFF2-40B4-BE49-F238E27FC236}">
                <a16:creationId xmlns:a16="http://schemas.microsoft.com/office/drawing/2014/main" id="{624E7344-A6F6-9AEB-BC7B-8F3CF8438151}"/>
              </a:ext>
            </a:extLst>
          </p:cNvPr>
          <p:cNvPicPr>
            <a:picLocks noChangeAspect="1"/>
          </p:cNvPicPr>
          <p:nvPr/>
        </p:nvPicPr>
        <p:blipFill>
          <a:blip r:embed="rId3"/>
          <a:stretch>
            <a:fillRect/>
          </a:stretch>
        </p:blipFill>
        <p:spPr>
          <a:xfrm>
            <a:off x="9510520" y="2521131"/>
            <a:ext cx="8777480" cy="4167724"/>
          </a:xfrm>
          <a:prstGeom prst="rect">
            <a:avLst/>
          </a:prstGeom>
        </p:spPr>
      </p:pic>
    </p:spTree>
    <p:extLst>
      <p:ext uri="{BB962C8B-B14F-4D97-AF65-F5344CB8AC3E}">
        <p14:creationId xmlns:p14="http://schemas.microsoft.com/office/powerpoint/2010/main" val="446937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title"/>
          </p:nvPr>
        </p:nvSpPr>
        <p:spPr>
          <a:prstGeom prst="rect">
            <a:avLst/>
          </a:prstGeom>
          <a:noFill/>
          <a:ln>
            <a:noFill/>
          </a:ln>
        </p:spPr>
        <p:txBody>
          <a:bodyPr spcFirstLastPara="1" vert="horz" wrap="square" lIns="137138" tIns="68550" rIns="137138" bIns="68550" rtlCol="0" anchor="ctr" anchorCtr="0">
            <a:noAutofit/>
          </a:bodyPr>
          <a:lstStyle/>
          <a:p>
            <a:r>
              <a:rPr lang="en-US" dirty="0"/>
              <a:t>Comparing CoT and ToT</a:t>
            </a:r>
            <a:endParaRPr dirty="0"/>
          </a:p>
        </p:txBody>
      </p:sp>
      <p:sp>
        <p:nvSpPr>
          <p:cNvPr id="107" name="Google Shape;107;p15"/>
          <p:cNvSpPr txBox="1">
            <a:spLocks noGrp="1"/>
          </p:cNvSpPr>
          <p:nvPr>
            <p:ph type="body" sz="quarter" idx="10"/>
          </p:nvPr>
        </p:nvSpPr>
        <p:spPr>
          <a:xfrm>
            <a:off x="1155697" y="1672046"/>
            <a:ext cx="8354823" cy="7781716"/>
          </a:xfrm>
          <a:prstGeom prst="rect">
            <a:avLst/>
          </a:prstGeom>
          <a:noFill/>
          <a:ln>
            <a:noFill/>
          </a:ln>
        </p:spPr>
        <p:txBody>
          <a:bodyPr spcFirstLastPara="1" vert="horz" wrap="square" lIns="137138" tIns="68550" rIns="137138" bIns="68550" rtlCol="0" anchor="t" anchorCtr="0">
            <a:noAutofit/>
          </a:bodyPr>
          <a:lstStyle/>
          <a:p>
            <a:pPr marL="0" indent="0" fontAlgn="base">
              <a:spcBef>
                <a:spcPts val="0"/>
              </a:spcBef>
              <a:buNone/>
            </a:pPr>
            <a:r>
              <a:rPr lang="en-US" sz="2800" b="1" u="sng" dirty="0">
                <a:solidFill>
                  <a:srgbClr val="000000"/>
                </a:solidFill>
              </a:rPr>
              <a:t>Chain- vs. Tree-of-Thought </a:t>
            </a:r>
          </a:p>
          <a:p>
            <a:pPr marL="0" indent="0">
              <a:buNone/>
            </a:pPr>
            <a:r>
              <a:rPr lang="en-US" sz="2200" b="1" dirty="0">
                <a:solidFill>
                  <a:srgbClr val="0E0E0E"/>
                </a:solidFill>
                <a:effectLst/>
              </a:rPr>
              <a:t>Key Differences</a:t>
            </a:r>
          </a:p>
          <a:p>
            <a:pPr marL="0" indent="0">
              <a:buNone/>
            </a:pPr>
            <a:r>
              <a:rPr lang="en-US" sz="2200" b="1" dirty="0">
                <a:solidFill>
                  <a:srgbClr val="0E0E0E"/>
                </a:solidFill>
                <a:effectLst/>
              </a:rPr>
              <a:t>Structure:</a:t>
            </a:r>
            <a:r>
              <a:rPr lang="en-US" sz="2200" dirty="0">
                <a:solidFill>
                  <a:srgbClr val="0E0E0E"/>
                </a:solidFill>
                <a:effectLst/>
              </a:rPr>
              <a:t> CoT is linear, whereas ToT is hierarchical.</a:t>
            </a:r>
          </a:p>
          <a:p>
            <a:pPr marL="0" indent="0">
              <a:buNone/>
            </a:pPr>
            <a:r>
              <a:rPr lang="en-US" sz="2200" b="1" dirty="0">
                <a:solidFill>
                  <a:srgbClr val="0E0E0E"/>
                </a:solidFill>
                <a:effectLst/>
              </a:rPr>
              <a:t>Application:</a:t>
            </a:r>
            <a:r>
              <a:rPr lang="en-US" sz="2200" dirty="0">
                <a:solidFill>
                  <a:srgbClr val="0E0E0E"/>
                </a:solidFill>
                <a:effectLst/>
              </a:rPr>
              <a:t> CoT is better suited for linear, step-by-step reasoning tasks, while ToT excels in tasks requiring the consideration of multiple possibilities.</a:t>
            </a:r>
          </a:p>
          <a:p>
            <a:pPr marL="0" indent="0">
              <a:buNone/>
            </a:pPr>
            <a:r>
              <a:rPr lang="en-US" sz="2200" b="1" dirty="0">
                <a:solidFill>
                  <a:srgbClr val="0E0E0E"/>
                </a:solidFill>
                <a:effectLst/>
              </a:rPr>
              <a:t>Complexity:</a:t>
            </a:r>
            <a:r>
              <a:rPr lang="en-US" sz="2200" dirty="0">
                <a:solidFill>
                  <a:srgbClr val="0E0E0E"/>
                </a:solidFill>
                <a:effectLst/>
              </a:rPr>
              <a:t> ToT generally involves more computational overhead due to the need to evaluate multiple paths.</a:t>
            </a:r>
            <a:endParaRPr lang="en-US" sz="2200" dirty="0">
              <a:solidFill>
                <a:srgbClr val="0E0E0E"/>
              </a:solidFill>
            </a:endParaRPr>
          </a:p>
          <a:p>
            <a:pPr marL="0" indent="0">
              <a:buNone/>
            </a:pPr>
            <a:r>
              <a:rPr lang="en-US" sz="2800" b="1" u="sng" dirty="0">
                <a:solidFill>
                  <a:srgbClr val="0E0E0E"/>
                </a:solidFill>
                <a:effectLst/>
              </a:rPr>
              <a:t>Combining CoT and ToT</a:t>
            </a:r>
          </a:p>
          <a:p>
            <a:pPr marL="0" indent="0">
              <a:buNone/>
            </a:pPr>
            <a:r>
              <a:rPr lang="en-US" sz="2200" b="1" dirty="0">
                <a:solidFill>
                  <a:srgbClr val="0E0E0E"/>
                </a:solidFill>
                <a:effectLst/>
              </a:rPr>
              <a:t>Initial Broad Exploration (ToT):</a:t>
            </a:r>
            <a:r>
              <a:rPr lang="en-US" sz="2200" dirty="0">
                <a:solidFill>
                  <a:srgbClr val="0E0E0E"/>
                </a:solidFill>
                <a:effectLst/>
              </a:rPr>
              <a:t> Start with Tree of Thought to explore multiple potential solutions simultaneously, identifying the most promising paths through branching and pruning.</a:t>
            </a:r>
          </a:p>
          <a:p>
            <a:pPr marL="0" indent="0">
              <a:buNone/>
            </a:pPr>
            <a:r>
              <a:rPr lang="en-US" sz="2200" b="1" dirty="0">
                <a:solidFill>
                  <a:srgbClr val="0E0E0E"/>
                </a:solidFill>
                <a:effectLst/>
              </a:rPr>
              <a:t>Focused Deep Reasoning (CoT):</a:t>
            </a:r>
            <a:r>
              <a:rPr lang="en-US" sz="2200" dirty="0">
                <a:solidFill>
                  <a:srgbClr val="0E0E0E"/>
                </a:solidFill>
                <a:effectLst/>
              </a:rPr>
              <a:t> Transition to Chain of Thought within the selected paths to conduct detailed, step-by-step reasoning, refining the solution with linear logic.</a:t>
            </a:r>
          </a:p>
          <a:p>
            <a:pPr marL="0" indent="0">
              <a:buNone/>
            </a:pPr>
            <a:r>
              <a:rPr lang="en-US" sz="2200" b="1" dirty="0">
                <a:solidFill>
                  <a:srgbClr val="0E0E0E"/>
                </a:solidFill>
                <a:effectLst/>
              </a:rPr>
              <a:t>Iterative Refinement:</a:t>
            </a:r>
            <a:r>
              <a:rPr lang="en-US" sz="2200" dirty="0">
                <a:solidFill>
                  <a:srgbClr val="0E0E0E"/>
                </a:solidFill>
                <a:effectLst/>
              </a:rPr>
              <a:t> Use an iterative process where CoT refines paths identified by ToT, and if issues arise, loop back to ToT to explore alternatives, combining broad exploration with deep analysis for optimal outcomes.</a:t>
            </a:r>
            <a:endParaRPr lang="en-US" sz="2200" dirty="0">
              <a:solidFill>
                <a:srgbClr val="000000"/>
              </a:solidFill>
            </a:endParaRPr>
          </a:p>
        </p:txBody>
      </p:sp>
      <p:pic>
        <p:nvPicPr>
          <p:cNvPr id="4" name="Picture 3">
            <a:extLst>
              <a:ext uri="{FF2B5EF4-FFF2-40B4-BE49-F238E27FC236}">
                <a16:creationId xmlns:a16="http://schemas.microsoft.com/office/drawing/2014/main" id="{624E7344-A6F6-9AEB-BC7B-8F3CF8438151}"/>
              </a:ext>
            </a:extLst>
          </p:cNvPr>
          <p:cNvPicPr>
            <a:picLocks noChangeAspect="1"/>
          </p:cNvPicPr>
          <p:nvPr/>
        </p:nvPicPr>
        <p:blipFill>
          <a:blip r:embed="rId3"/>
          <a:stretch>
            <a:fillRect/>
          </a:stretch>
        </p:blipFill>
        <p:spPr>
          <a:xfrm>
            <a:off x="9510520" y="2521131"/>
            <a:ext cx="8777480" cy="4167724"/>
          </a:xfrm>
          <a:prstGeom prst="rect">
            <a:avLst/>
          </a:prstGeom>
        </p:spPr>
      </p:pic>
      <p:pic>
        <p:nvPicPr>
          <p:cNvPr id="5" name="Picture 4">
            <a:extLst>
              <a:ext uri="{FF2B5EF4-FFF2-40B4-BE49-F238E27FC236}">
                <a16:creationId xmlns:a16="http://schemas.microsoft.com/office/drawing/2014/main" id="{ACE6B8D2-802D-878B-855D-867FD89FFB27}"/>
              </a:ext>
            </a:extLst>
          </p:cNvPr>
          <p:cNvPicPr>
            <a:picLocks noChangeAspect="1"/>
          </p:cNvPicPr>
          <p:nvPr/>
        </p:nvPicPr>
        <p:blipFill>
          <a:blip r:embed="rId4"/>
          <a:stretch>
            <a:fillRect/>
          </a:stretch>
        </p:blipFill>
        <p:spPr>
          <a:xfrm>
            <a:off x="10071463" y="6804597"/>
            <a:ext cx="7233114" cy="2649165"/>
          </a:xfrm>
          <a:prstGeom prst="rect">
            <a:avLst/>
          </a:prstGeom>
        </p:spPr>
      </p:pic>
    </p:spTree>
    <p:extLst>
      <p:ext uri="{BB962C8B-B14F-4D97-AF65-F5344CB8AC3E}">
        <p14:creationId xmlns:p14="http://schemas.microsoft.com/office/powerpoint/2010/main" val="2738044485"/>
      </p:ext>
    </p:extLst>
  </p:cSld>
  <p:clrMapOvr>
    <a:masterClrMapping/>
  </p:clrMapOvr>
</p:sld>
</file>

<file path=ppt/theme/theme1.xml><?xml version="1.0" encoding="utf-8"?>
<a:theme xmlns:a="http://schemas.openxmlformats.org/drawingml/2006/main" name="Main">
  <a:themeElements>
    <a:clrScheme name="Custom 6">
      <a:dk1>
        <a:sysClr val="windowText" lastClr="000000"/>
      </a:dk1>
      <a:lt1>
        <a:sysClr val="window" lastClr="FFFFFF"/>
      </a:lt1>
      <a:dk2>
        <a:srgbClr val="3C3C3C"/>
      </a:dk2>
      <a:lt2>
        <a:srgbClr val="D1D1D1"/>
      </a:lt2>
      <a:accent1>
        <a:srgbClr val="76B900"/>
      </a:accent1>
      <a:accent2>
        <a:srgbClr val="E1A624"/>
      </a:accent2>
      <a:accent3>
        <a:srgbClr val="8C8C8C"/>
      </a:accent3>
      <a:accent4>
        <a:srgbClr val="9273F2"/>
      </a:accent4>
      <a:accent5>
        <a:srgbClr val="5494F8"/>
      </a:accent5>
      <a:accent6>
        <a:srgbClr val="22C7A9"/>
      </a:accent6>
      <a:hlink>
        <a:srgbClr val="00B0F0"/>
      </a:hlink>
      <a:folHlink>
        <a:srgbClr val="00B0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ctr">
        <a:spAutoFit/>
      </a:bodyPr>
      <a:lstStyle>
        <a:defPPr algn="ctr">
          <a:lnSpc>
            <a:spcPct val="90000"/>
          </a:lnSpc>
          <a:defRPr sz="24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B8C0436B587D54C83BFD563750D75D3" ma:contentTypeVersion="4" ma:contentTypeDescription="Create a new document." ma:contentTypeScope="" ma:versionID="7f2325641a3eebca5d1924e994802e07">
  <xsd:schema xmlns:xsd="http://www.w3.org/2001/XMLSchema" xmlns:xs="http://www.w3.org/2001/XMLSchema" xmlns:p="http://schemas.microsoft.com/office/2006/metadata/properties" xmlns:ns2="ef34e829-e29b-491b-8f41-18a36dc808c0" targetNamespace="http://schemas.microsoft.com/office/2006/metadata/properties" ma:root="true" ma:fieldsID="8af2ce58ff16e0a292cb482e705e0698" ns2:_="">
    <xsd:import namespace="ef34e829-e29b-491b-8f41-18a36dc808c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34e829-e29b-491b-8f41-18a36dc808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0B191F2-D5E2-4A3A-B415-C14257C59202}">
  <ds:schemaRefs>
    <ds:schemaRef ds:uri="http://schemas.microsoft.com/sharepoint/v3/contenttype/forms"/>
  </ds:schemaRefs>
</ds:datastoreItem>
</file>

<file path=customXml/itemProps2.xml><?xml version="1.0" encoding="utf-8"?>
<ds:datastoreItem xmlns:ds="http://schemas.openxmlformats.org/officeDocument/2006/customXml" ds:itemID="{8A10E876-B686-40A8-8610-0B4DD6938F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34e829-e29b-491b-8f41-18a36dc808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0D1D62-8729-442F-ACDA-0EBD21D84DF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24930</TotalTime>
  <Words>2526</Words>
  <Application>Microsoft Office PowerPoint</Application>
  <PresentationFormat>Custom</PresentationFormat>
  <Paragraphs>222</Paragraphs>
  <Slides>25</Slides>
  <Notes>22</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Main</vt:lpstr>
      <vt:lpstr>Lecture 8.3 - LLM Agents</vt:lpstr>
      <vt:lpstr>PowerPoint Presentation</vt:lpstr>
      <vt:lpstr>This lecture</vt:lpstr>
      <vt:lpstr>Reasoning with LLMs</vt:lpstr>
      <vt:lpstr>LLM Reasoning – What will LLMs do</vt:lpstr>
      <vt:lpstr>LLM Reasoning – Seeing LLMs reason</vt:lpstr>
      <vt:lpstr>Chain-of-Thought Prompting</vt:lpstr>
      <vt:lpstr>Tree-of-Thought Reasoning </vt:lpstr>
      <vt:lpstr>Comparing CoT and ToT</vt:lpstr>
      <vt:lpstr>Program-of-Thought – LLMs and Code for Problem Solving </vt:lpstr>
      <vt:lpstr>LLM Agents</vt:lpstr>
      <vt:lpstr>Agentic Problem Solving</vt:lpstr>
      <vt:lpstr>Agentic Problem Solving</vt:lpstr>
      <vt:lpstr>Agentic Problem Solving</vt:lpstr>
      <vt:lpstr>Tool Usage</vt:lpstr>
      <vt:lpstr>Multi-Agent Systems (MAS)</vt:lpstr>
      <vt:lpstr>Common Challenges in Deploying Language Model Agents</vt:lpstr>
      <vt:lpstr>Alignment / Guardrails</vt:lpstr>
      <vt:lpstr>Alignment – Managing the Risks of LLMs</vt:lpstr>
      <vt:lpstr>Guardrails – An approach to encourage good discourse</vt:lpstr>
      <vt:lpstr>Guardrails – An approach to encourage good discourse</vt:lpstr>
      <vt:lpstr>NVIDIA NeMo Guardrails</vt:lpstr>
      <vt:lpstr>Meta Llama Guard</vt:lpstr>
      <vt:lpstr>Wrap 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Spillman</dc:creator>
  <cp:lastModifiedBy>Sam Raymond</cp:lastModifiedBy>
  <cp:revision>166</cp:revision>
  <dcterms:created xsi:type="dcterms:W3CDTF">2023-02-16T22:53:10Z</dcterms:created>
  <dcterms:modified xsi:type="dcterms:W3CDTF">2025-02-07T18:55:24Z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0x0101004B8C0436B587D54C83BFD563750D75D3</vt:lpwstr>
  </property>
</Properties>
</file>