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handoutMasterIdLst>
    <p:handoutMasterId r:id="rId30"/>
  </p:handoutMasterIdLst>
  <p:sldIdLst>
    <p:sldId id="276" r:id="rId5"/>
    <p:sldId id="263" r:id="rId6"/>
    <p:sldId id="277" r:id="rId7"/>
    <p:sldId id="278" r:id="rId8"/>
    <p:sldId id="343" r:id="rId9"/>
    <p:sldId id="375" r:id="rId10"/>
    <p:sldId id="363" r:id="rId11"/>
    <p:sldId id="364" r:id="rId12"/>
    <p:sldId id="365" r:id="rId13"/>
    <p:sldId id="376" r:id="rId14"/>
    <p:sldId id="367" r:id="rId15"/>
    <p:sldId id="357" r:id="rId16"/>
    <p:sldId id="358" r:id="rId17"/>
    <p:sldId id="366" r:id="rId18"/>
    <p:sldId id="368" r:id="rId19"/>
    <p:sldId id="369" r:id="rId20"/>
    <p:sldId id="370" r:id="rId21"/>
    <p:sldId id="360" r:id="rId22"/>
    <p:sldId id="361" r:id="rId23"/>
    <p:sldId id="371" r:id="rId24"/>
    <p:sldId id="372" r:id="rId25"/>
    <p:sldId id="373" r:id="rId26"/>
    <p:sldId id="307" r:id="rId27"/>
    <p:sldId id="259" r:id="rId2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85FBC-5C96-45A1-C96E-505F9DD3EBBA}" name="Dora Csillag" initials="DC" userId="S::dcsillag@nvidia.com::0620853e-b4a9-48e4-ab89-464dac053f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3C3C3C"/>
    <a:srgbClr val="5E5E5E"/>
    <a:srgbClr val="2E2E2E"/>
    <a:srgbClr val="5494F8"/>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D9A9D-6E67-5E94-C3CF-F83C0238A99F}" v="3" dt="2025-02-07T19:00:26.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5" autoAdjust="0"/>
    <p:restoredTop sz="95179" autoAdjust="0"/>
  </p:normalViewPr>
  <p:slideViewPr>
    <p:cSldViewPr snapToGrid="0">
      <p:cViewPr varScale="1">
        <p:scale>
          <a:sx n="93" d="100"/>
          <a:sy n="93" d="100"/>
        </p:scale>
        <p:origin x="1160" y="224"/>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nvidia.com::68c73667-b054-4751-86c2-2fef667112d9" providerId="AD" clId="Web-{D9AD9A9D-6E67-5E94-C3CF-F83C0238A99F}"/>
    <pc:docChg chg="modSld">
      <pc:chgData name="Joe Bungo" userId="S::jbungo@nvidia.com::68c73667-b054-4751-86c2-2fef667112d9" providerId="AD" clId="Web-{D9AD9A9D-6E67-5E94-C3CF-F83C0238A99F}" dt="2025-02-07T19:00:20.045" v="1" actId="20577"/>
      <pc:docMkLst>
        <pc:docMk/>
      </pc:docMkLst>
      <pc:sldChg chg="modSp">
        <pc:chgData name="Joe Bungo" userId="S::jbungo@nvidia.com::68c73667-b054-4751-86c2-2fef667112d9" providerId="AD" clId="Web-{D9AD9A9D-6E67-5E94-C3CF-F83C0238A99F}" dt="2025-02-07T19:00:20.045" v="1" actId="20577"/>
        <pc:sldMkLst>
          <pc:docMk/>
          <pc:sldMk cId="809099762" sldId="276"/>
        </pc:sldMkLst>
        <pc:spChg chg="mod">
          <ac:chgData name="Joe Bungo" userId="S::jbungo@nvidia.com::68c73667-b054-4751-86c2-2fef667112d9" providerId="AD" clId="Web-{D9AD9A9D-6E67-5E94-C3CF-F83C0238A99F}" dt="2025-02-07T19:00:20.045" v="1"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rxiv.org/abs/1404.5997"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rxiv.org/abs/1708.0388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F136-06A9-43F5-F946-DCAD45075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DED52-A2AE-122B-78B7-1C8BEA94F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D7C47-077A-F056-7EA9-AC8412461452}"/>
              </a:ext>
            </a:extLst>
          </p:cNvPr>
          <p:cNvSpPr>
            <a:spLocks noGrp="1"/>
          </p:cNvSpPr>
          <p:nvPr>
            <p:ph type="body" idx="1"/>
          </p:nvPr>
        </p:nvSpPr>
        <p:spPr/>
        <p:txBody>
          <a:bodyPr/>
          <a:lstStyle/>
          <a:p>
            <a:r>
              <a:rPr lang="en-US" dirty="0"/>
              <a:t>https://</a:t>
            </a:r>
            <a:r>
              <a:rPr lang="en-US" dirty="0" err="1"/>
              <a:t>en.wikipedia.org</a:t>
            </a:r>
            <a:r>
              <a:rPr lang="en-US" dirty="0"/>
              <a:t>/wiki/ELIZA</a:t>
            </a:r>
          </a:p>
          <a:p>
            <a:r>
              <a:rPr lang="en-US" dirty="0"/>
              <a:t>https://</a:t>
            </a:r>
            <a:r>
              <a:rPr lang="en-US" dirty="0" err="1"/>
              <a:t>www.britannica.com</a:t>
            </a:r>
            <a:r>
              <a:rPr lang="en-US" dirty="0"/>
              <a:t>/topic/Syntactic-Structures</a:t>
            </a:r>
          </a:p>
          <a:p>
            <a:r>
              <a:rPr lang="en-US" dirty="0"/>
              <a:t>https://</a:t>
            </a:r>
            <a:r>
              <a:rPr lang="en-US" dirty="0" err="1"/>
              <a:t>botpenguin.com</a:t>
            </a:r>
            <a:r>
              <a:rPr lang="en-US" dirty="0"/>
              <a:t>/glossary/n-gram</a:t>
            </a:r>
          </a:p>
          <a:p>
            <a:r>
              <a:rPr lang="en-US" dirty="0"/>
              <a:t>https://</a:t>
            </a:r>
            <a:r>
              <a:rPr lang="en-US" dirty="0" err="1"/>
              <a:t>pub.aimind.so</a:t>
            </a:r>
            <a:r>
              <a:rPr lang="en-US" dirty="0"/>
              <a:t>/generating-text-with-lstm-networks-using-tensorflow-a-comprehensive-guide-79cc2eeda20a</a:t>
            </a:r>
          </a:p>
        </p:txBody>
      </p:sp>
      <p:sp>
        <p:nvSpPr>
          <p:cNvPr id="4" name="Slide Number Placeholder 3">
            <a:extLst>
              <a:ext uri="{FF2B5EF4-FFF2-40B4-BE49-F238E27FC236}">
                <a16:creationId xmlns:a16="http://schemas.microsoft.com/office/drawing/2014/main" id="{5016C537-5EA9-0710-9E3F-F17645C209AE}"/>
              </a:ext>
            </a:extLst>
          </p:cNvPr>
          <p:cNvSpPr>
            <a:spLocks noGrp="1"/>
          </p:cNvSpPr>
          <p:nvPr>
            <p:ph type="sldNum" sz="quarter" idx="5"/>
          </p:nvPr>
        </p:nvSpPr>
        <p:spPr/>
        <p:txBody>
          <a:bodyPr/>
          <a:lstStyle/>
          <a:p>
            <a:fld id="{DAC5F5F8-CF2F-46BA-81DC-1E28D791687C}" type="slidenum">
              <a:rPr lang="en-US" smtClean="0"/>
              <a:pPr/>
              <a:t>11</a:t>
            </a:fld>
            <a:endParaRPr lang="en-US"/>
          </a:p>
        </p:txBody>
      </p:sp>
    </p:spTree>
    <p:extLst>
      <p:ext uri="{BB962C8B-B14F-4D97-AF65-F5344CB8AC3E}">
        <p14:creationId xmlns:p14="http://schemas.microsoft.com/office/powerpoint/2010/main" val="209885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5E60DDA-7AEA-F39F-35FF-DE597CCEC2AE}"/>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1D719D7B-CF22-848B-986B-17CB6EB96E8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DE0E627C-5C40-6F53-969C-5C0B3E7FF0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220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E25C5-5E87-8EB2-5765-60BF9A713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98379-C60D-B09D-4D33-C27BAC8E6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D1768-0EE3-976C-7A4E-5C85D699D3FC}"/>
              </a:ext>
            </a:extLst>
          </p:cNvPr>
          <p:cNvSpPr>
            <a:spLocks noGrp="1"/>
          </p:cNvSpPr>
          <p:nvPr>
            <p:ph type="body" idx="1"/>
          </p:nvPr>
        </p:nvSpPr>
        <p:spPr/>
        <p:txBody>
          <a:bodyPr/>
          <a:lstStyle/>
          <a:p>
            <a:r>
              <a:rPr lang="en-US" dirty="0"/>
              <a:t>https://</a:t>
            </a:r>
            <a:r>
              <a:rPr lang="en-US" dirty="0" err="1"/>
              <a:t>developer.nvidia.com</a:t>
            </a:r>
            <a:r>
              <a:rPr lang="en-US" dirty="0"/>
              <a:t>/blog/scaling-language-model-training-to-a-trillion-parameters-using-megatron/</a:t>
            </a:r>
          </a:p>
        </p:txBody>
      </p:sp>
      <p:sp>
        <p:nvSpPr>
          <p:cNvPr id="4" name="Slide Number Placeholder 3">
            <a:extLst>
              <a:ext uri="{FF2B5EF4-FFF2-40B4-BE49-F238E27FC236}">
                <a16:creationId xmlns:a16="http://schemas.microsoft.com/office/drawing/2014/main" id="{205FD32E-9BFE-13CC-F215-D6173C2B2F13}"/>
              </a:ext>
            </a:extLst>
          </p:cNvPr>
          <p:cNvSpPr>
            <a:spLocks noGrp="1"/>
          </p:cNvSpPr>
          <p:nvPr>
            <p:ph type="sldNum" sz="quarter" idx="5"/>
          </p:nvPr>
        </p:nvSpPr>
        <p:spPr/>
        <p:txBody>
          <a:bodyPr/>
          <a:lstStyle/>
          <a:p>
            <a:fld id="{DAC5F5F8-CF2F-46BA-81DC-1E28D791687C}" type="slidenum">
              <a:rPr lang="en-US" smtClean="0"/>
              <a:pPr/>
              <a:t>13</a:t>
            </a:fld>
            <a:endParaRPr lang="en-US"/>
          </a:p>
        </p:txBody>
      </p:sp>
    </p:spTree>
    <p:extLst>
      <p:ext uri="{BB962C8B-B14F-4D97-AF65-F5344CB8AC3E}">
        <p14:creationId xmlns:p14="http://schemas.microsoft.com/office/powerpoint/2010/main" val="2792086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D8CC-6490-56E3-22B2-287BF5669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C2966-BD56-9EA9-A8B7-52AA1F404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BE9D8-A0D3-C801-86B9-6A135E952AE5}"/>
              </a:ext>
            </a:extLst>
          </p:cNvPr>
          <p:cNvSpPr>
            <a:spLocks noGrp="1"/>
          </p:cNvSpPr>
          <p:nvPr>
            <p:ph type="body" idx="1"/>
          </p:nvPr>
        </p:nvSpPr>
        <p:spPr/>
        <p:txBody>
          <a:bodyPr/>
          <a:lstStyle/>
          <a:p>
            <a:r>
              <a:rPr lang="en-US" dirty="0"/>
              <a:t>https://</a:t>
            </a:r>
            <a:r>
              <a:rPr lang="en-US" dirty="0" err="1"/>
              <a:t>en.wikipedia.org</a:t>
            </a:r>
            <a:r>
              <a:rPr lang="en-US" dirty="0"/>
              <a:t>/wiki/ELIZA</a:t>
            </a:r>
          </a:p>
          <a:p>
            <a:r>
              <a:rPr lang="en-US" dirty="0"/>
              <a:t>https://</a:t>
            </a:r>
            <a:r>
              <a:rPr lang="en-US" dirty="0" err="1"/>
              <a:t>www.britannica.com</a:t>
            </a:r>
            <a:r>
              <a:rPr lang="en-US" dirty="0"/>
              <a:t>/topic/Syntactic-Structures</a:t>
            </a:r>
          </a:p>
          <a:p>
            <a:r>
              <a:rPr lang="en-US" dirty="0"/>
              <a:t>https://</a:t>
            </a:r>
            <a:r>
              <a:rPr lang="en-US" dirty="0" err="1"/>
              <a:t>botpenguin.com</a:t>
            </a:r>
            <a:r>
              <a:rPr lang="en-US" dirty="0"/>
              <a:t>/glossary/n-gram</a:t>
            </a:r>
          </a:p>
          <a:p>
            <a:r>
              <a:rPr lang="en-US" dirty="0"/>
              <a:t>https://</a:t>
            </a:r>
            <a:r>
              <a:rPr lang="en-US" dirty="0" err="1"/>
              <a:t>pub.aimind.so</a:t>
            </a:r>
            <a:r>
              <a:rPr lang="en-US" dirty="0"/>
              <a:t>/generating-text-with-lstm-networks-using-tensorflow-a-comprehensive-guide-79cc2eeda20a</a:t>
            </a:r>
          </a:p>
        </p:txBody>
      </p:sp>
      <p:sp>
        <p:nvSpPr>
          <p:cNvPr id="4" name="Slide Number Placeholder 3">
            <a:extLst>
              <a:ext uri="{FF2B5EF4-FFF2-40B4-BE49-F238E27FC236}">
                <a16:creationId xmlns:a16="http://schemas.microsoft.com/office/drawing/2014/main" id="{DFF6E256-D455-4786-ED4A-CFF75CF4D239}"/>
              </a:ext>
            </a:extLst>
          </p:cNvPr>
          <p:cNvSpPr>
            <a:spLocks noGrp="1"/>
          </p:cNvSpPr>
          <p:nvPr>
            <p:ph type="sldNum" sz="quarter" idx="5"/>
          </p:nvPr>
        </p:nvSpPr>
        <p:spPr/>
        <p:txBody>
          <a:bodyPr/>
          <a:lstStyle/>
          <a:p>
            <a:fld id="{DAC5F5F8-CF2F-46BA-81DC-1E28D791687C}" type="slidenum">
              <a:rPr lang="en-US" smtClean="0"/>
              <a:pPr/>
              <a:t>14</a:t>
            </a:fld>
            <a:endParaRPr lang="en-US"/>
          </a:p>
        </p:txBody>
      </p:sp>
    </p:spTree>
    <p:extLst>
      <p:ext uri="{BB962C8B-B14F-4D97-AF65-F5344CB8AC3E}">
        <p14:creationId xmlns:p14="http://schemas.microsoft.com/office/powerpoint/2010/main" val="3577295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82A53-FB62-1776-135B-8124E6AB1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61C0A-2591-BF70-58F5-B060036E1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DF592-CCE5-CB8F-BA37-D60D00875255}"/>
              </a:ext>
            </a:extLst>
          </p:cNvPr>
          <p:cNvSpPr>
            <a:spLocks noGrp="1"/>
          </p:cNvSpPr>
          <p:nvPr>
            <p:ph type="body" idx="1"/>
          </p:nvPr>
        </p:nvSpPr>
        <p:spPr/>
        <p:txBody>
          <a:bodyPr/>
          <a:lstStyle/>
          <a:p>
            <a:r>
              <a:rPr lang="en-US" dirty="0"/>
              <a:t>https://</a:t>
            </a:r>
            <a:r>
              <a:rPr lang="en-US" dirty="0" err="1"/>
              <a:t>huggingface.co</a:t>
            </a:r>
            <a:r>
              <a:rPr lang="en-US" dirty="0"/>
              <a:t>/docs/accelerate/</a:t>
            </a:r>
            <a:r>
              <a:rPr lang="en-US" dirty="0" err="1"/>
              <a:t>en</a:t>
            </a:r>
            <a:r>
              <a:rPr lang="en-US" dirty="0"/>
              <a:t>/</a:t>
            </a:r>
            <a:r>
              <a:rPr lang="en-US" dirty="0" err="1"/>
              <a:t>usage_guides</a:t>
            </a:r>
            <a:r>
              <a:rPr lang="en-US" dirty="0"/>
              <a:t>/</a:t>
            </a:r>
            <a:r>
              <a:rPr lang="en-US" dirty="0" err="1"/>
              <a:t>deepspeed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rgbClr val="76B900"/>
                </a:solidFill>
                <a:latin typeface="Lucida Grande" panose="020B0600040502020204" pitchFamily="34" charset="0"/>
                <a:cs typeface="Lucida Grande" panose="020B0600040502020204" pitchFamily="34" charset="0"/>
              </a:rPr>
              <a:t>ZeRO</a:t>
            </a:r>
            <a:r>
              <a:rPr lang="en-GB" dirty="0">
                <a:solidFill>
                  <a:srgbClr val="76B900"/>
                </a:solidFill>
                <a:latin typeface="Lucida Grande" panose="020B0600040502020204" pitchFamily="34" charset="0"/>
                <a:cs typeface="Lucida Grande" panose="020B0600040502020204" pitchFamily="34" charset="0"/>
              </a:rPr>
              <a:t>-Offload: Democratizing Billion-Scale Model Training. </a:t>
            </a:r>
            <a:r>
              <a:rPr lang="en-GB" u="sng" dirty="0">
                <a:solidFill>
                  <a:srgbClr val="76B900"/>
                </a:solidFill>
                <a:latin typeface="Lucida Grande" panose="020B0600040502020204" pitchFamily="34" charset="0"/>
                <a:cs typeface="Lucida Grande" panose="020B0600040502020204" pitchFamily="34" charset="0"/>
              </a:rPr>
              <a:t>Jie Ren</a:t>
            </a:r>
            <a:r>
              <a:rPr lang="en-GB" dirty="0">
                <a:solidFill>
                  <a:srgbClr val="76B900"/>
                </a:solidFill>
                <a:latin typeface="Lucida Grande" panose="020B0600040502020204" pitchFamily="34" charset="0"/>
                <a:cs typeface="Lucida Grande" panose="020B0600040502020204" pitchFamily="34" charset="0"/>
              </a:rPr>
              <a:t>, </a:t>
            </a:r>
            <a:r>
              <a:rPr lang="en-GB" u="sng" dirty="0" err="1">
                <a:solidFill>
                  <a:srgbClr val="76B900"/>
                </a:solidFill>
                <a:latin typeface="Lucida Grande" panose="020B0600040502020204" pitchFamily="34" charset="0"/>
                <a:cs typeface="Lucida Grande" panose="020B0600040502020204" pitchFamily="34" charset="0"/>
              </a:rPr>
              <a:t>Samyam</a:t>
            </a:r>
            <a:r>
              <a:rPr lang="en-GB" u="sng" dirty="0">
                <a:solidFill>
                  <a:srgbClr val="76B900"/>
                </a:solidFill>
                <a:latin typeface="Lucida Grande" panose="020B0600040502020204" pitchFamily="34" charset="0"/>
                <a:cs typeface="Lucida Grande" panose="020B0600040502020204" pitchFamily="34" charset="0"/>
              </a:rPr>
              <a:t> </a:t>
            </a:r>
            <a:r>
              <a:rPr lang="en-GB" u="sng" dirty="0" err="1">
                <a:solidFill>
                  <a:srgbClr val="76B900"/>
                </a:solidFill>
                <a:latin typeface="Lucida Grande" panose="020B0600040502020204" pitchFamily="34" charset="0"/>
                <a:cs typeface="Lucida Grande" panose="020B0600040502020204" pitchFamily="34" charset="0"/>
              </a:rPr>
              <a:t>Rajbhandari</a:t>
            </a:r>
            <a:r>
              <a:rPr lang="en-GB" dirty="0">
                <a:solidFill>
                  <a:srgbClr val="76B900"/>
                </a:solidFill>
                <a:latin typeface="Lucida Grande" panose="020B0600040502020204" pitchFamily="34" charset="0"/>
                <a:cs typeface="Lucida Grande" panose="020B0600040502020204" pitchFamily="34" charset="0"/>
              </a:rPr>
              <a:t>, </a:t>
            </a:r>
            <a:r>
              <a:rPr lang="en-GB" u="sng" dirty="0">
                <a:solidFill>
                  <a:srgbClr val="76B900"/>
                </a:solidFill>
                <a:latin typeface="Lucida Grande" panose="020B0600040502020204" pitchFamily="34" charset="0"/>
                <a:cs typeface="Lucida Grande" panose="020B0600040502020204" pitchFamily="34" charset="0"/>
              </a:rPr>
              <a:t>Reza Yazdani </a:t>
            </a:r>
            <a:r>
              <a:rPr lang="en-GB" u="sng" dirty="0" err="1">
                <a:solidFill>
                  <a:srgbClr val="76B900"/>
                </a:solidFill>
                <a:latin typeface="Lucida Grande" panose="020B0600040502020204" pitchFamily="34" charset="0"/>
                <a:cs typeface="Lucida Grande" panose="020B0600040502020204" pitchFamily="34" charset="0"/>
              </a:rPr>
              <a:t>Aminabadi</a:t>
            </a:r>
            <a:r>
              <a:rPr lang="en-GB" dirty="0">
                <a:solidFill>
                  <a:srgbClr val="76B900"/>
                </a:solidFill>
                <a:latin typeface="Lucida Grande" panose="020B0600040502020204" pitchFamily="34" charset="0"/>
                <a:cs typeface="Lucida Grande" panose="020B0600040502020204" pitchFamily="34" charset="0"/>
              </a:rPr>
              <a:t>, </a:t>
            </a:r>
            <a:r>
              <a:rPr lang="en-GB" u="sng" dirty="0">
                <a:solidFill>
                  <a:srgbClr val="76B900"/>
                </a:solidFill>
                <a:latin typeface="Lucida Grande" panose="020B0600040502020204" pitchFamily="34" charset="0"/>
                <a:cs typeface="Lucida Grande" panose="020B0600040502020204" pitchFamily="34" charset="0"/>
              </a:rPr>
              <a:t>Olatunji </a:t>
            </a:r>
            <a:r>
              <a:rPr lang="en-GB" u="sng" dirty="0" err="1">
                <a:solidFill>
                  <a:srgbClr val="76B900"/>
                </a:solidFill>
                <a:latin typeface="Lucida Grande" panose="020B0600040502020204" pitchFamily="34" charset="0"/>
                <a:cs typeface="Lucida Grande" panose="020B0600040502020204" pitchFamily="34" charset="0"/>
              </a:rPr>
              <a:t>Ruwase</a:t>
            </a:r>
            <a:r>
              <a:rPr lang="en-GB" dirty="0">
                <a:solidFill>
                  <a:srgbClr val="76B900"/>
                </a:solidFill>
                <a:latin typeface="Lucida Grande" panose="020B0600040502020204" pitchFamily="34" charset="0"/>
                <a:cs typeface="Lucida Grande" panose="020B0600040502020204" pitchFamily="34" charset="0"/>
              </a:rPr>
              <a:t>, </a:t>
            </a:r>
            <a:r>
              <a:rPr lang="en-GB" u="sng" dirty="0" err="1">
                <a:solidFill>
                  <a:srgbClr val="76B900"/>
                </a:solidFill>
                <a:latin typeface="Lucida Grande" panose="020B0600040502020204" pitchFamily="34" charset="0"/>
                <a:cs typeface="Lucida Grande" panose="020B0600040502020204" pitchFamily="34" charset="0"/>
              </a:rPr>
              <a:t>Shuangyan</a:t>
            </a:r>
            <a:r>
              <a:rPr lang="en-GB" u="sng" dirty="0">
                <a:solidFill>
                  <a:srgbClr val="76B900"/>
                </a:solidFill>
                <a:latin typeface="Lucida Grande" panose="020B0600040502020204" pitchFamily="34" charset="0"/>
                <a:cs typeface="Lucida Grande" panose="020B0600040502020204" pitchFamily="34" charset="0"/>
              </a:rPr>
              <a:t> Yang</a:t>
            </a:r>
            <a:r>
              <a:rPr lang="en-GB" dirty="0">
                <a:solidFill>
                  <a:srgbClr val="76B900"/>
                </a:solidFill>
                <a:latin typeface="Lucida Grande" panose="020B0600040502020204" pitchFamily="34" charset="0"/>
                <a:cs typeface="Lucida Grande" panose="020B0600040502020204" pitchFamily="34" charset="0"/>
              </a:rPr>
              <a:t>, </a:t>
            </a:r>
            <a:r>
              <a:rPr lang="en-GB" u="sng" dirty="0" err="1">
                <a:solidFill>
                  <a:srgbClr val="76B900"/>
                </a:solidFill>
                <a:latin typeface="Lucida Grande" panose="020B0600040502020204" pitchFamily="34" charset="0"/>
                <a:cs typeface="Lucida Grande" panose="020B0600040502020204" pitchFamily="34" charset="0"/>
              </a:rPr>
              <a:t>Minjia</a:t>
            </a:r>
            <a:r>
              <a:rPr lang="en-GB" u="sng" dirty="0">
                <a:solidFill>
                  <a:srgbClr val="76B900"/>
                </a:solidFill>
                <a:latin typeface="Lucida Grande" panose="020B0600040502020204" pitchFamily="34" charset="0"/>
                <a:cs typeface="Lucida Grande" panose="020B0600040502020204" pitchFamily="34" charset="0"/>
              </a:rPr>
              <a:t> Zhang</a:t>
            </a:r>
            <a:r>
              <a:rPr lang="en-GB" dirty="0">
                <a:solidFill>
                  <a:srgbClr val="76B900"/>
                </a:solidFill>
                <a:latin typeface="Lucida Grande" panose="020B0600040502020204" pitchFamily="34" charset="0"/>
                <a:cs typeface="Lucida Grande" panose="020B0600040502020204" pitchFamily="34" charset="0"/>
              </a:rPr>
              <a:t>, </a:t>
            </a:r>
            <a:r>
              <a:rPr lang="en-GB" u="sng" dirty="0">
                <a:solidFill>
                  <a:srgbClr val="76B900"/>
                </a:solidFill>
                <a:latin typeface="Lucida Grande" panose="020B0600040502020204" pitchFamily="34" charset="0"/>
                <a:cs typeface="Lucida Grande" panose="020B0600040502020204" pitchFamily="34" charset="0"/>
              </a:rPr>
              <a:t>Dong Li</a:t>
            </a:r>
            <a:r>
              <a:rPr lang="en-GB" dirty="0">
                <a:solidFill>
                  <a:srgbClr val="76B900"/>
                </a:solidFill>
                <a:latin typeface="Lucida Grande" panose="020B0600040502020204" pitchFamily="34" charset="0"/>
                <a:cs typeface="Lucida Grande" panose="020B0600040502020204" pitchFamily="34" charset="0"/>
              </a:rPr>
              <a:t>, </a:t>
            </a:r>
            <a:r>
              <a:rPr lang="en-GB" u="sng" dirty="0" err="1">
                <a:solidFill>
                  <a:srgbClr val="76B900"/>
                </a:solidFill>
                <a:latin typeface="Lucida Grande" panose="020B0600040502020204" pitchFamily="34" charset="0"/>
                <a:cs typeface="Lucida Grande" panose="020B0600040502020204" pitchFamily="34" charset="0"/>
              </a:rPr>
              <a:t>Yuxiong</a:t>
            </a:r>
            <a:r>
              <a:rPr lang="en-GB" u="sng" dirty="0">
                <a:solidFill>
                  <a:srgbClr val="76B900"/>
                </a:solidFill>
                <a:latin typeface="Lucida Grande" panose="020B0600040502020204" pitchFamily="34" charset="0"/>
                <a:cs typeface="Lucida Grande" panose="020B0600040502020204" pitchFamily="34" charset="0"/>
              </a:rPr>
              <a:t> He</a:t>
            </a:r>
            <a:r>
              <a:rPr lang="en-GB" dirty="0">
                <a:solidFill>
                  <a:srgbClr val="76B900"/>
                </a:solidFill>
                <a:latin typeface="Lucida Grande" panose="020B0600040502020204" pitchFamily="34" charset="0"/>
                <a:cs typeface="Lucida Grande" panose="020B0600040502020204" pitchFamily="34" charset="0"/>
              </a:rPr>
              <a:t>. 2021</a:t>
            </a:r>
          </a:p>
          <a:p>
            <a:endParaRPr lang="en-US" dirty="0"/>
          </a:p>
        </p:txBody>
      </p:sp>
      <p:sp>
        <p:nvSpPr>
          <p:cNvPr id="4" name="Slide Number Placeholder 3">
            <a:extLst>
              <a:ext uri="{FF2B5EF4-FFF2-40B4-BE49-F238E27FC236}">
                <a16:creationId xmlns:a16="http://schemas.microsoft.com/office/drawing/2014/main" id="{09BC4E8B-A577-F1FB-F3E2-EFB3D2CF38CD}"/>
              </a:ext>
            </a:extLst>
          </p:cNvPr>
          <p:cNvSpPr>
            <a:spLocks noGrp="1"/>
          </p:cNvSpPr>
          <p:nvPr>
            <p:ph type="sldNum" sz="quarter" idx="5"/>
          </p:nvPr>
        </p:nvSpPr>
        <p:spPr/>
        <p:txBody>
          <a:bodyPr/>
          <a:lstStyle/>
          <a:p>
            <a:fld id="{DAC5F5F8-CF2F-46BA-81DC-1E28D791687C}" type="slidenum">
              <a:rPr lang="en-US" smtClean="0"/>
              <a:pPr/>
              <a:t>15</a:t>
            </a:fld>
            <a:endParaRPr lang="en-US"/>
          </a:p>
        </p:txBody>
      </p:sp>
    </p:spTree>
    <p:extLst>
      <p:ext uri="{BB962C8B-B14F-4D97-AF65-F5344CB8AC3E}">
        <p14:creationId xmlns:p14="http://schemas.microsoft.com/office/powerpoint/2010/main" val="245375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66A98-76C9-46EF-0D75-45A4EC3FC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1A845-526F-1F01-25EF-F1AA71E52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86A9C-846A-9B80-1591-081A10F47055}"/>
              </a:ext>
            </a:extLst>
          </p:cNvPr>
          <p:cNvSpPr>
            <a:spLocks noGrp="1"/>
          </p:cNvSpPr>
          <p:nvPr>
            <p:ph type="body" idx="1"/>
          </p:nvPr>
        </p:nvSpPr>
        <p:spPr/>
        <p:txBody>
          <a:bodyPr/>
          <a:lstStyle/>
          <a:p>
            <a:r>
              <a:rPr lang="en-US" dirty="0"/>
              <a:t>https://</a:t>
            </a:r>
            <a:r>
              <a:rPr lang="en-US" dirty="0" err="1"/>
              <a:t>docs.nvidia.com</a:t>
            </a:r>
            <a:r>
              <a:rPr lang="en-US" dirty="0"/>
              <a:t>/nemo-framework/user-guide/latest/</a:t>
            </a:r>
            <a:r>
              <a:rPr lang="en-US" dirty="0" err="1"/>
              <a:t>nemotoolkit</a:t>
            </a:r>
            <a:r>
              <a:rPr lang="en-US" dirty="0"/>
              <a:t>/features/</a:t>
            </a:r>
            <a:r>
              <a:rPr lang="en-US" dirty="0" err="1"/>
              <a:t>parallelisms.html</a:t>
            </a:r>
            <a:endParaRPr lang="en-US" dirty="0"/>
          </a:p>
          <a:p>
            <a:endParaRPr lang="en-US" dirty="0"/>
          </a:p>
        </p:txBody>
      </p:sp>
      <p:sp>
        <p:nvSpPr>
          <p:cNvPr id="4" name="Slide Number Placeholder 3">
            <a:extLst>
              <a:ext uri="{FF2B5EF4-FFF2-40B4-BE49-F238E27FC236}">
                <a16:creationId xmlns:a16="http://schemas.microsoft.com/office/drawing/2014/main" id="{6639CAA7-542E-245F-0D88-8D53B9F36927}"/>
              </a:ext>
            </a:extLst>
          </p:cNvPr>
          <p:cNvSpPr>
            <a:spLocks noGrp="1"/>
          </p:cNvSpPr>
          <p:nvPr>
            <p:ph type="sldNum" sz="quarter" idx="5"/>
          </p:nvPr>
        </p:nvSpPr>
        <p:spPr/>
        <p:txBody>
          <a:bodyPr/>
          <a:lstStyle/>
          <a:p>
            <a:fld id="{DAC5F5F8-CF2F-46BA-81DC-1E28D791687C}" type="slidenum">
              <a:rPr lang="en-US" smtClean="0"/>
              <a:pPr/>
              <a:t>16</a:t>
            </a:fld>
            <a:endParaRPr lang="en-US"/>
          </a:p>
        </p:txBody>
      </p:sp>
    </p:spTree>
    <p:extLst>
      <p:ext uri="{BB962C8B-B14F-4D97-AF65-F5344CB8AC3E}">
        <p14:creationId xmlns:p14="http://schemas.microsoft.com/office/powerpoint/2010/main" val="416513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43E61-87EE-51CF-7C3A-EBF2FD6FA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22C93-397D-AC9A-D155-FAFF28A13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EC70D-2E83-47A8-149A-2BD0D8FDC740}"/>
              </a:ext>
            </a:extLst>
          </p:cNvPr>
          <p:cNvSpPr>
            <a:spLocks noGrp="1"/>
          </p:cNvSpPr>
          <p:nvPr>
            <p:ph type="body" idx="1"/>
          </p:nvPr>
        </p:nvSpPr>
        <p:spPr/>
        <p:txBody>
          <a:bodyPr/>
          <a:lstStyle/>
          <a:p>
            <a:r>
              <a:rPr lang="en-US" dirty="0"/>
              <a:t>https://</a:t>
            </a:r>
            <a:r>
              <a:rPr lang="en-US" dirty="0" err="1"/>
              <a:t>en.wikipedia.org</a:t>
            </a:r>
            <a:r>
              <a:rPr lang="en-US" dirty="0"/>
              <a:t>/wiki/ELIZA</a:t>
            </a:r>
          </a:p>
          <a:p>
            <a:r>
              <a:rPr lang="en-US" dirty="0"/>
              <a:t>https://</a:t>
            </a:r>
            <a:r>
              <a:rPr lang="en-US" dirty="0" err="1"/>
              <a:t>www.britannica.com</a:t>
            </a:r>
            <a:r>
              <a:rPr lang="en-US" dirty="0"/>
              <a:t>/topic/Syntactic-Structures</a:t>
            </a:r>
          </a:p>
          <a:p>
            <a:r>
              <a:rPr lang="en-US" dirty="0"/>
              <a:t>https://</a:t>
            </a:r>
            <a:r>
              <a:rPr lang="en-US" dirty="0" err="1"/>
              <a:t>botpenguin.com</a:t>
            </a:r>
            <a:r>
              <a:rPr lang="en-US" dirty="0"/>
              <a:t>/glossary/n-gram</a:t>
            </a:r>
          </a:p>
          <a:p>
            <a:r>
              <a:rPr lang="en-US" dirty="0"/>
              <a:t>https://</a:t>
            </a:r>
            <a:r>
              <a:rPr lang="en-US" dirty="0" err="1"/>
              <a:t>pub.aimind.so</a:t>
            </a:r>
            <a:r>
              <a:rPr lang="en-US" dirty="0"/>
              <a:t>/generating-text-with-lstm-networks-using-tensorflow-a-comprehensive-guide-79cc2eeda20a</a:t>
            </a:r>
          </a:p>
        </p:txBody>
      </p:sp>
      <p:sp>
        <p:nvSpPr>
          <p:cNvPr id="4" name="Slide Number Placeholder 3">
            <a:extLst>
              <a:ext uri="{FF2B5EF4-FFF2-40B4-BE49-F238E27FC236}">
                <a16:creationId xmlns:a16="http://schemas.microsoft.com/office/drawing/2014/main" id="{EA21C1F0-8318-C12A-339E-9EBA431AAA61}"/>
              </a:ext>
            </a:extLst>
          </p:cNvPr>
          <p:cNvSpPr>
            <a:spLocks noGrp="1"/>
          </p:cNvSpPr>
          <p:nvPr>
            <p:ph type="sldNum" sz="quarter" idx="5"/>
          </p:nvPr>
        </p:nvSpPr>
        <p:spPr/>
        <p:txBody>
          <a:bodyPr/>
          <a:lstStyle/>
          <a:p>
            <a:fld id="{DAC5F5F8-CF2F-46BA-81DC-1E28D791687C}" type="slidenum">
              <a:rPr lang="en-US" smtClean="0"/>
              <a:pPr/>
              <a:t>17</a:t>
            </a:fld>
            <a:endParaRPr lang="en-US"/>
          </a:p>
        </p:txBody>
      </p:sp>
    </p:spTree>
    <p:extLst>
      <p:ext uri="{BB962C8B-B14F-4D97-AF65-F5344CB8AC3E}">
        <p14:creationId xmlns:p14="http://schemas.microsoft.com/office/powerpoint/2010/main" val="130149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20F5E00-D47A-5C1D-DB38-0C82765A27AF}"/>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1C62008-AC64-FD60-57FF-13392F99791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EEA8BA34-62F1-0C39-63F4-0DA05DF615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22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4D290-AE6C-AED8-A701-10440FA1E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3FE61-20E8-B36B-A7D2-8DD417BAE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30524-E9A8-38A1-2C25-4DDC731DCE3A}"/>
              </a:ext>
            </a:extLst>
          </p:cNvPr>
          <p:cNvSpPr>
            <a:spLocks noGrp="1"/>
          </p:cNvSpPr>
          <p:nvPr>
            <p:ph type="body" idx="1"/>
          </p:nvPr>
        </p:nvSpPr>
        <p:spPr/>
        <p:txBody>
          <a:bodyPr/>
          <a:lstStyle/>
          <a:p>
            <a:r>
              <a:rPr lang="en-US" dirty="0"/>
              <a:t>https://</a:t>
            </a:r>
            <a:r>
              <a:rPr lang="en-US" dirty="0" err="1"/>
              <a:t>lambdalabs.com</a:t>
            </a:r>
            <a:r>
              <a:rPr lang="en-US" dirty="0"/>
              <a:t>/blog/introduction-multi-gpu-multi-node-distributed-training-nccl-2-0</a:t>
            </a:r>
          </a:p>
          <a:p>
            <a:endParaRPr lang="en-US" dirty="0"/>
          </a:p>
        </p:txBody>
      </p:sp>
      <p:sp>
        <p:nvSpPr>
          <p:cNvPr id="4" name="Slide Number Placeholder 3">
            <a:extLst>
              <a:ext uri="{FF2B5EF4-FFF2-40B4-BE49-F238E27FC236}">
                <a16:creationId xmlns:a16="http://schemas.microsoft.com/office/drawing/2014/main" id="{B8A97AFE-3A9B-86A8-310E-5BCDDA7072BD}"/>
              </a:ext>
            </a:extLst>
          </p:cNvPr>
          <p:cNvSpPr>
            <a:spLocks noGrp="1"/>
          </p:cNvSpPr>
          <p:nvPr>
            <p:ph type="sldNum" sz="quarter" idx="5"/>
          </p:nvPr>
        </p:nvSpPr>
        <p:spPr/>
        <p:txBody>
          <a:bodyPr/>
          <a:lstStyle/>
          <a:p>
            <a:fld id="{DAC5F5F8-CF2F-46BA-81DC-1E28D791687C}" type="slidenum">
              <a:rPr lang="en-US" smtClean="0"/>
              <a:pPr/>
              <a:t>19</a:t>
            </a:fld>
            <a:endParaRPr lang="en-US"/>
          </a:p>
        </p:txBody>
      </p:sp>
    </p:spTree>
    <p:extLst>
      <p:ext uri="{BB962C8B-B14F-4D97-AF65-F5344CB8AC3E}">
        <p14:creationId xmlns:p14="http://schemas.microsoft.com/office/powerpoint/2010/main" val="2075786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F777-803A-3D09-2EF7-36502A9C8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9C657-0BC6-2E0C-BCD0-CA86AE6D2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2C66D-5826-A601-D78F-CE093F8DFC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solidFill>
                  <a:srgbClr val="E9C062"/>
                </a:solidFill>
                <a:effectLst/>
                <a:latin typeface="Menlo" panose="020B0609030804020204" pitchFamily="49" charset="0"/>
              </a:rPr>
              <a:t>https://</a:t>
            </a:r>
            <a:r>
              <a:rPr lang="en-US" b="0" u="sng" dirty="0" err="1">
                <a:solidFill>
                  <a:srgbClr val="E9C062"/>
                </a:solidFill>
                <a:effectLst/>
                <a:latin typeface="Menlo" panose="020B0609030804020204" pitchFamily="49" charset="0"/>
              </a:rPr>
              <a:t>slurm.schedmd.com</a:t>
            </a:r>
            <a:r>
              <a:rPr lang="en-US" b="0" u="sng" dirty="0">
                <a:solidFill>
                  <a:srgbClr val="E9C062"/>
                </a:solidFill>
                <a:effectLst/>
                <a:latin typeface="Menlo" panose="020B0609030804020204" pitchFamily="49" charset="0"/>
              </a:rPr>
              <a:t>/</a:t>
            </a:r>
            <a:endParaRPr lang="en-US" b="0" dirty="0">
              <a:solidFill>
                <a:srgbClr val="DDDDDD"/>
              </a:solidFill>
              <a:effectLst/>
              <a:latin typeface="Menlo" panose="020B0609030804020204" pitchFamily="49" charset="0"/>
            </a:endParaRPr>
          </a:p>
          <a:p>
            <a:endParaRPr lang="en-US" dirty="0"/>
          </a:p>
        </p:txBody>
      </p:sp>
      <p:sp>
        <p:nvSpPr>
          <p:cNvPr id="4" name="Slide Number Placeholder 3">
            <a:extLst>
              <a:ext uri="{FF2B5EF4-FFF2-40B4-BE49-F238E27FC236}">
                <a16:creationId xmlns:a16="http://schemas.microsoft.com/office/drawing/2014/main" id="{3C849617-D959-1DDC-5A8C-AA83461AC63C}"/>
              </a:ext>
            </a:extLst>
          </p:cNvPr>
          <p:cNvSpPr>
            <a:spLocks noGrp="1"/>
          </p:cNvSpPr>
          <p:nvPr>
            <p:ph type="sldNum" sz="quarter" idx="5"/>
          </p:nvPr>
        </p:nvSpPr>
        <p:spPr/>
        <p:txBody>
          <a:bodyPr/>
          <a:lstStyle/>
          <a:p>
            <a:fld id="{DAC5F5F8-CF2F-46BA-81DC-1E28D791687C}" type="slidenum">
              <a:rPr lang="en-US" smtClean="0"/>
              <a:pPr/>
              <a:t>20</a:t>
            </a:fld>
            <a:endParaRPr lang="en-US"/>
          </a:p>
        </p:txBody>
      </p:sp>
    </p:spTree>
    <p:extLst>
      <p:ext uri="{BB962C8B-B14F-4D97-AF65-F5344CB8AC3E}">
        <p14:creationId xmlns:p14="http://schemas.microsoft.com/office/powerpoint/2010/main" val="320774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46C24-A17A-3875-4E18-FE620B706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32E48-06D2-1B48-E274-9E36652B7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2C7D3-2FE6-9DA2-78D3-1A1EEAC744FB}"/>
              </a:ext>
            </a:extLst>
          </p:cNvPr>
          <p:cNvSpPr>
            <a:spLocks noGrp="1"/>
          </p:cNvSpPr>
          <p:nvPr>
            <p:ph type="body" idx="1"/>
          </p:nvPr>
        </p:nvSpPr>
        <p:spPr/>
        <p:txBody>
          <a:bodyPr/>
          <a:lstStyle/>
          <a:p>
            <a:r>
              <a:rPr lang="en-US" dirty="0"/>
              <a:t>https://</a:t>
            </a:r>
            <a:r>
              <a:rPr lang="en-US" dirty="0" err="1"/>
              <a:t>www.run.ai</a:t>
            </a:r>
            <a:r>
              <a:rPr lang="en-US" dirty="0"/>
              <a:t>/guides/</a:t>
            </a:r>
            <a:r>
              <a:rPr lang="en-US" dirty="0" err="1"/>
              <a:t>slurm</a:t>
            </a:r>
            <a:r>
              <a:rPr lang="en-US" dirty="0"/>
              <a:t>/</a:t>
            </a:r>
            <a:r>
              <a:rPr lang="en-US" dirty="0" err="1"/>
              <a:t>slurm</a:t>
            </a:r>
            <a:r>
              <a:rPr lang="en-US" dirty="0"/>
              <a:t>-vs-</a:t>
            </a:r>
            <a:r>
              <a:rPr lang="en-US" dirty="0" err="1"/>
              <a:t>lsf</a:t>
            </a:r>
            <a:r>
              <a:rPr lang="en-US" dirty="0"/>
              <a:t>-vs-</a:t>
            </a:r>
            <a:r>
              <a:rPr lang="en-US" dirty="0" err="1"/>
              <a:t>kubernetes</a:t>
            </a:r>
            <a:r>
              <a:rPr lang="en-US" dirty="0"/>
              <a:t>-scheduler-which-is-right-for-</a:t>
            </a:r>
            <a:r>
              <a:rPr lang="en-US" dirty="0" err="1"/>
              <a:t>yo</a:t>
            </a:r>
            <a:endParaRPr lang="en-US" dirty="0"/>
          </a:p>
          <a:p>
            <a:r>
              <a:rPr lang="en-US" dirty="0"/>
              <a:t>https://</a:t>
            </a:r>
            <a:r>
              <a:rPr lang="en-US" dirty="0" err="1"/>
              <a:t>nebius.com</a:t>
            </a:r>
            <a:r>
              <a:rPr lang="en-US" dirty="0"/>
              <a:t>/blog/posts/model-pre-training/slurm-vs-k8s</a:t>
            </a:r>
          </a:p>
        </p:txBody>
      </p:sp>
      <p:sp>
        <p:nvSpPr>
          <p:cNvPr id="4" name="Slide Number Placeholder 3">
            <a:extLst>
              <a:ext uri="{FF2B5EF4-FFF2-40B4-BE49-F238E27FC236}">
                <a16:creationId xmlns:a16="http://schemas.microsoft.com/office/drawing/2014/main" id="{F272E8A0-227E-DB8A-7F7A-429E1E90ECE5}"/>
              </a:ext>
            </a:extLst>
          </p:cNvPr>
          <p:cNvSpPr>
            <a:spLocks noGrp="1"/>
          </p:cNvSpPr>
          <p:nvPr>
            <p:ph type="sldNum" sz="quarter" idx="5"/>
          </p:nvPr>
        </p:nvSpPr>
        <p:spPr/>
        <p:txBody>
          <a:bodyPr/>
          <a:lstStyle/>
          <a:p>
            <a:fld id="{DAC5F5F8-CF2F-46BA-81DC-1E28D791687C}" type="slidenum">
              <a:rPr lang="en-US" smtClean="0"/>
              <a:pPr/>
              <a:t>21</a:t>
            </a:fld>
            <a:endParaRPr lang="en-US"/>
          </a:p>
        </p:txBody>
      </p:sp>
    </p:spTree>
    <p:extLst>
      <p:ext uri="{BB962C8B-B14F-4D97-AF65-F5344CB8AC3E}">
        <p14:creationId xmlns:p14="http://schemas.microsoft.com/office/powerpoint/2010/main" val="53837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A4B69-C244-3292-45DF-009F93CA7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50B41-343C-1023-F60A-668E096AD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98AD1-2223-B5BD-2C23-D3281326EEBD}"/>
              </a:ext>
            </a:extLst>
          </p:cNvPr>
          <p:cNvSpPr>
            <a:spLocks noGrp="1"/>
          </p:cNvSpPr>
          <p:nvPr>
            <p:ph type="body" idx="1"/>
          </p:nvPr>
        </p:nvSpPr>
        <p:spPr/>
        <p:txBody>
          <a:bodyPr/>
          <a:lstStyle/>
          <a:p>
            <a:r>
              <a:rPr lang="en-US" dirty="0"/>
              <a:t>https://</a:t>
            </a:r>
            <a:r>
              <a:rPr lang="en-US" dirty="0" err="1"/>
              <a:t>docs.mosaicml.com</a:t>
            </a:r>
            <a:r>
              <a:rPr lang="en-US" dirty="0"/>
              <a:t>/projects/composer/</a:t>
            </a:r>
            <a:r>
              <a:rPr lang="en-US" dirty="0" err="1"/>
              <a:t>en</a:t>
            </a:r>
            <a:r>
              <a:rPr lang="en-US" dirty="0"/>
              <a:t>/stable/trainer/</a:t>
            </a:r>
            <a:r>
              <a:rPr lang="en-US" dirty="0" err="1"/>
              <a:t>checkpointing.html</a:t>
            </a:r>
            <a:endParaRPr lang="en-US" dirty="0"/>
          </a:p>
        </p:txBody>
      </p:sp>
      <p:sp>
        <p:nvSpPr>
          <p:cNvPr id="4" name="Slide Number Placeholder 3">
            <a:extLst>
              <a:ext uri="{FF2B5EF4-FFF2-40B4-BE49-F238E27FC236}">
                <a16:creationId xmlns:a16="http://schemas.microsoft.com/office/drawing/2014/main" id="{27D4F854-57C3-56FA-4796-59C4362C188E}"/>
              </a:ext>
            </a:extLst>
          </p:cNvPr>
          <p:cNvSpPr>
            <a:spLocks noGrp="1"/>
          </p:cNvSpPr>
          <p:nvPr>
            <p:ph type="sldNum" sz="quarter" idx="5"/>
          </p:nvPr>
        </p:nvSpPr>
        <p:spPr/>
        <p:txBody>
          <a:bodyPr/>
          <a:lstStyle/>
          <a:p>
            <a:fld id="{DAC5F5F8-CF2F-46BA-81DC-1E28D791687C}" type="slidenum">
              <a:rPr lang="en-US" smtClean="0"/>
              <a:pPr/>
              <a:t>22</a:t>
            </a:fld>
            <a:endParaRPr lang="en-US"/>
          </a:p>
        </p:txBody>
      </p:sp>
    </p:spTree>
    <p:extLst>
      <p:ext uri="{BB962C8B-B14F-4D97-AF65-F5344CB8AC3E}">
        <p14:creationId xmlns:p14="http://schemas.microsoft.com/office/powerpoint/2010/main" val="165834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miro.medium.com</a:t>
            </a:r>
            <a:r>
              <a:rPr lang="en-US" dirty="0"/>
              <a:t>/v2/resize:fit:1400/1*jkTqoUUhkP-w7_u7DZe4eQ.gif</a:t>
            </a:r>
          </a:p>
        </p:txBody>
      </p:sp>
      <p:sp>
        <p:nvSpPr>
          <p:cNvPr id="4" name="Slide Number Placeholder 3"/>
          <p:cNvSpPr>
            <a:spLocks noGrp="1"/>
          </p:cNvSpPr>
          <p:nvPr>
            <p:ph type="sldNum" sz="quarter" idx="5"/>
          </p:nvPr>
        </p:nvSpPr>
        <p:spPr/>
        <p:txBody>
          <a:bodyPr/>
          <a:lstStyle/>
          <a:p>
            <a:fld id="{DAC5F5F8-CF2F-46BA-81DC-1E28D791687C}" type="slidenum">
              <a:rPr lang="en-US" smtClean="0"/>
              <a:pPr/>
              <a:t>5</a:t>
            </a:fld>
            <a:endParaRPr lang="en-US"/>
          </a:p>
        </p:txBody>
      </p:sp>
    </p:spTree>
    <p:extLst>
      <p:ext uri="{BB962C8B-B14F-4D97-AF65-F5344CB8AC3E}">
        <p14:creationId xmlns:p14="http://schemas.microsoft.com/office/powerpoint/2010/main" val="206355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F7260-6955-BEDC-5BE8-E73C08005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35201-DE92-35FA-EB54-94A9FD244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27282-AC0D-6417-A26C-F1A1DAE170FD}"/>
              </a:ext>
            </a:extLst>
          </p:cNvPr>
          <p:cNvSpPr>
            <a:spLocks noGrp="1"/>
          </p:cNvSpPr>
          <p:nvPr>
            <p:ph type="body" idx="1"/>
          </p:nvPr>
        </p:nvSpPr>
        <p:spPr/>
        <p:txBody>
          <a:bodyPr/>
          <a:lstStyle/>
          <a:p>
            <a:r>
              <a:rPr lang="en-US" dirty="0"/>
              <a:t>https://</a:t>
            </a:r>
            <a:r>
              <a:rPr lang="en-US" dirty="0" err="1"/>
              <a:t>miro.medium.com</a:t>
            </a:r>
            <a:r>
              <a:rPr lang="en-US" dirty="0"/>
              <a:t>/v2/resize:fit:1400/1*jkTqoUUhkP-w7_u7DZe4eQ.gif</a:t>
            </a:r>
          </a:p>
        </p:txBody>
      </p:sp>
      <p:sp>
        <p:nvSpPr>
          <p:cNvPr id="4" name="Slide Number Placeholder 3">
            <a:extLst>
              <a:ext uri="{FF2B5EF4-FFF2-40B4-BE49-F238E27FC236}">
                <a16:creationId xmlns:a16="http://schemas.microsoft.com/office/drawing/2014/main" id="{EE22E7F6-F592-0E73-E184-D52F4E1A6A3C}"/>
              </a:ext>
            </a:extLst>
          </p:cNvPr>
          <p:cNvSpPr>
            <a:spLocks noGrp="1"/>
          </p:cNvSpPr>
          <p:nvPr>
            <p:ph type="sldNum" sz="quarter" idx="5"/>
          </p:nvPr>
        </p:nvSpPr>
        <p:spPr/>
        <p:txBody>
          <a:bodyPr/>
          <a:lstStyle/>
          <a:p>
            <a:fld id="{DAC5F5F8-CF2F-46BA-81DC-1E28D791687C}" type="slidenum">
              <a:rPr lang="en-US" smtClean="0"/>
              <a:pPr/>
              <a:t>6</a:t>
            </a:fld>
            <a:endParaRPr lang="en-US"/>
          </a:p>
        </p:txBody>
      </p:sp>
    </p:spTree>
    <p:extLst>
      <p:ext uri="{BB962C8B-B14F-4D97-AF65-F5344CB8AC3E}">
        <p14:creationId xmlns:p14="http://schemas.microsoft.com/office/powerpoint/2010/main" val="360153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65D3-759C-D9EE-AB83-310A142FC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0D1D0-E498-E23A-2BFA-A993885CF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F689B-795B-DF74-4503-7B04973D77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38F01-E07F-912C-CEF7-2EDA8C4B1672}"/>
              </a:ext>
            </a:extLst>
          </p:cNvPr>
          <p:cNvSpPr>
            <a:spLocks noGrp="1"/>
          </p:cNvSpPr>
          <p:nvPr>
            <p:ph type="sldNum" sz="quarter" idx="5"/>
          </p:nvPr>
        </p:nvSpPr>
        <p:spPr/>
        <p:txBody>
          <a:bodyPr/>
          <a:lstStyle/>
          <a:p>
            <a:fld id="{DAC5F5F8-CF2F-46BA-81DC-1E28D791687C}" type="slidenum">
              <a:rPr lang="en-US" smtClean="0"/>
              <a:pPr/>
              <a:t>7</a:t>
            </a:fld>
            <a:endParaRPr lang="en-US"/>
          </a:p>
        </p:txBody>
      </p:sp>
    </p:spTree>
    <p:extLst>
      <p:ext uri="{BB962C8B-B14F-4D97-AF65-F5344CB8AC3E}">
        <p14:creationId xmlns:p14="http://schemas.microsoft.com/office/powerpoint/2010/main" val="79051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F031F-4451-5D30-3770-7B30A64BD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2B454-F583-DC0A-BD2D-8F44232A4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41471-AE60-D7BC-A586-969EEA875A42}"/>
              </a:ext>
            </a:extLst>
          </p:cNvPr>
          <p:cNvSpPr>
            <a:spLocks noGrp="1"/>
          </p:cNvSpPr>
          <p:nvPr>
            <p:ph type="body" idx="1"/>
          </p:nvPr>
        </p:nvSpPr>
        <p:spPr/>
        <p:txBody>
          <a:bodyPr/>
          <a:lstStyle/>
          <a:p>
            <a:r>
              <a:rPr lang="en-US" dirty="0"/>
              <a:t>https://</a:t>
            </a:r>
            <a:r>
              <a:rPr lang="en-US" dirty="0" err="1"/>
              <a:t>engineering.fb.com</a:t>
            </a:r>
            <a:r>
              <a:rPr lang="en-US" dirty="0"/>
              <a:t>/2021/07/15/open-source/</a:t>
            </a:r>
            <a:r>
              <a:rPr lang="en-US" dirty="0" err="1"/>
              <a:t>fsdp</a:t>
            </a:r>
            <a:r>
              <a:rPr lang="en-US" dirty="0"/>
              <a:t>/</a:t>
            </a:r>
          </a:p>
        </p:txBody>
      </p:sp>
      <p:sp>
        <p:nvSpPr>
          <p:cNvPr id="4" name="Slide Number Placeholder 3">
            <a:extLst>
              <a:ext uri="{FF2B5EF4-FFF2-40B4-BE49-F238E27FC236}">
                <a16:creationId xmlns:a16="http://schemas.microsoft.com/office/drawing/2014/main" id="{9A78EB6F-B164-ECDC-EA65-E95085949376}"/>
              </a:ext>
            </a:extLst>
          </p:cNvPr>
          <p:cNvSpPr>
            <a:spLocks noGrp="1"/>
          </p:cNvSpPr>
          <p:nvPr>
            <p:ph type="sldNum" sz="quarter" idx="5"/>
          </p:nvPr>
        </p:nvSpPr>
        <p:spPr/>
        <p:txBody>
          <a:bodyPr/>
          <a:lstStyle/>
          <a:p>
            <a:fld id="{DAC5F5F8-CF2F-46BA-81DC-1E28D791687C}" type="slidenum">
              <a:rPr lang="en-US" smtClean="0"/>
              <a:pPr/>
              <a:t>8</a:t>
            </a:fld>
            <a:endParaRPr lang="en-US"/>
          </a:p>
        </p:txBody>
      </p:sp>
    </p:spTree>
    <p:extLst>
      <p:ext uri="{BB962C8B-B14F-4D97-AF65-F5344CB8AC3E}">
        <p14:creationId xmlns:p14="http://schemas.microsoft.com/office/powerpoint/2010/main" val="57942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AA1E9-171E-F236-D2E7-E1F2BE0FE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C5D96-9BFC-C305-47E5-B063741B9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95372-8FE1-2D74-247A-10C67B0FB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CC0553-9AD5-4A3C-7DC0-051FC3134B71}"/>
              </a:ext>
            </a:extLst>
          </p:cNvPr>
          <p:cNvSpPr>
            <a:spLocks noGrp="1"/>
          </p:cNvSpPr>
          <p:nvPr>
            <p:ph type="sldNum" sz="quarter" idx="5"/>
          </p:nvPr>
        </p:nvSpPr>
        <p:spPr/>
        <p:txBody>
          <a:bodyPr/>
          <a:lstStyle/>
          <a:p>
            <a:fld id="{DAC5F5F8-CF2F-46BA-81DC-1E28D791687C}" type="slidenum">
              <a:rPr lang="en-US" smtClean="0"/>
              <a:pPr/>
              <a:t>9</a:t>
            </a:fld>
            <a:endParaRPr lang="en-US"/>
          </a:p>
        </p:txBody>
      </p:sp>
    </p:spTree>
    <p:extLst>
      <p:ext uri="{BB962C8B-B14F-4D97-AF65-F5344CB8AC3E}">
        <p14:creationId xmlns:p14="http://schemas.microsoft.com/office/powerpoint/2010/main" val="399338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529A-8268-A844-0A36-91D599E31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183A8-FE5B-7EF5-E61B-226180013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F74A4-B0A0-3170-B751-66B9AA3A80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222222"/>
                </a:solidFill>
                <a:latin typeface="+mn-lt"/>
              </a:rPr>
              <a:t>Krizhevsky</a:t>
            </a:r>
            <a:r>
              <a:rPr lang="en-US" sz="1200" dirty="0">
                <a:solidFill>
                  <a:srgbClr val="222222"/>
                </a:solidFill>
                <a:latin typeface="+mn-lt"/>
              </a:rPr>
              <a:t>, A. (2014). One weird trick for parallelizing convolutional neural networks. </a:t>
            </a:r>
            <a:r>
              <a:rPr lang="en-US" sz="1200" dirty="0">
                <a:solidFill>
                  <a:srgbClr val="222222"/>
                </a:solidFill>
                <a:latin typeface="+mn-lt"/>
                <a:hlinkClick r:id="rId3"/>
              </a:rPr>
              <a:t>arXiv:1404.5997</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latin typeface="+mn-lt"/>
              </a:rPr>
              <a:t>You, Y., </a:t>
            </a:r>
            <a:r>
              <a:rPr lang="en-US" sz="1200" dirty="0" err="1">
                <a:solidFill>
                  <a:srgbClr val="222222"/>
                </a:solidFill>
                <a:latin typeface="+mn-lt"/>
              </a:rPr>
              <a:t>Gitman</a:t>
            </a:r>
            <a:r>
              <a:rPr lang="en-US" sz="1200" dirty="0">
                <a:solidFill>
                  <a:srgbClr val="222222"/>
                </a:solidFill>
                <a:latin typeface="+mn-lt"/>
              </a:rPr>
              <a:t>, I., &amp; Ginsburg, B. Large batch training of convolutional networks. </a:t>
            </a:r>
            <a:r>
              <a:rPr lang="en-US" sz="1200" dirty="0">
                <a:solidFill>
                  <a:srgbClr val="222222"/>
                </a:solidFill>
                <a:latin typeface="+mn-lt"/>
                <a:hlinkClick r:id="rId4"/>
              </a:rPr>
              <a:t>arXiv:1708.03888</a:t>
            </a:r>
            <a:endParaRPr lang="en-US" sz="1200" dirty="0">
              <a:latin typeface="+mn-lt"/>
            </a:endParaRPr>
          </a:p>
          <a:p>
            <a:endParaRPr lang="en-US" dirty="0"/>
          </a:p>
        </p:txBody>
      </p:sp>
      <p:sp>
        <p:nvSpPr>
          <p:cNvPr id="4" name="Slide Number Placeholder 3">
            <a:extLst>
              <a:ext uri="{FF2B5EF4-FFF2-40B4-BE49-F238E27FC236}">
                <a16:creationId xmlns:a16="http://schemas.microsoft.com/office/drawing/2014/main" id="{20A51A9F-F87E-70D1-E907-21414E733C32}"/>
              </a:ext>
            </a:extLst>
          </p:cNvPr>
          <p:cNvSpPr>
            <a:spLocks noGrp="1"/>
          </p:cNvSpPr>
          <p:nvPr>
            <p:ph type="sldNum" sz="quarter" idx="5"/>
          </p:nvPr>
        </p:nvSpPr>
        <p:spPr/>
        <p:txBody>
          <a:bodyPr/>
          <a:lstStyle/>
          <a:p>
            <a:fld id="{DAC5F5F8-CF2F-46BA-81DC-1E28D791687C}" type="slidenum">
              <a:rPr lang="en-US" smtClean="0"/>
              <a:pPr/>
              <a:t>10</a:t>
            </a:fld>
            <a:endParaRPr lang="en-US"/>
          </a:p>
        </p:txBody>
      </p:sp>
    </p:spTree>
    <p:extLst>
      <p:ext uri="{BB962C8B-B14F-4D97-AF65-F5344CB8AC3E}">
        <p14:creationId xmlns:p14="http://schemas.microsoft.com/office/powerpoint/2010/main" val="3408183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1" y="4219047"/>
            <a:ext cx="10033223" cy="3581400"/>
          </a:xfrm>
        </p:spPr>
        <p:txBody>
          <a:bodyPr/>
          <a:lstStyle/>
          <a:p>
            <a:r>
              <a:rPr lang="en-US" dirty="0">
                <a:latin typeface="Arial"/>
                <a:cs typeface="Arial"/>
              </a:rPr>
              <a:t>Lecture 9.1 - Distributed Training with Data and Model Parallelism Strategies</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F9B14-33CA-1B85-6DE7-4D39D44C8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CC744-4900-A5B7-22D8-C1DB07BF2443}"/>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Learning Rate and Batch Size Considerations</a:t>
            </a:r>
          </a:p>
        </p:txBody>
      </p:sp>
      <p:sp>
        <p:nvSpPr>
          <p:cNvPr id="3" name="Text Placeholder 2">
            <a:extLst>
              <a:ext uri="{FF2B5EF4-FFF2-40B4-BE49-F238E27FC236}">
                <a16:creationId xmlns:a16="http://schemas.microsoft.com/office/drawing/2014/main" id="{6F2FDD57-4774-7366-C63D-D632DA1A9A09}"/>
              </a:ext>
            </a:extLst>
          </p:cNvPr>
          <p:cNvSpPr>
            <a:spLocks noGrp="1"/>
          </p:cNvSpPr>
          <p:nvPr>
            <p:ph type="body" sz="quarter" idx="10"/>
          </p:nvPr>
        </p:nvSpPr>
        <p:spPr>
          <a:xfrm>
            <a:off x="1155696" y="3424869"/>
            <a:ext cx="7309430" cy="6200518"/>
          </a:xfrm>
        </p:spPr>
        <p:txBody>
          <a:bodyPr>
            <a:noAutofit/>
          </a:bodyPr>
          <a:lstStyle/>
          <a:p>
            <a:pPr marL="0" indent="0" algn="l">
              <a:lnSpc>
                <a:spcPct val="100000"/>
              </a:lnSpc>
              <a:spcBef>
                <a:spcPts val="0"/>
              </a:spcBef>
              <a:buNone/>
            </a:pPr>
            <a:r>
              <a:rPr lang="en-US" dirty="0">
                <a:solidFill>
                  <a:srgbClr val="0E0E0E"/>
                </a:solidFill>
                <a:effectLst/>
              </a:rPr>
              <a:t>Solutions to this include:</a:t>
            </a:r>
          </a:p>
          <a:p>
            <a:pPr>
              <a:lnSpc>
                <a:spcPct val="100000"/>
              </a:lnSpc>
              <a:spcBef>
                <a:spcPts val="0"/>
              </a:spcBef>
            </a:pPr>
            <a:r>
              <a:rPr lang="en-US" dirty="0">
                <a:solidFill>
                  <a:srgbClr val="0E0E0E"/>
                </a:solidFill>
                <a:effectLst/>
              </a:rPr>
              <a:t>Learning Rate Manipulation:</a:t>
            </a:r>
          </a:p>
          <a:p>
            <a:pPr lvl="1">
              <a:lnSpc>
                <a:spcPct val="100000"/>
              </a:lnSpc>
              <a:spcBef>
                <a:spcPts val="0"/>
              </a:spcBef>
            </a:pPr>
            <a:r>
              <a:rPr lang="en-US" dirty="0">
                <a:solidFill>
                  <a:srgbClr val="0E0E0E"/>
                </a:solidFill>
              </a:rPr>
              <a:t>Recall that the optimizer is run each micro batch and uses a learning rate value to scale the change in weights</a:t>
            </a:r>
          </a:p>
          <a:p>
            <a:pPr lvl="1">
              <a:lnSpc>
                <a:spcPct val="100000"/>
              </a:lnSpc>
              <a:spcBef>
                <a:spcPts val="0"/>
              </a:spcBef>
            </a:pPr>
            <a:r>
              <a:rPr lang="en-US" dirty="0">
                <a:solidFill>
                  <a:srgbClr val="0E0E0E"/>
                </a:solidFill>
                <a:effectLst/>
              </a:rPr>
              <a:t>With a large batch size, a smaller learning rate, proportional to the batch size increase often yields good results</a:t>
            </a:r>
          </a:p>
          <a:p>
            <a:pPr lvl="1">
              <a:lnSpc>
                <a:spcPct val="100000"/>
              </a:lnSpc>
              <a:spcBef>
                <a:spcPts val="0"/>
              </a:spcBef>
            </a:pPr>
            <a:endParaRPr lang="en-US" dirty="0">
              <a:solidFill>
                <a:srgbClr val="0E0E0E"/>
              </a:solidFill>
            </a:endParaRPr>
          </a:p>
          <a:p>
            <a:pPr>
              <a:lnSpc>
                <a:spcPct val="100000"/>
              </a:lnSpc>
              <a:spcBef>
                <a:spcPts val="0"/>
              </a:spcBef>
            </a:pPr>
            <a:r>
              <a:rPr lang="en-US" dirty="0">
                <a:solidFill>
                  <a:srgbClr val="0E0E0E"/>
                </a:solidFill>
                <a:effectLst/>
              </a:rPr>
              <a:t>Batch </a:t>
            </a:r>
            <a:r>
              <a:rPr lang="en-US" dirty="0">
                <a:solidFill>
                  <a:srgbClr val="0E0E0E"/>
                </a:solidFill>
              </a:rPr>
              <a:t>Normalization </a:t>
            </a:r>
          </a:p>
          <a:p>
            <a:pPr lvl="1">
              <a:lnSpc>
                <a:spcPct val="100000"/>
              </a:lnSpc>
              <a:spcBef>
                <a:spcPts val="0"/>
              </a:spcBef>
            </a:pPr>
            <a:r>
              <a:rPr lang="en-US" dirty="0">
                <a:solidFill>
                  <a:srgbClr val="0E0E0E"/>
                </a:solidFill>
                <a:effectLst/>
              </a:rPr>
              <a:t>This reduces the effect of variances in the different batches by requiring the batch values to be statistically </a:t>
            </a:r>
            <a:r>
              <a:rPr lang="en-US" dirty="0">
                <a:solidFill>
                  <a:srgbClr val="0E0E0E"/>
                </a:solidFill>
              </a:rPr>
              <a:t>normalized</a:t>
            </a:r>
          </a:p>
          <a:p>
            <a:pPr lvl="1">
              <a:lnSpc>
                <a:spcPct val="100000"/>
              </a:lnSpc>
              <a:spcBef>
                <a:spcPts val="0"/>
              </a:spcBef>
            </a:pPr>
            <a:endParaRPr lang="en-US" dirty="0">
              <a:solidFill>
                <a:srgbClr val="0E0E0E"/>
              </a:solidFill>
            </a:endParaRPr>
          </a:p>
          <a:p>
            <a:pPr>
              <a:lnSpc>
                <a:spcPct val="100000"/>
              </a:lnSpc>
              <a:spcBef>
                <a:spcPts val="0"/>
              </a:spcBef>
            </a:pPr>
            <a:r>
              <a:rPr lang="en-US" dirty="0">
                <a:solidFill>
                  <a:srgbClr val="0E0E0E"/>
                </a:solidFill>
              </a:rPr>
              <a:t>More Advanced Optimizers</a:t>
            </a:r>
          </a:p>
          <a:p>
            <a:pPr lvl="1">
              <a:lnSpc>
                <a:spcPct val="100000"/>
              </a:lnSpc>
              <a:spcBef>
                <a:spcPts val="0"/>
              </a:spcBef>
            </a:pPr>
            <a:r>
              <a:rPr lang="en-US" dirty="0">
                <a:solidFill>
                  <a:srgbClr val="0E0E0E"/>
                </a:solidFill>
              </a:rPr>
              <a:t>Layer-adaptive learning rate optimizers </a:t>
            </a:r>
          </a:p>
          <a:p>
            <a:pPr lvl="1">
              <a:lnSpc>
                <a:spcPct val="100000"/>
              </a:lnSpc>
              <a:spcBef>
                <a:spcPts val="0"/>
              </a:spcBef>
            </a:pPr>
            <a:r>
              <a:rPr lang="en-US" dirty="0">
                <a:solidFill>
                  <a:srgbClr val="0E0E0E"/>
                </a:solidFill>
              </a:rPr>
              <a:t>Adam/momentum-based optimizers</a:t>
            </a:r>
          </a:p>
        </p:txBody>
      </p:sp>
      <p:pic>
        <p:nvPicPr>
          <p:cNvPr id="6" name="Picture 5">
            <a:extLst>
              <a:ext uri="{FF2B5EF4-FFF2-40B4-BE49-F238E27FC236}">
                <a16:creationId xmlns:a16="http://schemas.microsoft.com/office/drawing/2014/main" id="{9C1D4B0D-538B-C0C0-D424-A5EC1C82F734}"/>
              </a:ext>
            </a:extLst>
          </p:cNvPr>
          <p:cNvPicPr>
            <a:picLocks noChangeAspect="1"/>
          </p:cNvPicPr>
          <p:nvPr/>
        </p:nvPicPr>
        <p:blipFill>
          <a:blip r:embed="rId3"/>
          <a:srcRect l="6625" r="2562" b="975"/>
          <a:stretch/>
        </p:blipFill>
        <p:spPr>
          <a:xfrm>
            <a:off x="8298873" y="3424869"/>
            <a:ext cx="9822872" cy="4447309"/>
          </a:xfrm>
          <a:prstGeom prst="rect">
            <a:avLst/>
          </a:prstGeom>
        </p:spPr>
      </p:pic>
      <p:sp>
        <p:nvSpPr>
          <p:cNvPr id="8" name="TextBox 7">
            <a:extLst>
              <a:ext uri="{FF2B5EF4-FFF2-40B4-BE49-F238E27FC236}">
                <a16:creationId xmlns:a16="http://schemas.microsoft.com/office/drawing/2014/main" id="{7810F5D3-452E-9313-44D4-F261AE443F5C}"/>
              </a:ext>
            </a:extLst>
          </p:cNvPr>
          <p:cNvSpPr txBox="1"/>
          <p:nvPr/>
        </p:nvSpPr>
        <p:spPr>
          <a:xfrm>
            <a:off x="1155696" y="2087086"/>
            <a:ext cx="13724085" cy="830997"/>
          </a:xfrm>
          <a:prstGeom prst="rect">
            <a:avLst/>
          </a:prstGeom>
          <a:noFill/>
        </p:spPr>
        <p:txBody>
          <a:bodyPr wrap="square">
            <a:spAutoFit/>
          </a:bodyPr>
          <a:lstStyle/>
          <a:p>
            <a:pPr marL="0" indent="0" algn="l">
              <a:lnSpc>
                <a:spcPct val="100000"/>
              </a:lnSpc>
              <a:spcBef>
                <a:spcPts val="0"/>
              </a:spcBef>
              <a:buNone/>
            </a:pPr>
            <a:r>
              <a:rPr lang="en-US" sz="2400" dirty="0">
                <a:solidFill>
                  <a:srgbClr val="0E0E0E"/>
                </a:solidFill>
              </a:rPr>
              <a:t>Large batch sizes resulting from naïve implementations of data parallelism degrade training performance.</a:t>
            </a:r>
          </a:p>
        </p:txBody>
      </p:sp>
    </p:spTree>
    <p:extLst>
      <p:ext uri="{BB962C8B-B14F-4D97-AF65-F5344CB8AC3E}">
        <p14:creationId xmlns:p14="http://schemas.microsoft.com/office/powerpoint/2010/main" val="312236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ACF42-F6C2-DD14-8419-D2493BA54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BFF88-D33D-D4A4-E267-C25985507899}"/>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FSDP: Going extreme</a:t>
            </a:r>
          </a:p>
        </p:txBody>
      </p:sp>
      <p:sp>
        <p:nvSpPr>
          <p:cNvPr id="3" name="Text Placeholder 2">
            <a:extLst>
              <a:ext uri="{FF2B5EF4-FFF2-40B4-BE49-F238E27FC236}">
                <a16:creationId xmlns:a16="http://schemas.microsoft.com/office/drawing/2014/main" id="{58A95D72-34B5-FE3C-F418-E336F53BBEB2}"/>
              </a:ext>
            </a:extLst>
          </p:cNvPr>
          <p:cNvSpPr>
            <a:spLocks noGrp="1"/>
          </p:cNvSpPr>
          <p:nvPr>
            <p:ph type="body" sz="quarter" idx="10"/>
          </p:nvPr>
        </p:nvSpPr>
        <p:spPr>
          <a:xfrm>
            <a:off x="1155698" y="2548265"/>
            <a:ext cx="8888848" cy="6200518"/>
          </a:xfrm>
        </p:spPr>
        <p:txBody>
          <a:bodyPr>
            <a:noAutofit/>
          </a:bodyPr>
          <a:lstStyle/>
          <a:p>
            <a:pPr marL="0" indent="0" algn="l">
              <a:lnSpc>
                <a:spcPct val="100000"/>
              </a:lnSpc>
              <a:spcBef>
                <a:spcPts val="0"/>
              </a:spcBef>
              <a:buNone/>
            </a:pPr>
            <a:r>
              <a:rPr lang="en-US" dirty="0">
                <a:solidFill>
                  <a:srgbClr val="0E0E0E"/>
                </a:solidFill>
                <a:effectLst/>
              </a:rPr>
              <a:t>If the model is also too large to fit on a single GPU, meaning copies cannot be made, then a more extreme option can be used:</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b="1" dirty="0">
                <a:solidFill>
                  <a:srgbClr val="0E0E0E"/>
                </a:solidFill>
                <a:effectLst/>
              </a:rPr>
              <a:t>Fully Sharded Data Parallelism (FSDP)</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effectLst/>
              </a:rPr>
              <a:t>FSDP </a:t>
            </a:r>
            <a:r>
              <a:rPr lang="en-US" dirty="0">
                <a:solidFill>
                  <a:srgbClr val="0E0E0E"/>
                </a:solidFill>
              </a:rPr>
              <a:t>extends the idea of data parallelism where the gradients are synced across devices but goes a step further to introduce full parameter sharding. Here, where only a subset of the model parameters, gradients, and optimizers needed for a local computation is made available. </a:t>
            </a:r>
          </a:p>
          <a:p>
            <a:pPr marL="0" indent="0" algn="l">
              <a:lnSpc>
                <a:spcPct val="100000"/>
              </a:lnSpc>
              <a:spcBef>
                <a:spcPts val="0"/>
              </a:spcBef>
              <a:buNone/>
            </a:pPr>
            <a:r>
              <a:rPr lang="en-US" dirty="0">
                <a:solidFill>
                  <a:srgbClr val="0E0E0E"/>
                </a:solidFill>
                <a:effectLst/>
              </a:rPr>
              <a:t>As one shard is completed, the data is communicated to </a:t>
            </a:r>
            <a:r>
              <a:rPr lang="en-US" dirty="0">
                <a:solidFill>
                  <a:srgbClr val="0E0E0E"/>
                </a:solidFill>
              </a:rPr>
              <a:t>the other GPUs where the shards of the next layer of the model are then updated.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FSDP only holds one copy of the model in memory since the motivation to sharding the model was that we were memory constrained.</a:t>
            </a:r>
            <a:r>
              <a:rPr lang="en-US" dirty="0">
                <a:solidFill>
                  <a:srgbClr val="0E0E0E"/>
                </a:solidFill>
                <a:effectLst/>
              </a:rPr>
              <a:t> </a:t>
            </a:r>
          </a:p>
        </p:txBody>
      </p:sp>
      <p:pic>
        <p:nvPicPr>
          <p:cNvPr id="5" name="Picture 4">
            <a:extLst>
              <a:ext uri="{FF2B5EF4-FFF2-40B4-BE49-F238E27FC236}">
                <a16:creationId xmlns:a16="http://schemas.microsoft.com/office/drawing/2014/main" id="{C730B6EF-162B-5F7E-F0F8-B0F2CF36F53F}"/>
              </a:ext>
            </a:extLst>
          </p:cNvPr>
          <p:cNvPicPr>
            <a:picLocks noChangeAspect="1"/>
          </p:cNvPicPr>
          <p:nvPr/>
        </p:nvPicPr>
        <p:blipFill>
          <a:blip r:embed="rId3"/>
          <a:stretch>
            <a:fillRect/>
          </a:stretch>
        </p:blipFill>
        <p:spPr>
          <a:xfrm>
            <a:off x="10342418" y="756015"/>
            <a:ext cx="7772400" cy="8774970"/>
          </a:xfrm>
          <a:prstGeom prst="rect">
            <a:avLst/>
          </a:prstGeom>
        </p:spPr>
      </p:pic>
    </p:spTree>
    <p:extLst>
      <p:ext uri="{BB962C8B-B14F-4D97-AF65-F5344CB8AC3E}">
        <p14:creationId xmlns:p14="http://schemas.microsoft.com/office/powerpoint/2010/main" val="357456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29FB88B-C5E1-0B67-AD43-5EC9FF041CC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8988D81-9B58-5EE8-BA53-0ED0C32CEB1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Principles of Model Parallelism</a:t>
            </a:r>
            <a:endParaRPr lang="en-US" sz="4800" b="0" i="0" dirty="0">
              <a:effectLst/>
              <a:latin typeface="Arial" panose="020B0604020202020204" pitchFamily="34" charset="0"/>
            </a:endParaRPr>
          </a:p>
        </p:txBody>
      </p:sp>
    </p:spTree>
    <p:extLst>
      <p:ext uri="{BB962C8B-B14F-4D97-AF65-F5344CB8AC3E}">
        <p14:creationId xmlns:p14="http://schemas.microsoft.com/office/powerpoint/2010/main" val="66597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506C7-110C-2BF9-CA60-227B8AB97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9129B-033F-1E1C-911A-FA804448626D}"/>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Extreme Model Sizes and Distributed Training</a:t>
            </a:r>
          </a:p>
        </p:txBody>
      </p:sp>
      <p:sp>
        <p:nvSpPr>
          <p:cNvPr id="3" name="Text Placeholder 2">
            <a:extLst>
              <a:ext uri="{FF2B5EF4-FFF2-40B4-BE49-F238E27FC236}">
                <a16:creationId xmlns:a16="http://schemas.microsoft.com/office/drawing/2014/main" id="{38BEA1A6-E5EF-4086-99C0-2A6264E0C778}"/>
              </a:ext>
            </a:extLst>
          </p:cNvPr>
          <p:cNvSpPr>
            <a:spLocks noGrp="1"/>
          </p:cNvSpPr>
          <p:nvPr>
            <p:ph type="body" sz="quarter" idx="10"/>
          </p:nvPr>
        </p:nvSpPr>
        <p:spPr>
          <a:xfrm>
            <a:off x="1155696" y="2737152"/>
            <a:ext cx="9688517" cy="6200518"/>
          </a:xfrm>
        </p:spPr>
        <p:txBody>
          <a:bodyPr>
            <a:noAutofit/>
          </a:bodyPr>
          <a:lstStyle/>
          <a:p>
            <a:pPr marL="0" indent="0" algn="l">
              <a:lnSpc>
                <a:spcPct val="100000"/>
              </a:lnSpc>
              <a:spcBef>
                <a:spcPts val="0"/>
              </a:spcBef>
              <a:buNone/>
            </a:pPr>
            <a:r>
              <a:rPr lang="en-US" dirty="0">
                <a:solidFill>
                  <a:srgbClr val="0E0E0E"/>
                </a:solidFill>
                <a:effectLst/>
              </a:rPr>
              <a:t>As model sizes continue to increase at an exponential pace, managing the training and inference of these gian</a:t>
            </a:r>
            <a:r>
              <a:rPr lang="en-US" dirty="0">
                <a:solidFill>
                  <a:srgbClr val="0E0E0E"/>
                </a:solidFill>
              </a:rPr>
              <a:t>t neural networks becomes an engineering challenge.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Data Parallelism focused on being able to train a model faster using copies of the model on each GPU and splitting up the training data.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FSDP took this further to allow the parameters of larger models to be sharded along with data, gradients, and optimizer states and sent to the GPUs.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As a model continues to grow in size though, these shards become too large for a single GPU to manage and requires us to rethink how we perform calculations of the internal structures of these models across devices.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This is model parallelism.</a:t>
            </a:r>
            <a:endParaRPr lang="en-US" dirty="0">
              <a:solidFill>
                <a:srgbClr val="0E0E0E"/>
              </a:solidFill>
              <a:effectLst/>
            </a:endParaRPr>
          </a:p>
        </p:txBody>
      </p:sp>
      <p:pic>
        <p:nvPicPr>
          <p:cNvPr id="5" name="Picture 4">
            <a:extLst>
              <a:ext uri="{FF2B5EF4-FFF2-40B4-BE49-F238E27FC236}">
                <a16:creationId xmlns:a16="http://schemas.microsoft.com/office/drawing/2014/main" id="{7982115F-F13F-F1D1-6D4F-005CAF6B12F5}"/>
              </a:ext>
            </a:extLst>
          </p:cNvPr>
          <p:cNvPicPr>
            <a:picLocks noChangeAspect="1"/>
          </p:cNvPicPr>
          <p:nvPr/>
        </p:nvPicPr>
        <p:blipFill>
          <a:blip r:embed="rId3"/>
          <a:srcRect l="7754" b="5624"/>
          <a:stretch/>
        </p:blipFill>
        <p:spPr>
          <a:xfrm>
            <a:off x="11702573" y="2174070"/>
            <a:ext cx="6311366" cy="3547857"/>
          </a:xfrm>
          <a:prstGeom prst="rect">
            <a:avLst/>
          </a:prstGeom>
        </p:spPr>
      </p:pic>
      <p:pic>
        <p:nvPicPr>
          <p:cNvPr id="7" name="Picture 6">
            <a:extLst>
              <a:ext uri="{FF2B5EF4-FFF2-40B4-BE49-F238E27FC236}">
                <a16:creationId xmlns:a16="http://schemas.microsoft.com/office/drawing/2014/main" id="{B3AED9BA-8AE8-BA25-253D-78F33EBCCAF1}"/>
              </a:ext>
            </a:extLst>
          </p:cNvPr>
          <p:cNvPicPr>
            <a:picLocks noChangeAspect="1"/>
          </p:cNvPicPr>
          <p:nvPr/>
        </p:nvPicPr>
        <p:blipFill>
          <a:blip r:embed="rId4"/>
          <a:srcRect t="13037" r="51582"/>
          <a:stretch/>
        </p:blipFill>
        <p:spPr>
          <a:xfrm>
            <a:off x="11702573" y="5856001"/>
            <a:ext cx="6585427" cy="3257306"/>
          </a:xfrm>
          <a:prstGeom prst="rect">
            <a:avLst/>
          </a:prstGeom>
        </p:spPr>
      </p:pic>
    </p:spTree>
    <p:extLst>
      <p:ext uri="{BB962C8B-B14F-4D97-AF65-F5344CB8AC3E}">
        <p14:creationId xmlns:p14="http://schemas.microsoft.com/office/powerpoint/2010/main" val="220642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C3C54-2262-3340-F55C-0D41CF1ED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50FD0-2E6D-FFA7-A05B-71866B023C8D}"/>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How to split a model: pipeline, tensor</a:t>
            </a:r>
          </a:p>
        </p:txBody>
      </p:sp>
      <p:sp>
        <p:nvSpPr>
          <p:cNvPr id="3" name="Text Placeholder 2">
            <a:extLst>
              <a:ext uri="{FF2B5EF4-FFF2-40B4-BE49-F238E27FC236}">
                <a16:creationId xmlns:a16="http://schemas.microsoft.com/office/drawing/2014/main" id="{C78F4C0F-4DE1-55A2-29DE-2A35C9FF9ED7}"/>
              </a:ext>
            </a:extLst>
          </p:cNvPr>
          <p:cNvSpPr>
            <a:spLocks noGrp="1"/>
          </p:cNvSpPr>
          <p:nvPr>
            <p:ph type="body" sz="quarter" idx="10"/>
          </p:nvPr>
        </p:nvSpPr>
        <p:spPr>
          <a:xfrm>
            <a:off x="1155696" y="2327564"/>
            <a:ext cx="9688517" cy="7633854"/>
          </a:xfrm>
        </p:spPr>
        <p:txBody>
          <a:bodyPr>
            <a:noAutofit/>
          </a:bodyPr>
          <a:lstStyle/>
          <a:p>
            <a:pPr marL="0" indent="0" algn="l">
              <a:lnSpc>
                <a:spcPct val="100000"/>
              </a:lnSpc>
              <a:spcBef>
                <a:spcPts val="0"/>
              </a:spcBef>
              <a:buNone/>
            </a:pPr>
            <a:r>
              <a:rPr lang="en-US" dirty="0">
                <a:solidFill>
                  <a:srgbClr val="0E0E0E"/>
                </a:solidFill>
              </a:rPr>
              <a:t>There are two main types of model parallelism:</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b="1" dirty="0">
                <a:solidFill>
                  <a:srgbClr val="0E0E0E"/>
                </a:solidFill>
              </a:rPr>
              <a:t>Pipeline Parallelism </a:t>
            </a:r>
          </a:p>
          <a:p>
            <a:pPr marL="0" indent="0" algn="l">
              <a:lnSpc>
                <a:spcPct val="100000"/>
              </a:lnSpc>
              <a:spcBef>
                <a:spcPts val="0"/>
              </a:spcBef>
              <a:buNone/>
            </a:pPr>
            <a:r>
              <a:rPr lang="en-US" u="sng" dirty="0">
                <a:solidFill>
                  <a:srgbClr val="0E0E0E"/>
                </a:solidFill>
              </a:rPr>
              <a:t>Description</a:t>
            </a:r>
          </a:p>
          <a:p>
            <a:pPr marL="0" indent="0" algn="l">
              <a:lnSpc>
                <a:spcPct val="100000"/>
              </a:lnSpc>
              <a:spcBef>
                <a:spcPts val="0"/>
              </a:spcBef>
              <a:buNone/>
            </a:pPr>
            <a:r>
              <a:rPr lang="en-US" dirty="0">
                <a:solidFill>
                  <a:srgbClr val="0E0E0E"/>
                </a:solidFill>
              </a:rPr>
              <a:t>The model is split logically across layers with each layer/group of layers assigned to a GPU. During backpropagation, information is sent sequentially from one layer to the next.</a:t>
            </a:r>
          </a:p>
          <a:p>
            <a:pPr marL="0" indent="0" algn="l">
              <a:lnSpc>
                <a:spcPct val="100000"/>
              </a:lnSpc>
              <a:spcBef>
                <a:spcPts val="0"/>
              </a:spcBef>
              <a:buNone/>
            </a:pPr>
            <a:r>
              <a:rPr lang="en-US" b="1" dirty="0">
                <a:solidFill>
                  <a:srgbClr val="0E0E0E"/>
                </a:solidFill>
                <a:effectLst/>
              </a:rPr>
              <a:t>Pros</a:t>
            </a:r>
            <a:r>
              <a:rPr lang="en-US" dirty="0">
                <a:solidFill>
                  <a:srgbClr val="0E0E0E"/>
                </a:solidFill>
                <a:effectLst/>
              </a:rPr>
              <a:t>: Easy to understand conceptually, maximizes GPU utilization and memory usage</a:t>
            </a:r>
          </a:p>
          <a:p>
            <a:pPr marL="0" indent="0" algn="l">
              <a:lnSpc>
                <a:spcPct val="100000"/>
              </a:lnSpc>
              <a:spcBef>
                <a:spcPts val="0"/>
              </a:spcBef>
              <a:buNone/>
            </a:pPr>
            <a:r>
              <a:rPr lang="en-US" b="1" dirty="0">
                <a:solidFill>
                  <a:srgbClr val="0E0E0E"/>
                </a:solidFill>
              </a:rPr>
              <a:t>Cons</a:t>
            </a:r>
            <a:r>
              <a:rPr lang="en-US" dirty="0">
                <a:solidFill>
                  <a:srgbClr val="0E0E0E"/>
                </a:solidFill>
              </a:rPr>
              <a:t>: Suffers from latency issues with GPUs waiting for their turn to be used</a:t>
            </a:r>
            <a:endParaRPr lang="en-US" dirty="0">
              <a:solidFill>
                <a:srgbClr val="0E0E0E"/>
              </a:solidFill>
              <a:effectLst/>
            </a:endParaRP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b="1" dirty="0">
                <a:solidFill>
                  <a:srgbClr val="0E0E0E"/>
                </a:solidFill>
                <a:effectLst/>
              </a:rPr>
              <a:t>Tensor Parallelism </a:t>
            </a:r>
          </a:p>
          <a:p>
            <a:pPr marL="0" indent="0" algn="l">
              <a:lnSpc>
                <a:spcPct val="100000"/>
              </a:lnSpc>
              <a:spcBef>
                <a:spcPts val="0"/>
              </a:spcBef>
              <a:buNone/>
            </a:pPr>
            <a:r>
              <a:rPr lang="en-US" u="sng" dirty="0">
                <a:solidFill>
                  <a:srgbClr val="0E0E0E"/>
                </a:solidFill>
              </a:rPr>
              <a:t>Description</a:t>
            </a:r>
          </a:p>
          <a:p>
            <a:pPr marL="0" indent="0" algn="l">
              <a:lnSpc>
                <a:spcPct val="100000"/>
              </a:lnSpc>
              <a:spcBef>
                <a:spcPts val="0"/>
              </a:spcBef>
              <a:buNone/>
            </a:pPr>
            <a:r>
              <a:rPr lang="en-US" dirty="0">
                <a:solidFill>
                  <a:srgbClr val="0E0E0E"/>
                </a:solidFill>
                <a:effectLst/>
              </a:rPr>
              <a:t>Large operations like matrix multiplications are split across GPUs for the entire model, or set of layers</a:t>
            </a:r>
          </a:p>
          <a:p>
            <a:pPr marL="0" indent="0" algn="l">
              <a:lnSpc>
                <a:spcPct val="100000"/>
              </a:lnSpc>
              <a:spcBef>
                <a:spcPts val="0"/>
              </a:spcBef>
              <a:buNone/>
            </a:pPr>
            <a:r>
              <a:rPr lang="en-US" b="1" dirty="0">
                <a:solidFill>
                  <a:srgbClr val="0E0E0E"/>
                </a:solidFill>
                <a:effectLst/>
              </a:rPr>
              <a:t>Pros</a:t>
            </a:r>
            <a:r>
              <a:rPr lang="en-US" dirty="0">
                <a:solidFill>
                  <a:srgbClr val="0E0E0E"/>
                </a:solidFill>
                <a:effectLst/>
              </a:rPr>
              <a:t>: Maximizes throughput and minimizes latency as all GPUs are used for each pass.</a:t>
            </a:r>
          </a:p>
          <a:p>
            <a:pPr marL="0" indent="0" algn="l">
              <a:lnSpc>
                <a:spcPct val="100000"/>
              </a:lnSpc>
              <a:spcBef>
                <a:spcPts val="0"/>
              </a:spcBef>
              <a:buNone/>
            </a:pPr>
            <a:r>
              <a:rPr lang="en-US" b="1" dirty="0">
                <a:solidFill>
                  <a:srgbClr val="0E0E0E"/>
                </a:solidFill>
              </a:rPr>
              <a:t>Cons</a:t>
            </a:r>
            <a:r>
              <a:rPr lang="en-US" dirty="0">
                <a:solidFill>
                  <a:srgbClr val="0E0E0E"/>
                </a:solidFill>
              </a:rPr>
              <a:t>: Can be more complex to program, suffers communication overhead when implemented across multiple nodes</a:t>
            </a:r>
            <a:endParaRPr lang="en-US" dirty="0">
              <a:solidFill>
                <a:srgbClr val="0E0E0E"/>
              </a:solidFill>
              <a:effectLst/>
            </a:endParaRPr>
          </a:p>
        </p:txBody>
      </p:sp>
      <p:pic>
        <p:nvPicPr>
          <p:cNvPr id="4" name="Google Shape;1768;p34">
            <a:extLst>
              <a:ext uri="{FF2B5EF4-FFF2-40B4-BE49-F238E27FC236}">
                <a16:creationId xmlns:a16="http://schemas.microsoft.com/office/drawing/2014/main" id="{E338CA6F-1B23-4758-6CAB-F432C297A65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122695" y="2535381"/>
            <a:ext cx="4417160" cy="3131128"/>
          </a:xfrm>
          <a:prstGeom prst="rect">
            <a:avLst/>
          </a:prstGeom>
          <a:noFill/>
          <a:ln>
            <a:noFill/>
          </a:ln>
        </p:spPr>
      </p:pic>
      <p:pic>
        <p:nvPicPr>
          <p:cNvPr id="5" name="Google Shape;1771;p34">
            <a:extLst>
              <a:ext uri="{FF2B5EF4-FFF2-40B4-BE49-F238E27FC236}">
                <a16:creationId xmlns:a16="http://schemas.microsoft.com/office/drawing/2014/main" id="{CD5A1B22-8FD9-34A2-2EA7-32ABC9CCAA7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122695" y="6455816"/>
            <a:ext cx="4417160" cy="2992985"/>
          </a:xfrm>
          <a:prstGeom prst="rect">
            <a:avLst/>
          </a:prstGeom>
          <a:noFill/>
          <a:ln>
            <a:noFill/>
          </a:ln>
        </p:spPr>
      </p:pic>
    </p:spTree>
    <p:extLst>
      <p:ext uri="{BB962C8B-B14F-4D97-AF65-F5344CB8AC3E}">
        <p14:creationId xmlns:p14="http://schemas.microsoft.com/office/powerpoint/2010/main" val="151735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BAF75-41BD-7EBC-88D2-4F6416B334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A3526BD-81C5-73E0-8B07-AC143B323D01}"/>
              </a:ext>
            </a:extLst>
          </p:cNvPr>
          <p:cNvPicPr>
            <a:picLocks noChangeAspect="1"/>
          </p:cNvPicPr>
          <p:nvPr/>
        </p:nvPicPr>
        <p:blipFill>
          <a:blip r:embed="rId3"/>
          <a:stretch>
            <a:fillRect/>
          </a:stretch>
        </p:blipFill>
        <p:spPr>
          <a:xfrm>
            <a:off x="7827818" y="6096001"/>
            <a:ext cx="10123190" cy="4177148"/>
          </a:xfrm>
          <a:prstGeom prst="rect">
            <a:avLst/>
          </a:prstGeom>
        </p:spPr>
      </p:pic>
      <p:sp>
        <p:nvSpPr>
          <p:cNvPr id="2" name="Title 1">
            <a:extLst>
              <a:ext uri="{FF2B5EF4-FFF2-40B4-BE49-F238E27FC236}">
                <a16:creationId xmlns:a16="http://schemas.microsoft.com/office/drawing/2014/main" id="{02C8D38D-9084-F1D7-7764-22536F84B347}"/>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CPU Offloading</a:t>
            </a:r>
          </a:p>
        </p:txBody>
      </p:sp>
      <p:sp>
        <p:nvSpPr>
          <p:cNvPr id="3" name="Text Placeholder 2">
            <a:extLst>
              <a:ext uri="{FF2B5EF4-FFF2-40B4-BE49-F238E27FC236}">
                <a16:creationId xmlns:a16="http://schemas.microsoft.com/office/drawing/2014/main" id="{41BA3F17-8B5E-7C20-AF05-103CF75DB4DF}"/>
              </a:ext>
            </a:extLst>
          </p:cNvPr>
          <p:cNvSpPr>
            <a:spLocks noGrp="1"/>
          </p:cNvSpPr>
          <p:nvPr>
            <p:ph type="body" sz="quarter" idx="10"/>
          </p:nvPr>
        </p:nvSpPr>
        <p:spPr>
          <a:xfrm>
            <a:off x="1155696" y="2197373"/>
            <a:ext cx="9789395" cy="6740297"/>
          </a:xfrm>
        </p:spPr>
        <p:txBody>
          <a:bodyPr>
            <a:noAutofit/>
          </a:bodyPr>
          <a:lstStyle/>
          <a:p>
            <a:pPr marL="0" indent="0" algn="l">
              <a:lnSpc>
                <a:spcPct val="100000"/>
              </a:lnSpc>
              <a:spcBef>
                <a:spcPts val="0"/>
              </a:spcBef>
              <a:buNone/>
            </a:pPr>
            <a:r>
              <a:rPr lang="en-US" dirty="0">
                <a:solidFill>
                  <a:srgbClr val="0E0E0E"/>
                </a:solidFill>
              </a:rPr>
              <a:t>While the logic behind “get more GPUs and you can build bigger models” makes sense, it does have some practical limits.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Many cannot access extra GPUs to continue to scale their models, requiring another approach.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In CPU Offloading, only the parts of the model that can fit on the GPU/s are loaded at a time, with the rest of the data ”offloaded” to the CPU and main memory.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This enables larger models to be trained on resource constrained GPU environments, but sacrifices time as the communication between CPU and GPU is orders of magnitude slower than on the GPU. </a:t>
            </a:r>
            <a:endParaRPr lang="en-US" dirty="0">
              <a:solidFill>
                <a:srgbClr val="0E0E0E"/>
              </a:solidFill>
              <a:effectLst/>
            </a:endParaRPr>
          </a:p>
        </p:txBody>
      </p:sp>
      <p:pic>
        <p:nvPicPr>
          <p:cNvPr id="9" name="Picture 8">
            <a:extLst>
              <a:ext uri="{FF2B5EF4-FFF2-40B4-BE49-F238E27FC236}">
                <a16:creationId xmlns:a16="http://schemas.microsoft.com/office/drawing/2014/main" id="{052A6AAA-513A-D067-A9F3-E4418DE59915}"/>
              </a:ext>
            </a:extLst>
          </p:cNvPr>
          <p:cNvPicPr>
            <a:picLocks noChangeAspect="1"/>
          </p:cNvPicPr>
          <p:nvPr/>
        </p:nvPicPr>
        <p:blipFill>
          <a:blip r:embed="rId4"/>
          <a:srcRect b="24756"/>
          <a:stretch/>
        </p:blipFill>
        <p:spPr>
          <a:xfrm>
            <a:off x="10737273" y="1547203"/>
            <a:ext cx="7421553" cy="3417314"/>
          </a:xfrm>
          <a:prstGeom prst="rect">
            <a:avLst/>
          </a:prstGeom>
        </p:spPr>
      </p:pic>
    </p:spTree>
    <p:extLst>
      <p:ext uri="{BB962C8B-B14F-4D97-AF65-F5344CB8AC3E}">
        <p14:creationId xmlns:p14="http://schemas.microsoft.com/office/powerpoint/2010/main" val="140523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A75F5-BD77-BEBC-BB81-B3C7B4AB4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0812E-445A-EF11-3ABA-0E8D12A36AD3}"/>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FSDP and Model Parallelism</a:t>
            </a:r>
          </a:p>
        </p:txBody>
      </p:sp>
      <p:sp>
        <p:nvSpPr>
          <p:cNvPr id="3" name="Text Placeholder 2">
            <a:extLst>
              <a:ext uri="{FF2B5EF4-FFF2-40B4-BE49-F238E27FC236}">
                <a16:creationId xmlns:a16="http://schemas.microsoft.com/office/drawing/2014/main" id="{125DB76E-3348-395E-F700-AC636418A078}"/>
              </a:ext>
            </a:extLst>
          </p:cNvPr>
          <p:cNvSpPr>
            <a:spLocks noGrp="1"/>
          </p:cNvSpPr>
          <p:nvPr>
            <p:ph type="body" sz="quarter" idx="10"/>
          </p:nvPr>
        </p:nvSpPr>
        <p:spPr>
          <a:xfrm>
            <a:off x="1035456" y="2043241"/>
            <a:ext cx="5923974" cy="6200518"/>
          </a:xfrm>
        </p:spPr>
        <p:txBody>
          <a:bodyPr>
            <a:noAutofit/>
          </a:bodyPr>
          <a:lstStyle/>
          <a:p>
            <a:pPr marL="0" indent="0" algn="l">
              <a:lnSpc>
                <a:spcPct val="100000"/>
              </a:lnSpc>
              <a:spcBef>
                <a:spcPts val="0"/>
              </a:spcBef>
              <a:buNone/>
            </a:pPr>
            <a:r>
              <a:rPr lang="en-US" dirty="0">
                <a:solidFill>
                  <a:srgbClr val="0E0E0E"/>
                </a:solidFill>
                <a:effectLst/>
              </a:rPr>
              <a:t>In practice i</a:t>
            </a:r>
            <a:r>
              <a:rPr lang="en-US" dirty="0">
                <a:solidFill>
                  <a:srgbClr val="0E0E0E"/>
                </a:solidFill>
              </a:rPr>
              <a:t>t is common to see a combination of FSDP and Model Parallelism</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FSDP is utilized up until the point that the individual shards are no longer able to fit on a single GPU, like a single transfer block or layer of neurons in giant models.</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This hybrid approach typically makes use of some replicas of the model, like in DDP, but fewer, 2-8. </a:t>
            </a:r>
          </a:p>
        </p:txBody>
      </p:sp>
      <p:grpSp>
        <p:nvGrpSpPr>
          <p:cNvPr id="4" name="Group 3">
            <a:extLst>
              <a:ext uri="{FF2B5EF4-FFF2-40B4-BE49-F238E27FC236}">
                <a16:creationId xmlns:a16="http://schemas.microsoft.com/office/drawing/2014/main" id="{14BA25F0-3BAB-7D99-72A3-9F3DA957B4C0}"/>
              </a:ext>
            </a:extLst>
          </p:cNvPr>
          <p:cNvGrpSpPr/>
          <p:nvPr/>
        </p:nvGrpSpPr>
        <p:grpSpPr>
          <a:xfrm>
            <a:off x="7079670" y="2197373"/>
            <a:ext cx="11139055" cy="5048554"/>
            <a:chOff x="3842314" y="3118092"/>
            <a:chExt cx="10110059" cy="4623456"/>
          </a:xfrm>
        </p:grpSpPr>
        <p:pic>
          <p:nvPicPr>
            <p:cNvPr id="5" name="Picture 2" descr="NVIDIA, Stanford &amp;amp; Microsoft Propose Efficient Trillion-Parameter Language  Model Training on GPU Clusters | by Synced | SyncedReview | Medium">
              <a:extLst>
                <a:ext uri="{FF2B5EF4-FFF2-40B4-BE49-F238E27FC236}">
                  <a16:creationId xmlns:a16="http://schemas.microsoft.com/office/drawing/2014/main" id="{8AF82B36-78F4-2F96-190B-2745E565A32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42314" y="3118092"/>
              <a:ext cx="9753600" cy="22134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VIDIA, Stanford &amp;amp; Microsoft Propose Efficient Trillion-Parameter Language  Model Training on GPU Clusters | by Synced | SyncedReview | Medium">
              <a:extLst>
                <a:ext uri="{FF2B5EF4-FFF2-40B4-BE49-F238E27FC236}">
                  <a16:creationId xmlns:a16="http://schemas.microsoft.com/office/drawing/2014/main" id="{EB282592-3A7C-47CA-08C2-6A4E4895E77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42314" y="5331525"/>
              <a:ext cx="9753600" cy="22134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15">
              <a:extLst>
                <a:ext uri="{FF2B5EF4-FFF2-40B4-BE49-F238E27FC236}">
                  <a16:creationId xmlns:a16="http://schemas.microsoft.com/office/drawing/2014/main" id="{7B0920F3-B7F3-F576-CE1E-ECDE2484683B}"/>
                </a:ext>
              </a:extLst>
            </p:cNvPr>
            <p:cNvSpPr/>
            <p:nvPr/>
          </p:nvSpPr>
          <p:spPr>
            <a:xfrm>
              <a:off x="4060580" y="3191256"/>
              <a:ext cx="9891793" cy="224337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n-GB">
                  <a:solidFill>
                    <a:schemeClr val="tx2"/>
                  </a:solidFill>
                </a:rPr>
                <a:t>Data Parallelism 1</a:t>
              </a:r>
              <a:endParaRPr lang="en-US">
                <a:solidFill>
                  <a:schemeClr val="tx2"/>
                </a:solidFill>
              </a:endParaRPr>
            </a:p>
          </p:txBody>
        </p:sp>
        <p:sp>
          <p:nvSpPr>
            <p:cNvPr id="8" name="Rectangle: Rounded Corners 16">
              <a:extLst>
                <a:ext uri="{FF2B5EF4-FFF2-40B4-BE49-F238E27FC236}">
                  <a16:creationId xmlns:a16="http://schemas.microsoft.com/office/drawing/2014/main" id="{D324ED19-97A5-C996-AE5D-0967ED9F97E8}"/>
                </a:ext>
              </a:extLst>
            </p:cNvPr>
            <p:cNvSpPr/>
            <p:nvPr/>
          </p:nvSpPr>
          <p:spPr>
            <a:xfrm>
              <a:off x="4060580" y="5528115"/>
              <a:ext cx="9891793" cy="221343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n-GB">
                  <a:solidFill>
                    <a:schemeClr val="tx2"/>
                  </a:solidFill>
                </a:rPr>
                <a:t>Data Parallelism 2</a:t>
              </a:r>
              <a:endParaRPr lang="en-US">
                <a:solidFill>
                  <a:schemeClr val="tx2"/>
                </a:solidFill>
              </a:endParaRPr>
            </a:p>
          </p:txBody>
        </p:sp>
      </p:grpSp>
      <p:sp>
        <p:nvSpPr>
          <p:cNvPr id="10" name="TextBox 9">
            <a:extLst>
              <a:ext uri="{FF2B5EF4-FFF2-40B4-BE49-F238E27FC236}">
                <a16:creationId xmlns:a16="http://schemas.microsoft.com/office/drawing/2014/main" id="{6CE7A690-A756-3A80-1FEA-ECAAD84C1C16}"/>
              </a:ext>
            </a:extLst>
          </p:cNvPr>
          <p:cNvSpPr txBox="1"/>
          <p:nvPr/>
        </p:nvSpPr>
        <p:spPr>
          <a:xfrm>
            <a:off x="1155697" y="7560215"/>
            <a:ext cx="16204048" cy="1938992"/>
          </a:xfrm>
          <a:prstGeom prst="rect">
            <a:avLst/>
          </a:prstGeom>
          <a:noFill/>
        </p:spPr>
        <p:txBody>
          <a:bodyPr wrap="square">
            <a:spAutoFit/>
          </a:bodyPr>
          <a:lstStyle/>
          <a:p>
            <a:pPr marL="0" indent="0" algn="l">
              <a:lnSpc>
                <a:spcPct val="100000"/>
              </a:lnSpc>
              <a:spcBef>
                <a:spcPts val="0"/>
              </a:spcBef>
              <a:buNone/>
            </a:pPr>
            <a:endParaRPr lang="en-US" sz="2400" dirty="0">
              <a:solidFill>
                <a:srgbClr val="0E0E0E"/>
              </a:solidFill>
            </a:endParaRPr>
          </a:p>
          <a:p>
            <a:pPr marL="0" indent="0" algn="l">
              <a:lnSpc>
                <a:spcPct val="100000"/>
              </a:lnSpc>
              <a:spcBef>
                <a:spcPts val="0"/>
              </a:spcBef>
              <a:buNone/>
            </a:pPr>
            <a:r>
              <a:rPr lang="en-US" sz="2400" dirty="0">
                <a:solidFill>
                  <a:srgbClr val="0E0E0E"/>
                </a:solidFill>
              </a:rPr>
              <a:t>Using FSDP with Tensor Parallelism can be helpful when the model doesn’t have sufficient parallelism to deploy on a large-scale training system with the data-parallel mapping. For example, running a model with the global batch size of 1024 on 2048 GPUs. Also, Tensor Parallelism enables FSDP feasibility by reducing the model state size and the activation size per GPU, thus lower the FSDP communication overhead and the activation memory overhead.</a:t>
            </a:r>
          </a:p>
        </p:txBody>
      </p:sp>
    </p:spTree>
    <p:extLst>
      <p:ext uri="{BB962C8B-B14F-4D97-AF65-F5344CB8AC3E}">
        <p14:creationId xmlns:p14="http://schemas.microsoft.com/office/powerpoint/2010/main" val="234786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DB594-F100-3169-C2DC-A487C256E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2D8A5-E238-8489-1272-0ABD2630ED62}"/>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Which approach to take?</a:t>
            </a:r>
          </a:p>
        </p:txBody>
      </p:sp>
      <p:sp>
        <p:nvSpPr>
          <p:cNvPr id="3" name="Text Placeholder 2">
            <a:extLst>
              <a:ext uri="{FF2B5EF4-FFF2-40B4-BE49-F238E27FC236}">
                <a16:creationId xmlns:a16="http://schemas.microsoft.com/office/drawing/2014/main" id="{FC4E0E25-AACC-7EFF-7659-34CC2BEA9405}"/>
              </a:ext>
            </a:extLst>
          </p:cNvPr>
          <p:cNvSpPr>
            <a:spLocks noGrp="1"/>
          </p:cNvSpPr>
          <p:nvPr>
            <p:ph type="body" sz="quarter" idx="10"/>
          </p:nvPr>
        </p:nvSpPr>
        <p:spPr>
          <a:xfrm>
            <a:off x="1155696" y="1814945"/>
            <a:ext cx="16827504" cy="7855528"/>
          </a:xfrm>
        </p:spPr>
        <p:txBody>
          <a:bodyPr>
            <a:noAutofit/>
          </a:bodyPr>
          <a:lstStyle/>
          <a:p>
            <a:pPr marL="0" indent="0">
              <a:lnSpc>
                <a:spcPct val="100000"/>
              </a:lnSpc>
              <a:buNone/>
            </a:pPr>
            <a:r>
              <a:rPr lang="en-US" dirty="0">
                <a:solidFill>
                  <a:srgbClr val="0E0E0E"/>
                </a:solidFill>
                <a:effectLst/>
              </a:rPr>
              <a:t>Depending on your compute budget, here are some guidelines:</a:t>
            </a:r>
          </a:p>
          <a:p>
            <a:pPr marL="0" indent="0">
              <a:lnSpc>
                <a:spcPct val="100000"/>
              </a:lnSpc>
              <a:buNone/>
            </a:pPr>
            <a:endParaRPr lang="en-US" b="1" dirty="0">
              <a:solidFill>
                <a:srgbClr val="0E0E0E"/>
              </a:solidFill>
              <a:effectLst/>
            </a:endParaRPr>
          </a:p>
          <a:p>
            <a:pPr marL="0" indent="0">
              <a:lnSpc>
                <a:spcPct val="100000"/>
              </a:lnSpc>
              <a:buNone/>
            </a:pPr>
            <a:r>
              <a:rPr lang="en-US" b="1" dirty="0">
                <a:solidFill>
                  <a:srgbClr val="0E0E0E"/>
                </a:solidFill>
                <a:effectLst/>
              </a:rPr>
              <a:t>Small Models</a:t>
            </a:r>
            <a:r>
              <a:rPr lang="en-US" dirty="0">
                <a:solidFill>
                  <a:srgbClr val="000000"/>
                </a:solidFill>
                <a:effectLst/>
              </a:rPr>
              <a:t> </a:t>
            </a:r>
            <a:r>
              <a:rPr lang="en-US" dirty="0">
                <a:solidFill>
                  <a:srgbClr val="0E0E0E"/>
                </a:solidFill>
                <a:effectLst/>
              </a:rPr>
              <a:t>Fits in a single GPU.</a:t>
            </a:r>
            <a:r>
              <a:rPr lang="en-US" dirty="0">
                <a:solidFill>
                  <a:srgbClr val="000000"/>
                </a:solidFill>
                <a:effectLst/>
              </a:rPr>
              <a:t> </a:t>
            </a:r>
            <a:r>
              <a:rPr lang="en-US" dirty="0">
                <a:solidFill>
                  <a:srgbClr val="0E0E0E"/>
                </a:solidFill>
                <a:effectLst/>
              </a:rPr>
              <a:t>Single-GPU Training</a:t>
            </a:r>
            <a:r>
              <a:rPr lang="en-US" dirty="0">
                <a:solidFill>
                  <a:srgbClr val="000000"/>
                </a:solidFill>
                <a:effectLst/>
              </a:rPr>
              <a:t> </a:t>
            </a:r>
            <a:r>
              <a:rPr lang="en-US" dirty="0">
                <a:solidFill>
                  <a:srgbClr val="0E0E0E"/>
                </a:solidFill>
                <a:effectLst/>
              </a:rPr>
              <a:t>Simple and efficient. No need for distributed strategies.</a:t>
            </a:r>
          </a:p>
          <a:p>
            <a:pPr marL="0">
              <a:lnSpc>
                <a:spcPct val="100000"/>
              </a:lnSpc>
            </a:pPr>
            <a:endParaRPr lang="en-US" dirty="0">
              <a:solidFill>
                <a:srgbClr val="0E0E0E"/>
              </a:solidFill>
              <a:effectLst/>
            </a:endParaRPr>
          </a:p>
          <a:p>
            <a:pPr marL="0" indent="0">
              <a:lnSpc>
                <a:spcPct val="100000"/>
              </a:lnSpc>
              <a:buNone/>
            </a:pPr>
            <a:r>
              <a:rPr lang="en-US" b="1" dirty="0">
                <a:solidFill>
                  <a:srgbClr val="0E0E0E"/>
                </a:solidFill>
                <a:effectLst/>
              </a:rPr>
              <a:t>Medium Models</a:t>
            </a:r>
            <a:r>
              <a:rPr lang="en-US" dirty="0">
                <a:solidFill>
                  <a:srgbClr val="000000"/>
                </a:solidFill>
                <a:effectLst/>
              </a:rPr>
              <a:t> </a:t>
            </a:r>
            <a:r>
              <a:rPr lang="en-US" dirty="0">
                <a:solidFill>
                  <a:srgbClr val="0E0E0E"/>
                </a:solidFill>
                <a:effectLst/>
              </a:rPr>
              <a:t>Fits in a single GPU, but distributed training speeds up training.</a:t>
            </a:r>
            <a:r>
              <a:rPr lang="en-US" dirty="0">
                <a:solidFill>
                  <a:srgbClr val="000000"/>
                </a:solidFill>
                <a:effectLst/>
              </a:rPr>
              <a:t> </a:t>
            </a:r>
            <a:r>
              <a:rPr lang="en-US" dirty="0">
                <a:solidFill>
                  <a:srgbClr val="0E0E0E"/>
                </a:solidFill>
                <a:effectLst/>
              </a:rPr>
              <a:t>Normal Data Parallelism (DDP)</a:t>
            </a:r>
            <a:r>
              <a:rPr lang="en-US" dirty="0">
                <a:solidFill>
                  <a:srgbClr val="000000"/>
                </a:solidFill>
                <a:effectLst/>
              </a:rPr>
              <a:t> </a:t>
            </a:r>
            <a:r>
              <a:rPr lang="en-US" dirty="0">
                <a:solidFill>
                  <a:srgbClr val="0E0E0E"/>
                </a:solidFill>
                <a:effectLst/>
              </a:rPr>
              <a:t>Dataset split across GPUs; model replicated on each GPU.</a:t>
            </a:r>
          </a:p>
          <a:p>
            <a:pPr marL="0">
              <a:lnSpc>
                <a:spcPct val="100000"/>
              </a:lnSpc>
            </a:pPr>
            <a:endParaRPr lang="en-US" dirty="0">
              <a:solidFill>
                <a:srgbClr val="0E0E0E"/>
              </a:solidFill>
              <a:effectLst/>
            </a:endParaRPr>
          </a:p>
          <a:p>
            <a:pPr marL="0" indent="0">
              <a:lnSpc>
                <a:spcPct val="100000"/>
              </a:lnSpc>
              <a:buNone/>
            </a:pPr>
            <a:r>
              <a:rPr lang="en-US" b="1" dirty="0">
                <a:solidFill>
                  <a:srgbClr val="0E0E0E"/>
                </a:solidFill>
                <a:effectLst/>
              </a:rPr>
              <a:t>Large Models (Fits with Sharding)</a:t>
            </a:r>
            <a:r>
              <a:rPr lang="en-US" dirty="0">
                <a:solidFill>
                  <a:srgbClr val="000000"/>
                </a:solidFill>
                <a:effectLst/>
              </a:rPr>
              <a:t> </a:t>
            </a:r>
            <a:r>
              <a:rPr lang="en-US" dirty="0">
                <a:solidFill>
                  <a:srgbClr val="0E0E0E"/>
                </a:solidFill>
                <a:effectLst/>
              </a:rPr>
              <a:t>Too large for a single GPU, but sharding allows it to fit across multiple GPUs.</a:t>
            </a:r>
            <a:r>
              <a:rPr lang="en-US" dirty="0">
                <a:solidFill>
                  <a:srgbClr val="000000"/>
                </a:solidFill>
                <a:effectLst/>
              </a:rPr>
              <a:t> </a:t>
            </a:r>
            <a:r>
              <a:rPr lang="en-US" dirty="0">
                <a:solidFill>
                  <a:srgbClr val="0E0E0E"/>
                </a:solidFill>
                <a:effectLst/>
              </a:rPr>
              <a:t>FSDP</a:t>
            </a:r>
            <a:r>
              <a:rPr lang="en-US" dirty="0">
                <a:solidFill>
                  <a:srgbClr val="000000"/>
                </a:solidFill>
                <a:effectLst/>
              </a:rPr>
              <a:t> </a:t>
            </a:r>
            <a:r>
              <a:rPr lang="en-US" dirty="0">
                <a:solidFill>
                  <a:srgbClr val="0E0E0E"/>
                </a:solidFill>
                <a:effectLst/>
              </a:rPr>
              <a:t>Shards parameters, gradients, and optimizer states; maintains data-parallel training.</a:t>
            </a:r>
          </a:p>
          <a:p>
            <a:pPr marL="0">
              <a:lnSpc>
                <a:spcPct val="100000"/>
              </a:lnSpc>
            </a:pPr>
            <a:endParaRPr lang="en-US" dirty="0">
              <a:solidFill>
                <a:srgbClr val="0E0E0E"/>
              </a:solidFill>
              <a:effectLst/>
            </a:endParaRPr>
          </a:p>
          <a:p>
            <a:pPr marL="0" indent="0">
              <a:lnSpc>
                <a:spcPct val="100000"/>
              </a:lnSpc>
              <a:buNone/>
            </a:pPr>
            <a:r>
              <a:rPr lang="en-US" b="1" dirty="0">
                <a:solidFill>
                  <a:srgbClr val="0E0E0E"/>
                </a:solidFill>
                <a:effectLst/>
              </a:rPr>
              <a:t>Massive Models</a:t>
            </a:r>
            <a:r>
              <a:rPr lang="en-US" dirty="0">
                <a:solidFill>
                  <a:srgbClr val="000000"/>
                </a:solidFill>
                <a:effectLst/>
              </a:rPr>
              <a:t> </a:t>
            </a:r>
            <a:r>
              <a:rPr lang="en-US" dirty="0">
                <a:solidFill>
                  <a:srgbClr val="0E0E0E"/>
                </a:solidFill>
                <a:effectLst/>
              </a:rPr>
              <a:t>Layers/tensors too large for single GPU even with sharding.</a:t>
            </a:r>
            <a:r>
              <a:rPr lang="en-US" dirty="0">
                <a:solidFill>
                  <a:srgbClr val="000000"/>
                </a:solidFill>
                <a:effectLst/>
              </a:rPr>
              <a:t> </a:t>
            </a:r>
            <a:r>
              <a:rPr lang="en-US" dirty="0">
                <a:solidFill>
                  <a:srgbClr val="0E0E0E"/>
                </a:solidFill>
                <a:effectLst/>
              </a:rPr>
              <a:t>Model Parallelism (Tensor/Pipeline)</a:t>
            </a:r>
            <a:r>
              <a:rPr lang="en-US" dirty="0">
                <a:solidFill>
                  <a:srgbClr val="000000"/>
                </a:solidFill>
                <a:effectLst/>
              </a:rPr>
              <a:t> </a:t>
            </a:r>
            <a:r>
              <a:rPr lang="en-US" dirty="0">
                <a:solidFill>
                  <a:srgbClr val="0E0E0E"/>
                </a:solidFill>
                <a:effectLst/>
              </a:rPr>
              <a:t>Splits model computation (e.g., tensors or layers) across GPUs to handle extreme sizes.</a:t>
            </a:r>
          </a:p>
          <a:p>
            <a:pPr marL="0">
              <a:lnSpc>
                <a:spcPct val="100000"/>
              </a:lnSpc>
            </a:pPr>
            <a:endParaRPr lang="en-US" dirty="0">
              <a:solidFill>
                <a:srgbClr val="0E0E0E"/>
              </a:solidFill>
              <a:effectLst/>
            </a:endParaRPr>
          </a:p>
          <a:p>
            <a:pPr marL="0" indent="0">
              <a:lnSpc>
                <a:spcPct val="100000"/>
              </a:lnSpc>
              <a:buNone/>
            </a:pPr>
            <a:r>
              <a:rPr lang="en-US" b="1" dirty="0">
                <a:solidFill>
                  <a:srgbClr val="0E0E0E"/>
                </a:solidFill>
                <a:effectLst/>
              </a:rPr>
              <a:t>Extreme-Scale Models</a:t>
            </a:r>
            <a:r>
              <a:rPr lang="en-US" dirty="0">
                <a:solidFill>
                  <a:srgbClr val="000000"/>
                </a:solidFill>
                <a:effectLst/>
              </a:rPr>
              <a:t> </a:t>
            </a:r>
            <a:r>
              <a:rPr lang="en-US" dirty="0">
                <a:solidFill>
                  <a:srgbClr val="0E0E0E"/>
                </a:solidFill>
                <a:effectLst/>
              </a:rPr>
              <a:t>Hundreds of billions of parameters; training across thousands of GPUs.</a:t>
            </a:r>
            <a:r>
              <a:rPr lang="en-US" dirty="0">
                <a:solidFill>
                  <a:srgbClr val="000000"/>
                </a:solidFill>
                <a:effectLst/>
              </a:rPr>
              <a:t> </a:t>
            </a:r>
            <a:r>
              <a:rPr lang="en-US" dirty="0">
                <a:solidFill>
                  <a:srgbClr val="0E0E0E"/>
                </a:solidFill>
                <a:effectLst/>
              </a:rPr>
              <a:t>Hybrid Parallelism (FSDP + Model)</a:t>
            </a:r>
            <a:r>
              <a:rPr lang="en-US" dirty="0">
                <a:solidFill>
                  <a:srgbClr val="000000"/>
                </a:solidFill>
                <a:effectLst/>
              </a:rPr>
              <a:t> </a:t>
            </a:r>
            <a:r>
              <a:rPr lang="en-US" dirty="0">
                <a:solidFill>
                  <a:srgbClr val="0E0E0E"/>
                </a:solidFill>
                <a:effectLst/>
              </a:rPr>
              <a:t>Combines FSDP for memory savings and model parallelism for splitting computation.</a:t>
            </a:r>
            <a:br>
              <a:rPr lang="en-US" dirty="0">
                <a:effectLst/>
              </a:rPr>
            </a:br>
            <a:endParaRPr lang="en-US" dirty="0">
              <a:effectLst/>
            </a:endParaRPr>
          </a:p>
        </p:txBody>
      </p:sp>
      <p:sp>
        <p:nvSpPr>
          <p:cNvPr id="4" name="Down Arrow 3">
            <a:extLst>
              <a:ext uri="{FF2B5EF4-FFF2-40B4-BE49-F238E27FC236}">
                <a16:creationId xmlns:a16="http://schemas.microsoft.com/office/drawing/2014/main" id="{F46350F6-ECC3-96B2-FA27-D659A31B2359}"/>
              </a:ext>
            </a:extLst>
          </p:cNvPr>
          <p:cNvSpPr/>
          <p:nvPr/>
        </p:nvSpPr>
        <p:spPr>
          <a:xfrm>
            <a:off x="9157852" y="3579861"/>
            <a:ext cx="166255" cy="29094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57C754A0-077C-6612-E998-37A215BD6C2E}"/>
              </a:ext>
            </a:extLst>
          </p:cNvPr>
          <p:cNvSpPr/>
          <p:nvPr/>
        </p:nvSpPr>
        <p:spPr>
          <a:xfrm>
            <a:off x="9078191" y="4908692"/>
            <a:ext cx="318655" cy="41013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48CA9E2B-09C9-3F26-1219-070CA58BC4DE}"/>
              </a:ext>
            </a:extLst>
          </p:cNvPr>
          <p:cNvSpPr/>
          <p:nvPr/>
        </p:nvSpPr>
        <p:spPr>
          <a:xfrm>
            <a:off x="8998524" y="6416194"/>
            <a:ext cx="491837" cy="594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6E499B67-DC88-C26C-CD47-E1F0378EA427}"/>
              </a:ext>
            </a:extLst>
          </p:cNvPr>
          <p:cNvSpPr/>
          <p:nvPr/>
        </p:nvSpPr>
        <p:spPr>
          <a:xfrm>
            <a:off x="8872105" y="7833319"/>
            <a:ext cx="730828" cy="7397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518AD71-3F6D-6337-DDE4-AEDB2FEB7DF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EEF6CE2-67A1-42F1-FD9A-88087D16749E}"/>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Training Across Single vs. Multi-node Clusters</a:t>
            </a:r>
            <a:endParaRPr lang="en-US" sz="4800" b="0" i="0" dirty="0">
              <a:effectLst/>
              <a:latin typeface="Arial" panose="020B0604020202020204" pitchFamily="34" charset="0"/>
            </a:endParaRPr>
          </a:p>
        </p:txBody>
      </p:sp>
    </p:spTree>
    <p:extLst>
      <p:ext uri="{BB962C8B-B14F-4D97-AF65-F5344CB8AC3E}">
        <p14:creationId xmlns:p14="http://schemas.microsoft.com/office/powerpoint/2010/main" val="290752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DC42-A31A-C02D-1E65-813E95C53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D9A2B2-0CAF-2148-D3A8-9D1001AA853A}"/>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Hardware Considerations: Latency and Networking refresh</a:t>
            </a:r>
          </a:p>
        </p:txBody>
      </p:sp>
      <p:sp>
        <p:nvSpPr>
          <p:cNvPr id="3" name="Text Placeholder 2">
            <a:extLst>
              <a:ext uri="{FF2B5EF4-FFF2-40B4-BE49-F238E27FC236}">
                <a16:creationId xmlns:a16="http://schemas.microsoft.com/office/drawing/2014/main" id="{1FDB4F8A-2F46-DD63-37CF-1FE4D537AB40}"/>
              </a:ext>
            </a:extLst>
          </p:cNvPr>
          <p:cNvSpPr>
            <a:spLocks noGrp="1"/>
          </p:cNvSpPr>
          <p:nvPr>
            <p:ph type="body" sz="quarter" idx="10"/>
          </p:nvPr>
        </p:nvSpPr>
        <p:spPr>
          <a:xfrm>
            <a:off x="1155696" y="2737152"/>
            <a:ext cx="9688517" cy="6200518"/>
          </a:xfrm>
        </p:spPr>
        <p:txBody>
          <a:bodyPr>
            <a:noAutofit/>
          </a:bodyPr>
          <a:lstStyle/>
          <a:p>
            <a:pPr marL="0" indent="0">
              <a:lnSpc>
                <a:spcPct val="100000"/>
              </a:lnSpc>
              <a:spcBef>
                <a:spcPts val="0"/>
              </a:spcBef>
              <a:buNone/>
            </a:pPr>
            <a:r>
              <a:rPr lang="en-US" sz="2400" b="0" dirty="0">
                <a:effectLst/>
              </a:rPr>
              <a:t>A single motherboard using in a training server, or node, will typically contain up to 8xGPUs. If more nodes are used for training, then inter-node communications and considerations are required. </a:t>
            </a:r>
          </a:p>
          <a:p>
            <a:pPr marL="0" indent="0">
              <a:lnSpc>
                <a:spcPct val="100000"/>
              </a:lnSpc>
              <a:spcBef>
                <a:spcPts val="0"/>
              </a:spcBef>
              <a:buNone/>
            </a:pPr>
            <a:endParaRPr lang="en-US" dirty="0"/>
          </a:p>
          <a:p>
            <a:pPr marL="0" indent="0">
              <a:lnSpc>
                <a:spcPct val="100000"/>
              </a:lnSpc>
              <a:spcBef>
                <a:spcPts val="0"/>
              </a:spcBef>
              <a:buNone/>
            </a:pPr>
            <a:r>
              <a:rPr lang="en-US" sz="2400" b="0" dirty="0">
                <a:effectLst/>
              </a:rPr>
              <a:t>These are grouped into:</a:t>
            </a:r>
          </a:p>
          <a:p>
            <a:pPr marL="0" indent="0">
              <a:lnSpc>
                <a:spcPct val="100000"/>
              </a:lnSpc>
              <a:spcBef>
                <a:spcPts val="0"/>
              </a:spcBef>
              <a:buNone/>
            </a:pPr>
            <a:endParaRPr lang="en-US" dirty="0"/>
          </a:p>
          <a:p>
            <a:pPr>
              <a:lnSpc>
                <a:spcPct val="100000"/>
              </a:lnSpc>
              <a:spcBef>
                <a:spcPts val="0"/>
              </a:spcBef>
            </a:pPr>
            <a:r>
              <a:rPr lang="en-US" dirty="0"/>
              <a:t>Resource management </a:t>
            </a:r>
          </a:p>
          <a:p>
            <a:pPr>
              <a:lnSpc>
                <a:spcPct val="100000"/>
              </a:lnSpc>
              <a:spcBef>
                <a:spcPts val="0"/>
              </a:spcBef>
            </a:pPr>
            <a:r>
              <a:rPr lang="en-US" dirty="0"/>
              <a:t>Network communication</a:t>
            </a:r>
          </a:p>
          <a:p>
            <a:pPr>
              <a:lnSpc>
                <a:spcPct val="100000"/>
              </a:lnSpc>
              <a:spcBef>
                <a:spcPts val="0"/>
              </a:spcBef>
            </a:pPr>
            <a:r>
              <a:rPr lang="en-US" sz="2400" b="0" dirty="0">
                <a:effectLst/>
              </a:rPr>
              <a:t>Data processing and storage</a:t>
            </a:r>
          </a:p>
        </p:txBody>
      </p:sp>
      <p:pic>
        <p:nvPicPr>
          <p:cNvPr id="5" name="Picture 4">
            <a:extLst>
              <a:ext uri="{FF2B5EF4-FFF2-40B4-BE49-F238E27FC236}">
                <a16:creationId xmlns:a16="http://schemas.microsoft.com/office/drawing/2014/main" id="{B7239644-2765-9621-785C-684E7A6A02F9}"/>
              </a:ext>
            </a:extLst>
          </p:cNvPr>
          <p:cNvPicPr>
            <a:picLocks noChangeAspect="1"/>
          </p:cNvPicPr>
          <p:nvPr/>
        </p:nvPicPr>
        <p:blipFill>
          <a:blip r:embed="rId3"/>
          <a:srcRect t="30903" b="18844"/>
          <a:stretch/>
        </p:blipFill>
        <p:spPr>
          <a:xfrm>
            <a:off x="8849591" y="3636817"/>
            <a:ext cx="9263496" cy="1551710"/>
          </a:xfrm>
          <a:prstGeom prst="rect">
            <a:avLst/>
          </a:prstGeom>
        </p:spPr>
      </p:pic>
      <p:pic>
        <p:nvPicPr>
          <p:cNvPr id="7" name="Picture 6">
            <a:extLst>
              <a:ext uri="{FF2B5EF4-FFF2-40B4-BE49-F238E27FC236}">
                <a16:creationId xmlns:a16="http://schemas.microsoft.com/office/drawing/2014/main" id="{40BA6409-80CE-1C64-FE39-0FA62DD7B65D}"/>
              </a:ext>
            </a:extLst>
          </p:cNvPr>
          <p:cNvPicPr>
            <a:picLocks noChangeAspect="1"/>
          </p:cNvPicPr>
          <p:nvPr/>
        </p:nvPicPr>
        <p:blipFill>
          <a:blip r:embed="rId4"/>
          <a:stretch>
            <a:fillRect/>
          </a:stretch>
        </p:blipFill>
        <p:spPr>
          <a:xfrm>
            <a:off x="8849591" y="5413541"/>
            <a:ext cx="9170434" cy="3647331"/>
          </a:xfrm>
          <a:prstGeom prst="rect">
            <a:avLst/>
          </a:prstGeom>
        </p:spPr>
      </p:pic>
    </p:spTree>
    <p:extLst>
      <p:ext uri="{BB962C8B-B14F-4D97-AF65-F5344CB8AC3E}">
        <p14:creationId xmlns:p14="http://schemas.microsoft.com/office/powerpoint/2010/main" val="334006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D895C-6BEB-74FC-6182-9C249CAD1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4BD83-A7C3-66C2-7FEB-6462093BD32B}"/>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Resource </a:t>
            </a:r>
            <a:r>
              <a:rPr lang="en-US" dirty="0">
                <a:solidFill>
                  <a:srgbClr val="000000"/>
                </a:solidFill>
              </a:rPr>
              <a:t>Management: </a:t>
            </a:r>
            <a:r>
              <a:rPr lang="en-US" sz="4000" b="0" i="0" dirty="0">
                <a:solidFill>
                  <a:srgbClr val="000000"/>
                </a:solidFill>
                <a:effectLst/>
                <a:latin typeface="Arial" panose="020B0604020202020204" pitchFamily="34" charset="0"/>
              </a:rPr>
              <a:t>Creating Jobs</a:t>
            </a:r>
          </a:p>
        </p:txBody>
      </p:sp>
      <p:sp>
        <p:nvSpPr>
          <p:cNvPr id="3" name="Text Placeholder 2">
            <a:extLst>
              <a:ext uri="{FF2B5EF4-FFF2-40B4-BE49-F238E27FC236}">
                <a16:creationId xmlns:a16="http://schemas.microsoft.com/office/drawing/2014/main" id="{6FAB938F-5031-BDDE-702B-8DC0BACC899A}"/>
              </a:ext>
            </a:extLst>
          </p:cNvPr>
          <p:cNvSpPr>
            <a:spLocks noGrp="1"/>
          </p:cNvSpPr>
          <p:nvPr>
            <p:ph type="body" sz="quarter" idx="10"/>
          </p:nvPr>
        </p:nvSpPr>
        <p:spPr>
          <a:xfrm>
            <a:off x="1155698" y="2751007"/>
            <a:ext cx="8778012" cy="6200518"/>
          </a:xfrm>
        </p:spPr>
        <p:txBody>
          <a:bodyPr>
            <a:noAutofit/>
          </a:bodyPr>
          <a:lstStyle/>
          <a:p>
            <a:pPr marL="0" indent="0">
              <a:lnSpc>
                <a:spcPct val="100000"/>
              </a:lnSpc>
              <a:spcBef>
                <a:spcPts val="0"/>
              </a:spcBef>
              <a:buNone/>
            </a:pPr>
            <a:r>
              <a:rPr lang="en-US" sz="2400" b="0" dirty="0">
                <a:effectLst/>
              </a:rPr>
              <a:t>There are now several libraries that can be used to deploy multi-node training runs, some of which we will see later. </a:t>
            </a:r>
          </a:p>
          <a:p>
            <a:pPr marL="0" indent="0">
              <a:lnSpc>
                <a:spcPct val="100000"/>
              </a:lnSpc>
              <a:spcBef>
                <a:spcPts val="0"/>
              </a:spcBef>
              <a:buNone/>
            </a:pPr>
            <a:endParaRPr lang="en-US" dirty="0"/>
          </a:p>
          <a:p>
            <a:pPr marL="0" indent="0">
              <a:lnSpc>
                <a:spcPct val="100000"/>
              </a:lnSpc>
              <a:spcBef>
                <a:spcPts val="0"/>
              </a:spcBef>
              <a:buNone/>
            </a:pPr>
            <a:r>
              <a:rPr lang="en-US" sz="2400" b="0" dirty="0">
                <a:effectLst/>
              </a:rPr>
              <a:t>On the hardware level these rely on layers of compute infrastructure that enables communications. These include libraries like the NVIDIA Common Communications Library (NCCL). </a:t>
            </a:r>
          </a:p>
          <a:p>
            <a:pPr marL="0" indent="0">
              <a:lnSpc>
                <a:spcPct val="100000"/>
              </a:lnSpc>
              <a:spcBef>
                <a:spcPts val="0"/>
              </a:spcBef>
              <a:buNone/>
            </a:pPr>
            <a:endParaRPr lang="en-US" dirty="0"/>
          </a:p>
          <a:p>
            <a:pPr marL="0" indent="0">
              <a:lnSpc>
                <a:spcPct val="100000"/>
              </a:lnSpc>
              <a:spcBef>
                <a:spcPts val="0"/>
              </a:spcBef>
              <a:buNone/>
            </a:pPr>
            <a:r>
              <a:rPr lang="en-US" sz="2400" b="0" dirty="0">
                <a:effectLst/>
              </a:rPr>
              <a:t>SLURM</a:t>
            </a:r>
            <a:r>
              <a:rPr lang="en-US" dirty="0"/>
              <a:t> is an open source job scheduling tool that you can use with Linux-based clusters. It is designed to be highly-scalable, fault-tolerant, and self-contained. </a:t>
            </a:r>
            <a:r>
              <a:rPr lang="en-US" sz="2400" b="0" dirty="0">
                <a:effectLst/>
              </a:rPr>
              <a:t>SLURM</a:t>
            </a:r>
            <a:r>
              <a:rPr lang="en-US" dirty="0"/>
              <a:t> does not require any kernel modifications for use.</a:t>
            </a:r>
          </a:p>
          <a:p>
            <a:pPr marL="0" indent="0">
              <a:lnSpc>
                <a:spcPct val="100000"/>
              </a:lnSpc>
              <a:spcBef>
                <a:spcPts val="0"/>
              </a:spcBef>
              <a:buNone/>
            </a:pPr>
            <a:endParaRPr lang="en-US" dirty="0"/>
          </a:p>
          <a:p>
            <a:pPr marL="0" indent="0">
              <a:lnSpc>
                <a:spcPct val="100000"/>
              </a:lnSpc>
              <a:spcBef>
                <a:spcPts val="0"/>
              </a:spcBef>
              <a:buNone/>
            </a:pPr>
            <a:r>
              <a:rPr lang="en-US" sz="2400" b="0" dirty="0">
                <a:effectLst/>
              </a:rPr>
              <a:t>Custer manager libraries like SLURM are used to allocate resources for generic multi-node applications that run on top of it and are used to launch batch jobs over the network</a:t>
            </a:r>
          </a:p>
        </p:txBody>
      </p:sp>
      <p:pic>
        <p:nvPicPr>
          <p:cNvPr id="6" name="Picture 5">
            <a:extLst>
              <a:ext uri="{FF2B5EF4-FFF2-40B4-BE49-F238E27FC236}">
                <a16:creationId xmlns:a16="http://schemas.microsoft.com/office/drawing/2014/main" id="{A1244382-FAF8-2FF9-A0DE-6FD837036187}"/>
              </a:ext>
            </a:extLst>
          </p:cNvPr>
          <p:cNvPicPr>
            <a:picLocks noChangeAspect="1"/>
          </p:cNvPicPr>
          <p:nvPr/>
        </p:nvPicPr>
        <p:blipFill>
          <a:blip r:embed="rId3"/>
          <a:stretch>
            <a:fillRect/>
          </a:stretch>
        </p:blipFill>
        <p:spPr>
          <a:xfrm>
            <a:off x="9679958" y="2495540"/>
            <a:ext cx="8608042" cy="2550978"/>
          </a:xfrm>
          <a:prstGeom prst="rect">
            <a:avLst/>
          </a:prstGeom>
        </p:spPr>
      </p:pic>
      <p:pic>
        <p:nvPicPr>
          <p:cNvPr id="7" name="Picture 6">
            <a:extLst>
              <a:ext uri="{FF2B5EF4-FFF2-40B4-BE49-F238E27FC236}">
                <a16:creationId xmlns:a16="http://schemas.microsoft.com/office/drawing/2014/main" id="{978411AB-518D-8FA9-B984-EBB7888BD279}"/>
              </a:ext>
            </a:extLst>
          </p:cNvPr>
          <p:cNvPicPr>
            <a:picLocks noChangeAspect="1"/>
          </p:cNvPicPr>
          <p:nvPr/>
        </p:nvPicPr>
        <p:blipFill>
          <a:blip r:embed="rId4"/>
          <a:stretch>
            <a:fillRect/>
          </a:stretch>
        </p:blipFill>
        <p:spPr>
          <a:xfrm>
            <a:off x="10718797" y="5370536"/>
            <a:ext cx="6210300" cy="3263900"/>
          </a:xfrm>
          <a:prstGeom prst="rect">
            <a:avLst/>
          </a:prstGeom>
        </p:spPr>
      </p:pic>
    </p:spTree>
    <p:extLst>
      <p:ext uri="{BB962C8B-B14F-4D97-AF65-F5344CB8AC3E}">
        <p14:creationId xmlns:p14="http://schemas.microsoft.com/office/powerpoint/2010/main" val="138981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6F7F-53C4-60ED-9D68-74A88DD16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D6AC7-A014-07EF-FCF5-97EA2B8F50C7}"/>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Kubernetes and common software stacks</a:t>
            </a:r>
          </a:p>
        </p:txBody>
      </p:sp>
      <p:sp>
        <p:nvSpPr>
          <p:cNvPr id="3" name="Text Placeholder 2">
            <a:extLst>
              <a:ext uri="{FF2B5EF4-FFF2-40B4-BE49-F238E27FC236}">
                <a16:creationId xmlns:a16="http://schemas.microsoft.com/office/drawing/2014/main" id="{D77A8473-7DC7-39DE-FB35-67E8B22D22E1}"/>
              </a:ext>
            </a:extLst>
          </p:cNvPr>
          <p:cNvSpPr>
            <a:spLocks noGrp="1"/>
          </p:cNvSpPr>
          <p:nvPr>
            <p:ph type="body" sz="quarter" idx="10"/>
          </p:nvPr>
        </p:nvSpPr>
        <p:spPr>
          <a:xfrm>
            <a:off x="1155696" y="2737152"/>
            <a:ext cx="9688517" cy="6200518"/>
          </a:xfrm>
        </p:spPr>
        <p:txBody>
          <a:bodyPr>
            <a:noAutofit/>
          </a:bodyPr>
          <a:lstStyle/>
          <a:p>
            <a:pPr marL="0" indent="0">
              <a:lnSpc>
                <a:spcPct val="100000"/>
              </a:lnSpc>
              <a:spcBef>
                <a:spcPts val="0"/>
              </a:spcBef>
              <a:buNone/>
            </a:pPr>
            <a:r>
              <a:rPr lang="en-US" b="0" i="0" dirty="0">
                <a:effectLst/>
              </a:rPr>
              <a:t>A commonly used software stack for distributed training involves Docker containers and Kubernetes. </a:t>
            </a:r>
          </a:p>
          <a:p>
            <a:pPr marL="0" indent="0">
              <a:lnSpc>
                <a:spcPct val="100000"/>
              </a:lnSpc>
              <a:spcBef>
                <a:spcPts val="0"/>
              </a:spcBef>
              <a:buNone/>
            </a:pPr>
            <a:endParaRPr lang="en-US" dirty="0"/>
          </a:p>
          <a:p>
            <a:pPr marL="0" indent="0">
              <a:lnSpc>
                <a:spcPct val="100000"/>
              </a:lnSpc>
              <a:spcBef>
                <a:spcPts val="0"/>
              </a:spcBef>
              <a:buNone/>
            </a:pPr>
            <a:r>
              <a:rPr lang="en-US" b="0" i="0" dirty="0">
                <a:effectLst/>
              </a:rPr>
              <a:t>Kubernetes allows for the distribution of containers across the cloud into nodes. These nodes hosts a group of pods with their own resources, such as GPU nodes. This network enables pods to communicate with each other while still containing isolated workloads or applications.</a:t>
            </a:r>
          </a:p>
          <a:p>
            <a:pPr>
              <a:lnSpc>
                <a:spcPct val="100000"/>
              </a:lnSpc>
              <a:spcBef>
                <a:spcPts val="0"/>
              </a:spcBef>
            </a:pPr>
            <a:endParaRPr lang="en-US" sz="2400" dirty="0"/>
          </a:p>
          <a:p>
            <a:pPr marL="0" indent="0">
              <a:lnSpc>
                <a:spcPct val="100000"/>
              </a:lnSpc>
              <a:spcBef>
                <a:spcPts val="0"/>
              </a:spcBef>
              <a:buNone/>
            </a:pPr>
            <a:r>
              <a:rPr lang="en-US" dirty="0"/>
              <a:t>For many modern GenAI training workflows, Kubernetes is used since it is very well aligned with the rest </a:t>
            </a:r>
            <a:r>
              <a:rPr lang="en-US" b="0" i="0" dirty="0">
                <a:effectLst/>
              </a:rPr>
              <a:t>of the cloud-native ecosystem. However, for topology and scheduling features it often require additional plugins.</a:t>
            </a:r>
            <a:endParaRPr lang="en-US" dirty="0"/>
          </a:p>
        </p:txBody>
      </p:sp>
      <p:pic>
        <p:nvPicPr>
          <p:cNvPr id="5" name="Picture 4">
            <a:extLst>
              <a:ext uri="{FF2B5EF4-FFF2-40B4-BE49-F238E27FC236}">
                <a16:creationId xmlns:a16="http://schemas.microsoft.com/office/drawing/2014/main" id="{B5E2FCF1-AA53-6E87-5113-E4C15B1215FE}"/>
              </a:ext>
            </a:extLst>
          </p:cNvPr>
          <p:cNvPicPr>
            <a:picLocks noChangeAspect="1"/>
          </p:cNvPicPr>
          <p:nvPr/>
        </p:nvPicPr>
        <p:blipFill>
          <a:blip r:embed="rId3"/>
          <a:stretch>
            <a:fillRect/>
          </a:stretch>
        </p:blipFill>
        <p:spPr>
          <a:xfrm>
            <a:off x="12537787" y="1772320"/>
            <a:ext cx="5750213" cy="3910808"/>
          </a:xfrm>
          <a:prstGeom prst="rect">
            <a:avLst/>
          </a:prstGeom>
        </p:spPr>
      </p:pic>
      <p:pic>
        <p:nvPicPr>
          <p:cNvPr id="7" name="Picture 6">
            <a:extLst>
              <a:ext uri="{FF2B5EF4-FFF2-40B4-BE49-F238E27FC236}">
                <a16:creationId xmlns:a16="http://schemas.microsoft.com/office/drawing/2014/main" id="{32EE4504-6801-C8A1-FF08-4B1BCBF4A1F4}"/>
              </a:ext>
            </a:extLst>
          </p:cNvPr>
          <p:cNvPicPr>
            <a:picLocks noChangeAspect="1"/>
          </p:cNvPicPr>
          <p:nvPr/>
        </p:nvPicPr>
        <p:blipFill>
          <a:blip r:embed="rId4"/>
          <a:srcRect l="16752" t="13894" r="14695"/>
          <a:stretch/>
        </p:blipFill>
        <p:spPr>
          <a:xfrm>
            <a:off x="11804073" y="5683128"/>
            <a:ext cx="4350327" cy="3895225"/>
          </a:xfrm>
          <a:prstGeom prst="rect">
            <a:avLst/>
          </a:prstGeom>
        </p:spPr>
      </p:pic>
    </p:spTree>
    <p:extLst>
      <p:ext uri="{BB962C8B-B14F-4D97-AF65-F5344CB8AC3E}">
        <p14:creationId xmlns:p14="http://schemas.microsoft.com/office/powerpoint/2010/main" val="420818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D221-8AD7-0134-9E1D-80914DE92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DB87F-70FD-E2AF-39D3-056FD2F6BBAD}"/>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Data </a:t>
            </a:r>
            <a:r>
              <a:rPr lang="en-US" dirty="0">
                <a:solidFill>
                  <a:srgbClr val="000000"/>
                </a:solidFill>
              </a:rPr>
              <a:t>Management: </a:t>
            </a:r>
            <a:r>
              <a:rPr lang="en-US" sz="4000" b="0" i="0" dirty="0">
                <a:solidFill>
                  <a:srgbClr val="000000"/>
                </a:solidFill>
                <a:effectLst/>
                <a:latin typeface="Arial" panose="020B0604020202020204" pitchFamily="34" charset="0"/>
              </a:rPr>
              <a:t>Checkpointing, Restarting, and Cloud storage</a:t>
            </a:r>
          </a:p>
        </p:txBody>
      </p:sp>
      <p:sp>
        <p:nvSpPr>
          <p:cNvPr id="3" name="Text Placeholder 2">
            <a:extLst>
              <a:ext uri="{FF2B5EF4-FFF2-40B4-BE49-F238E27FC236}">
                <a16:creationId xmlns:a16="http://schemas.microsoft.com/office/drawing/2014/main" id="{CD863972-8633-BFDA-71B0-7DB4EFD782B8}"/>
              </a:ext>
            </a:extLst>
          </p:cNvPr>
          <p:cNvSpPr>
            <a:spLocks noGrp="1"/>
          </p:cNvSpPr>
          <p:nvPr>
            <p:ph type="body" sz="quarter" idx="10"/>
          </p:nvPr>
        </p:nvSpPr>
        <p:spPr>
          <a:xfrm>
            <a:off x="1155697" y="2737152"/>
            <a:ext cx="8556340" cy="6200518"/>
          </a:xfrm>
        </p:spPr>
        <p:txBody>
          <a:bodyPr>
            <a:noAutofit/>
          </a:bodyPr>
          <a:lstStyle/>
          <a:p>
            <a:pPr marL="0" indent="0">
              <a:lnSpc>
                <a:spcPct val="100000"/>
              </a:lnSpc>
              <a:spcBef>
                <a:spcPts val="0"/>
              </a:spcBef>
              <a:buNone/>
            </a:pPr>
            <a:r>
              <a:rPr lang="en-US" sz="2400" b="0" dirty="0">
                <a:effectLst/>
              </a:rPr>
              <a:t>During training on multi-node systems, it is important to guard against hardware failures as they are an eventuality in modern computing. </a:t>
            </a:r>
          </a:p>
          <a:p>
            <a:pPr marL="0" indent="0">
              <a:lnSpc>
                <a:spcPct val="100000"/>
              </a:lnSpc>
              <a:spcBef>
                <a:spcPts val="0"/>
              </a:spcBef>
              <a:buNone/>
            </a:pPr>
            <a:endParaRPr lang="en-US" dirty="0"/>
          </a:p>
          <a:p>
            <a:pPr marL="0" indent="0">
              <a:lnSpc>
                <a:spcPct val="100000"/>
              </a:lnSpc>
              <a:spcBef>
                <a:spcPts val="0"/>
              </a:spcBef>
              <a:buNone/>
            </a:pPr>
            <a:r>
              <a:rPr lang="en-US" sz="2400" b="0" dirty="0">
                <a:effectLst/>
              </a:rPr>
              <a:t>With the nodes all connected with high-speed internet, cloud storage has become the de-facto standard from which to retrieve and store parameters from training.</a:t>
            </a:r>
          </a:p>
          <a:p>
            <a:pPr marL="0" indent="0">
              <a:lnSpc>
                <a:spcPct val="100000"/>
              </a:lnSpc>
              <a:spcBef>
                <a:spcPts val="0"/>
              </a:spcBef>
              <a:buNone/>
            </a:pPr>
            <a:endParaRPr lang="en-US" dirty="0"/>
          </a:p>
          <a:p>
            <a:pPr marL="0" indent="0">
              <a:lnSpc>
                <a:spcPct val="100000"/>
              </a:lnSpc>
              <a:spcBef>
                <a:spcPts val="0"/>
              </a:spcBef>
              <a:buNone/>
            </a:pPr>
            <a:r>
              <a:rPr lang="en-US" sz="2400" b="0" dirty="0">
                <a:effectLst/>
              </a:rPr>
              <a:t>Checkpointing during training runs is also extremely valuable and can be stored as shards to </a:t>
            </a:r>
            <a:r>
              <a:rPr lang="en-US" dirty="0"/>
              <a:t>improve I/O speed and reliability. </a:t>
            </a:r>
            <a:endParaRPr lang="en-US" sz="2400" b="0" dirty="0">
              <a:effectLst/>
            </a:endParaRPr>
          </a:p>
          <a:p>
            <a:pPr marL="0" indent="0">
              <a:lnSpc>
                <a:spcPct val="100000"/>
              </a:lnSpc>
              <a:spcBef>
                <a:spcPts val="0"/>
              </a:spcBef>
              <a:buNone/>
            </a:pPr>
            <a:endParaRPr lang="en-US" dirty="0"/>
          </a:p>
          <a:p>
            <a:pPr marL="0" indent="0">
              <a:lnSpc>
                <a:spcPct val="100000"/>
              </a:lnSpc>
              <a:spcBef>
                <a:spcPts val="0"/>
              </a:spcBef>
              <a:buNone/>
            </a:pPr>
            <a:r>
              <a:rPr lang="en-US" sz="2400" b="0" dirty="0">
                <a:effectLst/>
              </a:rPr>
              <a:t>Certain training libra</a:t>
            </a:r>
            <a:r>
              <a:rPr lang="en-US" dirty="0"/>
              <a:t>ries, such as Mosaic Composer and Hugging Face Accelerate, also support elastic checkpointing where the number of current GPUs in one training session need not match the former checkpointed files’ environment</a:t>
            </a:r>
            <a:endParaRPr lang="en-US" sz="2400" b="0" dirty="0">
              <a:effectLst/>
            </a:endParaRPr>
          </a:p>
        </p:txBody>
      </p:sp>
      <p:pic>
        <p:nvPicPr>
          <p:cNvPr id="5" name="Picture 4">
            <a:extLst>
              <a:ext uri="{FF2B5EF4-FFF2-40B4-BE49-F238E27FC236}">
                <a16:creationId xmlns:a16="http://schemas.microsoft.com/office/drawing/2014/main" id="{9C6CA206-F47C-CF21-3CA1-AD5BA240F1A5}"/>
              </a:ext>
            </a:extLst>
          </p:cNvPr>
          <p:cNvPicPr>
            <a:picLocks noChangeAspect="1"/>
          </p:cNvPicPr>
          <p:nvPr/>
        </p:nvPicPr>
        <p:blipFill>
          <a:blip r:embed="rId3"/>
          <a:stretch>
            <a:fillRect/>
          </a:stretch>
        </p:blipFill>
        <p:spPr>
          <a:xfrm>
            <a:off x="10995887" y="4972572"/>
            <a:ext cx="6515100" cy="5105400"/>
          </a:xfrm>
          <a:prstGeom prst="rect">
            <a:avLst/>
          </a:prstGeom>
        </p:spPr>
      </p:pic>
      <p:pic>
        <p:nvPicPr>
          <p:cNvPr id="6" name="Picture 5">
            <a:extLst>
              <a:ext uri="{FF2B5EF4-FFF2-40B4-BE49-F238E27FC236}">
                <a16:creationId xmlns:a16="http://schemas.microsoft.com/office/drawing/2014/main" id="{FB2BA036-7823-2C78-A947-2819E09EAB73}"/>
              </a:ext>
            </a:extLst>
          </p:cNvPr>
          <p:cNvPicPr>
            <a:picLocks noChangeAspect="1"/>
          </p:cNvPicPr>
          <p:nvPr/>
        </p:nvPicPr>
        <p:blipFill>
          <a:blip r:embed="rId4"/>
          <a:stretch>
            <a:fillRect/>
          </a:stretch>
        </p:blipFill>
        <p:spPr>
          <a:xfrm>
            <a:off x="10870905" y="1653391"/>
            <a:ext cx="6765065" cy="3139072"/>
          </a:xfrm>
          <a:prstGeom prst="rect">
            <a:avLst/>
          </a:prstGeom>
        </p:spPr>
      </p:pic>
    </p:spTree>
    <p:extLst>
      <p:ext uri="{BB962C8B-B14F-4D97-AF65-F5344CB8AC3E}">
        <p14:creationId xmlns:p14="http://schemas.microsoft.com/office/powerpoint/2010/main" val="305090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a:xfrm>
            <a:off x="1155697" y="2197373"/>
            <a:ext cx="9292170" cy="863600"/>
          </a:xfrm>
        </p:spPr>
        <p:txBody>
          <a:bodyPr/>
          <a:lstStyle/>
          <a:p>
            <a:r>
              <a:rPr lang="en-US" dirty="0"/>
              <a:t>Distributed Training with Data and Model Parallelism Strategies</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p:txBody>
          <a:bodyPr>
            <a:normAutofit lnSpcReduction="10000"/>
          </a:bodyPr>
          <a:lstStyle/>
          <a:p>
            <a:r>
              <a:rPr lang="en-US" dirty="0"/>
              <a:t>Today we introduced several topics in data and model parallelism and distributed computing.</a:t>
            </a:r>
          </a:p>
          <a:p>
            <a:r>
              <a:rPr lang="en-US" dirty="0"/>
              <a:t>We saw the different approaches to dealing with larger and larger models to train them using several GPUs and multi-node systems. </a:t>
            </a:r>
          </a:p>
          <a:p>
            <a:r>
              <a:rPr lang="en-US" dirty="0"/>
              <a:t>Based on the size of the model and the available hardware we discussed guidelines on the best approach to train each model </a:t>
            </a:r>
          </a:p>
          <a:p>
            <a:r>
              <a:rPr lang="en-US" dirty="0"/>
              <a:t>We covered some of the important distributed libraries like SLURM and discussed important aspects like checkpointing to ensure our training runs are reliably maintained and can be re-used.  </a:t>
            </a:r>
          </a:p>
          <a:p>
            <a:pPr marL="0" indent="0">
              <a:buNone/>
            </a:pPr>
            <a:r>
              <a:rPr lang="en-US" dirty="0"/>
              <a:t>----------------------------------------------------------------------------- </a:t>
            </a:r>
          </a:p>
          <a:p>
            <a:pPr marL="0" indent="0">
              <a:buNone/>
            </a:pPr>
            <a:r>
              <a:rPr lang="en-US" sz="2400" dirty="0"/>
              <a:t>In the next class we will explore some of the distributed training libraries in more detail and investigate more practical considerations of the challenges in distributed training.</a:t>
            </a:r>
          </a:p>
          <a:p>
            <a:pPr marL="0" indent="0">
              <a:buNone/>
            </a:pPr>
            <a:endParaRPr lang="en-US" dirty="0"/>
          </a:p>
        </p:txBody>
      </p:sp>
      <p:grpSp>
        <p:nvGrpSpPr>
          <p:cNvPr id="3" name="Group 2">
            <a:extLst>
              <a:ext uri="{FF2B5EF4-FFF2-40B4-BE49-F238E27FC236}">
                <a16:creationId xmlns:a16="http://schemas.microsoft.com/office/drawing/2014/main" id="{33501483-08EA-4507-335B-7E237E66EDED}"/>
              </a:ext>
            </a:extLst>
          </p:cNvPr>
          <p:cNvGrpSpPr/>
          <p:nvPr/>
        </p:nvGrpSpPr>
        <p:grpSpPr>
          <a:xfrm>
            <a:off x="10447867" y="3079222"/>
            <a:ext cx="7770858" cy="3940191"/>
            <a:chOff x="3842314" y="3118092"/>
            <a:chExt cx="10110059" cy="4623456"/>
          </a:xfrm>
        </p:grpSpPr>
        <p:pic>
          <p:nvPicPr>
            <p:cNvPr id="8" name="Picture 2" descr="NVIDIA, Stanford &amp;amp; Microsoft Propose Efficient Trillion-Parameter Language  Model Training on GPU Clusters | by Synced | SyncedReview | Medium">
              <a:extLst>
                <a:ext uri="{FF2B5EF4-FFF2-40B4-BE49-F238E27FC236}">
                  <a16:creationId xmlns:a16="http://schemas.microsoft.com/office/drawing/2014/main" id="{CBBD4C1B-E918-CCBA-18AF-7D3FBB8DAAB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42314" y="3118092"/>
              <a:ext cx="9753600" cy="22134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VIDIA, Stanford &amp;amp; Microsoft Propose Efficient Trillion-Parameter Language  Model Training on GPU Clusters | by Synced | SyncedReview | Medium">
              <a:extLst>
                <a:ext uri="{FF2B5EF4-FFF2-40B4-BE49-F238E27FC236}">
                  <a16:creationId xmlns:a16="http://schemas.microsoft.com/office/drawing/2014/main" id="{CA260DA2-30B8-8F89-470D-9DBB4D02CE7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42314" y="5331525"/>
              <a:ext cx="9753600" cy="221343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15">
              <a:extLst>
                <a:ext uri="{FF2B5EF4-FFF2-40B4-BE49-F238E27FC236}">
                  <a16:creationId xmlns:a16="http://schemas.microsoft.com/office/drawing/2014/main" id="{A54265F0-9BDB-264B-6903-FFC7A4980B27}"/>
                </a:ext>
              </a:extLst>
            </p:cNvPr>
            <p:cNvSpPr/>
            <p:nvPr/>
          </p:nvSpPr>
          <p:spPr>
            <a:xfrm>
              <a:off x="4060580" y="3191256"/>
              <a:ext cx="9891793" cy="224337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n-GB">
                  <a:solidFill>
                    <a:schemeClr val="tx2"/>
                  </a:solidFill>
                </a:rPr>
                <a:t>Data Parallelism 1</a:t>
              </a:r>
              <a:endParaRPr lang="en-US">
                <a:solidFill>
                  <a:schemeClr val="tx2"/>
                </a:solidFill>
              </a:endParaRPr>
            </a:p>
          </p:txBody>
        </p:sp>
        <p:sp>
          <p:nvSpPr>
            <p:cNvPr id="11" name="Rectangle: Rounded Corners 16">
              <a:extLst>
                <a:ext uri="{FF2B5EF4-FFF2-40B4-BE49-F238E27FC236}">
                  <a16:creationId xmlns:a16="http://schemas.microsoft.com/office/drawing/2014/main" id="{69852615-A199-84E6-9C62-AFE48058605E}"/>
                </a:ext>
              </a:extLst>
            </p:cNvPr>
            <p:cNvSpPr/>
            <p:nvPr/>
          </p:nvSpPr>
          <p:spPr>
            <a:xfrm>
              <a:off x="4060580" y="5528115"/>
              <a:ext cx="9891793" cy="221343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n-GB">
                  <a:solidFill>
                    <a:schemeClr val="tx2"/>
                  </a:solidFill>
                </a:rPr>
                <a:t>Data Parallelism 2</a:t>
              </a:r>
              <a:endParaRPr lang="en-US">
                <a:solidFill>
                  <a:schemeClr val="tx2"/>
                </a:solidFill>
              </a:endParaRPr>
            </a:p>
          </p:txBody>
        </p:sp>
      </p:grpSp>
    </p:spTree>
    <p:extLst>
      <p:ext uri="{BB962C8B-B14F-4D97-AF65-F5344CB8AC3E}">
        <p14:creationId xmlns:p14="http://schemas.microsoft.com/office/powerpoint/2010/main" val="231433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xfrm>
            <a:off x="1155697" y="2726266"/>
            <a:ext cx="15773400" cy="6836187"/>
          </a:xfrm>
          <a:prstGeom prst="rect">
            <a:avLst/>
          </a:prstGeom>
          <a:noFill/>
          <a:ln>
            <a:noFill/>
          </a:ln>
        </p:spPr>
        <p:txBody>
          <a:bodyPr spcFirstLastPara="1" vert="horz" wrap="square" lIns="137138" tIns="68550" rIns="137138" bIns="68550" rtlCol="0" anchor="t" anchorCtr="0">
            <a:noAutofit/>
          </a:bodyPr>
          <a:lstStyle/>
          <a:p>
            <a:pPr algn="l"/>
            <a:r>
              <a:rPr lang="en-US" sz="2800" b="0" i="0" dirty="0">
                <a:solidFill>
                  <a:srgbClr val="000000"/>
                </a:solidFill>
                <a:effectLst/>
                <a:latin typeface="Arial" panose="020B0604020202020204" pitchFamily="34" charset="0"/>
              </a:rPr>
              <a:t>Introduction to Parallelism: Data Parallelism</a:t>
            </a:r>
          </a:p>
          <a:p>
            <a:pPr algn="l"/>
            <a:r>
              <a:rPr lang="en-US" sz="2800" b="0" i="0" dirty="0">
                <a:solidFill>
                  <a:srgbClr val="000000"/>
                </a:solidFill>
                <a:effectLst/>
                <a:latin typeface="Arial" panose="020B0604020202020204" pitchFamily="34" charset="0"/>
              </a:rPr>
              <a:t>Introduction to Parallelism: Model Parallelism</a:t>
            </a:r>
          </a:p>
          <a:p>
            <a:pPr algn="l"/>
            <a:r>
              <a:rPr lang="en-US" sz="2800" b="0" i="0" dirty="0">
                <a:solidFill>
                  <a:srgbClr val="000000"/>
                </a:solidFill>
                <a:effectLst/>
                <a:latin typeface="Arial" panose="020B0604020202020204" pitchFamily="34" charset="0"/>
              </a:rPr>
              <a:t>Single Node Multi GPU Parallelism</a:t>
            </a:r>
          </a:p>
          <a:p>
            <a:pPr algn="l"/>
            <a:r>
              <a:rPr lang="en-US" sz="2800" dirty="0">
                <a:solidFill>
                  <a:srgbClr val="000000"/>
                </a:solidFill>
              </a:rPr>
              <a:t>Multi Node Multi GPU Parallelism</a:t>
            </a:r>
            <a:endParaRPr lang="en-US" sz="2000" b="0" dirty="0">
              <a:effectLst/>
            </a:endParaRPr>
          </a:p>
          <a:p>
            <a:pPr marL="0" indent="0">
              <a:lnSpc>
                <a:spcPts val="1350"/>
              </a:lnSpc>
              <a:buNone/>
            </a:pPr>
            <a:endParaRPr lang="en-US" sz="2000" b="0"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Fundamentals of Data Parallelism</a:t>
            </a:r>
            <a:endParaRPr lang="en-US" sz="4800" b="0" i="0" dirty="0">
              <a:effectLst/>
              <a:latin typeface="Arial" panose="020B0604020202020204" pitchFamily="34" charset="0"/>
            </a:endParaRP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21CD-799F-996D-F152-A42E675269DD}"/>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What is Parallelism? Why do we need it?</a:t>
            </a:r>
          </a:p>
        </p:txBody>
      </p:sp>
      <p:sp>
        <p:nvSpPr>
          <p:cNvPr id="3" name="Text Placeholder 2">
            <a:extLst>
              <a:ext uri="{FF2B5EF4-FFF2-40B4-BE49-F238E27FC236}">
                <a16:creationId xmlns:a16="http://schemas.microsoft.com/office/drawing/2014/main" id="{4DA4E768-F9FE-F2AF-41F2-402FB4E8A7A6}"/>
              </a:ext>
            </a:extLst>
          </p:cNvPr>
          <p:cNvSpPr>
            <a:spLocks noGrp="1"/>
          </p:cNvSpPr>
          <p:nvPr>
            <p:ph type="body" sz="quarter" idx="10"/>
          </p:nvPr>
        </p:nvSpPr>
        <p:spPr>
          <a:xfrm>
            <a:off x="939866" y="2648278"/>
            <a:ext cx="9688517" cy="6200518"/>
          </a:xfrm>
        </p:spPr>
        <p:txBody>
          <a:bodyPr>
            <a:noAutofit/>
          </a:bodyPr>
          <a:lstStyle/>
          <a:p>
            <a:pPr marL="0" indent="0" algn="l">
              <a:lnSpc>
                <a:spcPct val="100000"/>
              </a:lnSpc>
              <a:spcBef>
                <a:spcPts val="0"/>
              </a:spcBef>
              <a:buNone/>
            </a:pPr>
            <a:r>
              <a:rPr lang="en-US" dirty="0">
                <a:solidFill>
                  <a:srgbClr val="0E0E0E"/>
                </a:solidFill>
                <a:effectLst/>
              </a:rPr>
              <a:t>Until now we have largely assumed that we have access to a GPU with a limitless amount of memory to hold a model, and that we are happy to wait as long as it takes to train. </a:t>
            </a:r>
            <a:r>
              <a:rPr lang="en-US" dirty="0">
                <a:solidFill>
                  <a:srgbClr val="0E0E0E"/>
                </a:solidFill>
              </a:rPr>
              <a:t>This is not reality.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GPUs have limited:</a:t>
            </a:r>
          </a:p>
          <a:p>
            <a:pPr algn="l">
              <a:lnSpc>
                <a:spcPct val="100000"/>
              </a:lnSpc>
              <a:spcBef>
                <a:spcPts val="0"/>
              </a:spcBef>
            </a:pPr>
            <a:r>
              <a:rPr lang="en-US" dirty="0">
                <a:solidFill>
                  <a:srgbClr val="0E0E0E"/>
                </a:solidFill>
              </a:rPr>
              <a:t>Memory within which to hold models and data to train on. </a:t>
            </a:r>
          </a:p>
          <a:p>
            <a:pPr algn="l">
              <a:lnSpc>
                <a:spcPct val="100000"/>
              </a:lnSpc>
              <a:spcBef>
                <a:spcPts val="0"/>
              </a:spcBef>
            </a:pPr>
            <a:r>
              <a:rPr lang="en-US" dirty="0">
                <a:solidFill>
                  <a:srgbClr val="0E0E0E"/>
                </a:solidFill>
              </a:rPr>
              <a:t>Processing speed which means training takes time!</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effectLst/>
              </a:rPr>
              <a:t>Time to train matters, we need to </a:t>
            </a:r>
            <a:r>
              <a:rPr lang="en-US" b="1" i="1" dirty="0">
                <a:solidFill>
                  <a:srgbClr val="0E0E0E"/>
                </a:solidFill>
                <a:effectLst/>
              </a:rPr>
              <a:t>iterate</a:t>
            </a:r>
            <a:r>
              <a:rPr lang="en-US" dirty="0">
                <a:solidFill>
                  <a:srgbClr val="0E0E0E"/>
                </a:solidFill>
                <a:effectLst/>
              </a:rPr>
              <a:t> to do science and discovery.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i="1" dirty="0">
                <a:solidFill>
                  <a:srgbClr val="0E0E0E"/>
                </a:solidFill>
                <a:effectLst/>
              </a:rPr>
              <a:t>Parallelism</a:t>
            </a:r>
            <a:r>
              <a:rPr lang="en-US" dirty="0">
                <a:solidFill>
                  <a:srgbClr val="0E0E0E"/>
                </a:solidFill>
                <a:effectLst/>
              </a:rPr>
              <a:t> is the idea that we can split the tasks we need to complete and complete them on separate computing units simultaneously to solve these limitations.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endParaRPr lang="en-US" dirty="0">
              <a:solidFill>
                <a:srgbClr val="0E0E0E"/>
              </a:solidFill>
            </a:endParaRPr>
          </a:p>
        </p:txBody>
      </p:sp>
      <p:pic>
        <p:nvPicPr>
          <p:cNvPr id="5" name="Picture 2">
            <a:extLst>
              <a:ext uri="{FF2B5EF4-FFF2-40B4-BE49-F238E27FC236}">
                <a16:creationId xmlns:a16="http://schemas.microsoft.com/office/drawing/2014/main" id="{75A90D5F-0390-1763-E0D7-BE14BAEDDB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10" t="26317" r="12735" b="7502"/>
          <a:stretch/>
        </p:blipFill>
        <p:spPr bwMode="auto">
          <a:xfrm>
            <a:off x="10628383" y="3343404"/>
            <a:ext cx="7659617" cy="312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0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2A789-AC42-CC43-A912-8572F2A0C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C5709-DF61-6208-1730-D5FBF1CF35F4}"/>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Parallelism in GenAI</a:t>
            </a:r>
          </a:p>
        </p:txBody>
      </p:sp>
      <p:sp>
        <p:nvSpPr>
          <p:cNvPr id="3" name="Text Placeholder 2">
            <a:extLst>
              <a:ext uri="{FF2B5EF4-FFF2-40B4-BE49-F238E27FC236}">
                <a16:creationId xmlns:a16="http://schemas.microsoft.com/office/drawing/2014/main" id="{752769B6-EB9C-AFEA-3B7C-21B75B769193}"/>
              </a:ext>
            </a:extLst>
          </p:cNvPr>
          <p:cNvSpPr>
            <a:spLocks noGrp="1"/>
          </p:cNvSpPr>
          <p:nvPr>
            <p:ph type="body" sz="quarter" idx="10"/>
          </p:nvPr>
        </p:nvSpPr>
        <p:spPr>
          <a:xfrm>
            <a:off x="939866" y="1943100"/>
            <a:ext cx="10950505" cy="6905696"/>
          </a:xfrm>
        </p:spPr>
        <p:txBody>
          <a:bodyPr>
            <a:noAutofit/>
          </a:bodyPr>
          <a:lstStyle/>
          <a:p>
            <a:pPr marL="0" indent="0" algn="l">
              <a:lnSpc>
                <a:spcPct val="100000"/>
              </a:lnSpc>
              <a:spcBef>
                <a:spcPts val="0"/>
              </a:spcBef>
              <a:buNone/>
            </a:pPr>
            <a:r>
              <a:rPr lang="en-US" dirty="0">
                <a:solidFill>
                  <a:srgbClr val="0E0E0E"/>
                </a:solidFill>
              </a:rPr>
              <a:t>There are two main families of parallelism when it comes to model training and inference:</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u="sng" dirty="0">
                <a:solidFill>
                  <a:srgbClr val="0E0E0E"/>
                </a:solidFill>
              </a:rPr>
              <a:t>Data Parallelism </a:t>
            </a:r>
          </a:p>
          <a:p>
            <a:pPr marL="0" indent="0" algn="l">
              <a:lnSpc>
                <a:spcPct val="100000"/>
              </a:lnSpc>
              <a:spcBef>
                <a:spcPts val="0"/>
              </a:spcBef>
              <a:buNone/>
            </a:pPr>
            <a:endParaRPr lang="en-US" dirty="0">
              <a:solidFill>
                <a:srgbClr val="0E0E0E"/>
              </a:solidFill>
            </a:endParaRPr>
          </a:p>
          <a:p>
            <a:pPr algn="l">
              <a:lnSpc>
                <a:spcPct val="100000"/>
              </a:lnSpc>
              <a:spcBef>
                <a:spcPts val="0"/>
              </a:spcBef>
            </a:pPr>
            <a:r>
              <a:rPr lang="en-US" dirty="0">
                <a:solidFill>
                  <a:srgbClr val="0E0E0E"/>
                </a:solidFill>
              </a:rPr>
              <a:t>The training data is split into equal pieces and sent to different GPUs</a:t>
            </a:r>
          </a:p>
          <a:p>
            <a:pPr algn="l">
              <a:lnSpc>
                <a:spcPct val="100000"/>
              </a:lnSpc>
              <a:spcBef>
                <a:spcPts val="0"/>
              </a:spcBef>
            </a:pPr>
            <a:r>
              <a:rPr lang="en-US" dirty="0">
                <a:solidFill>
                  <a:srgbClr val="0E0E0E"/>
                </a:solidFill>
              </a:rPr>
              <a:t>A replica of the model is on each GPU and they update in parallel to stay synchronized</a:t>
            </a:r>
          </a:p>
          <a:p>
            <a:pPr algn="l">
              <a:lnSpc>
                <a:spcPct val="100000"/>
              </a:lnSpc>
              <a:spcBef>
                <a:spcPts val="0"/>
              </a:spcBef>
            </a:pPr>
            <a:r>
              <a:rPr lang="en-US" b="1" dirty="0">
                <a:solidFill>
                  <a:schemeClr val="accent4"/>
                </a:solidFill>
              </a:rPr>
              <a:t>Trains a model faster</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u="sng" dirty="0">
                <a:solidFill>
                  <a:srgbClr val="0E0E0E"/>
                </a:solidFill>
              </a:rPr>
              <a:t>Model Parallelism </a:t>
            </a:r>
          </a:p>
          <a:p>
            <a:pPr marL="0" indent="0" algn="l">
              <a:lnSpc>
                <a:spcPct val="100000"/>
              </a:lnSpc>
              <a:spcBef>
                <a:spcPts val="0"/>
              </a:spcBef>
              <a:buNone/>
            </a:pPr>
            <a:endParaRPr lang="en-US" dirty="0">
              <a:solidFill>
                <a:srgbClr val="0E0E0E"/>
              </a:solidFill>
            </a:endParaRPr>
          </a:p>
          <a:p>
            <a:pPr algn="l">
              <a:lnSpc>
                <a:spcPct val="100000"/>
              </a:lnSpc>
              <a:spcBef>
                <a:spcPts val="0"/>
              </a:spcBef>
            </a:pPr>
            <a:r>
              <a:rPr lang="en-US" dirty="0">
                <a:solidFill>
                  <a:srgbClr val="0E0E0E"/>
                </a:solidFill>
              </a:rPr>
              <a:t>Models that are too big to fit on one GPU are split across GPUs</a:t>
            </a:r>
          </a:p>
          <a:p>
            <a:pPr algn="l">
              <a:lnSpc>
                <a:spcPct val="100000"/>
              </a:lnSpc>
              <a:spcBef>
                <a:spcPts val="0"/>
              </a:spcBef>
            </a:pPr>
            <a:r>
              <a:rPr lang="en-US" dirty="0">
                <a:solidFill>
                  <a:srgbClr val="0E0E0E"/>
                </a:solidFill>
              </a:rPr>
              <a:t>A single training batch is sent through all GPUs to be processed </a:t>
            </a:r>
          </a:p>
          <a:p>
            <a:pPr algn="l">
              <a:lnSpc>
                <a:spcPct val="100000"/>
              </a:lnSpc>
              <a:spcBef>
                <a:spcPts val="0"/>
              </a:spcBef>
            </a:pPr>
            <a:r>
              <a:rPr lang="en-US" b="1" dirty="0">
                <a:solidFill>
                  <a:schemeClr val="accent5"/>
                </a:solidFill>
              </a:rPr>
              <a:t>Trains very large models</a:t>
            </a:r>
          </a:p>
        </p:txBody>
      </p:sp>
      <p:pic>
        <p:nvPicPr>
          <p:cNvPr id="3074" name="Picture 2">
            <a:extLst>
              <a:ext uri="{FF2B5EF4-FFF2-40B4-BE49-F238E27FC236}">
                <a16:creationId xmlns:a16="http://schemas.microsoft.com/office/drawing/2014/main" id="{1A653817-BB63-AD65-BD55-E3BBD6091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83" t="29565" r="50255" b="21515"/>
          <a:stretch/>
        </p:blipFill>
        <p:spPr bwMode="auto">
          <a:xfrm>
            <a:off x="10998953" y="7301834"/>
            <a:ext cx="4622805" cy="24975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5FEA1C9-AFB8-690B-FAA4-5A20F56836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274" t="17811" r="9717" b="8771"/>
          <a:stretch/>
        </p:blipFill>
        <p:spPr bwMode="auto">
          <a:xfrm>
            <a:off x="11890371" y="2625428"/>
            <a:ext cx="3125717" cy="374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49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7F634-9A64-FE05-0B6C-9E18972C3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CE566-BEA2-2ACC-8E3F-8C2BD3502BC5}"/>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Training faster with Data Parallelism</a:t>
            </a:r>
          </a:p>
        </p:txBody>
      </p:sp>
      <p:sp>
        <p:nvSpPr>
          <p:cNvPr id="3" name="Text Placeholder 2">
            <a:extLst>
              <a:ext uri="{FF2B5EF4-FFF2-40B4-BE49-F238E27FC236}">
                <a16:creationId xmlns:a16="http://schemas.microsoft.com/office/drawing/2014/main" id="{DCD9E1A3-6480-2632-08BF-ECCFC7CF2E23}"/>
              </a:ext>
            </a:extLst>
          </p:cNvPr>
          <p:cNvSpPr>
            <a:spLocks noGrp="1"/>
          </p:cNvSpPr>
          <p:nvPr>
            <p:ph type="body" sz="quarter" idx="10"/>
          </p:nvPr>
        </p:nvSpPr>
        <p:spPr>
          <a:xfrm>
            <a:off x="1155697" y="2548265"/>
            <a:ext cx="8551313" cy="7095798"/>
          </a:xfrm>
        </p:spPr>
        <p:txBody>
          <a:bodyPr>
            <a:noAutofit/>
          </a:bodyPr>
          <a:lstStyle/>
          <a:p>
            <a:pPr marL="0" indent="0" algn="l">
              <a:lnSpc>
                <a:spcPct val="100000"/>
              </a:lnSpc>
              <a:spcBef>
                <a:spcPts val="0"/>
              </a:spcBef>
              <a:buNone/>
            </a:pPr>
            <a:r>
              <a:rPr lang="en-US" sz="2800" dirty="0">
                <a:solidFill>
                  <a:srgbClr val="0E0E0E"/>
                </a:solidFill>
                <a:effectLst/>
              </a:rPr>
              <a:t>How does data parallelism work?</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effectLst/>
              </a:rPr>
              <a:t>Recap how we train with backpropagation:</a:t>
            </a:r>
          </a:p>
          <a:p>
            <a:pPr algn="l">
              <a:lnSpc>
                <a:spcPct val="100000"/>
              </a:lnSpc>
              <a:spcBef>
                <a:spcPts val="0"/>
              </a:spcBef>
            </a:pPr>
            <a:r>
              <a:rPr lang="en-US" dirty="0">
                <a:solidFill>
                  <a:srgbClr val="0E0E0E"/>
                </a:solidFill>
                <a:effectLst/>
              </a:rPr>
              <a:t>A forward pass is made through the network</a:t>
            </a:r>
          </a:p>
          <a:p>
            <a:pPr algn="l">
              <a:lnSpc>
                <a:spcPct val="100000"/>
              </a:lnSpc>
              <a:spcBef>
                <a:spcPts val="0"/>
              </a:spcBef>
            </a:pPr>
            <a:r>
              <a:rPr lang="en-US" dirty="0">
                <a:solidFill>
                  <a:srgbClr val="0E0E0E"/>
                </a:solidFill>
              </a:rPr>
              <a:t>At the output a loss is calculated based on how correct the model’s prediction was to true values</a:t>
            </a:r>
          </a:p>
          <a:p>
            <a:pPr algn="l">
              <a:lnSpc>
                <a:spcPct val="100000"/>
              </a:lnSpc>
              <a:spcBef>
                <a:spcPts val="0"/>
              </a:spcBef>
            </a:pPr>
            <a:r>
              <a:rPr lang="en-US" dirty="0">
                <a:solidFill>
                  <a:srgbClr val="0E0E0E"/>
                </a:solidFill>
                <a:effectLst/>
              </a:rPr>
              <a:t>The loss is used to update the weights of the network by using the gradients with respect to the loss value. </a:t>
            </a:r>
          </a:p>
          <a:p>
            <a:pPr algn="l">
              <a:lnSpc>
                <a:spcPct val="100000"/>
              </a:lnSpc>
              <a:spcBef>
                <a:spcPts val="0"/>
              </a:spcBef>
            </a:pPr>
            <a:endParaRPr lang="en-US" dirty="0">
              <a:solidFill>
                <a:srgbClr val="0E0E0E"/>
              </a:solidFill>
            </a:endParaRPr>
          </a:p>
          <a:p>
            <a:pPr marL="0" indent="0" algn="l">
              <a:lnSpc>
                <a:spcPct val="100000"/>
              </a:lnSpc>
              <a:spcBef>
                <a:spcPts val="0"/>
              </a:spcBef>
              <a:buNone/>
            </a:pPr>
            <a:r>
              <a:rPr lang="en-US" dirty="0">
                <a:solidFill>
                  <a:srgbClr val="0E0E0E"/>
                </a:solidFill>
                <a:effectLst/>
              </a:rPr>
              <a:t>Data parallelism does the exact same thing, </a:t>
            </a:r>
            <a:r>
              <a:rPr lang="en-US" b="1" dirty="0">
                <a:solidFill>
                  <a:srgbClr val="0E0E0E"/>
                </a:solidFill>
                <a:effectLst/>
              </a:rPr>
              <a:t>except</a:t>
            </a:r>
            <a:r>
              <a:rPr lang="en-US" dirty="0">
                <a:solidFill>
                  <a:srgbClr val="0E0E0E"/>
                </a:solidFill>
                <a:effectLst/>
              </a:rPr>
              <a:t>:</a:t>
            </a:r>
          </a:p>
          <a:p>
            <a:pPr algn="l">
              <a:lnSpc>
                <a:spcPct val="100000"/>
              </a:lnSpc>
              <a:spcBef>
                <a:spcPts val="0"/>
              </a:spcBef>
            </a:pPr>
            <a:r>
              <a:rPr lang="en-US" dirty="0">
                <a:solidFill>
                  <a:srgbClr val="0E0E0E"/>
                </a:solidFill>
              </a:rPr>
              <a:t>At the end of the forward pass, all of the gradients for each copy of the model across the GPUs are averaged together and used to update the different model copies.</a:t>
            </a:r>
          </a:p>
          <a:p>
            <a:pPr algn="l">
              <a:lnSpc>
                <a:spcPct val="100000"/>
              </a:lnSpc>
              <a:spcBef>
                <a:spcPts val="0"/>
              </a:spcBef>
            </a:pPr>
            <a:r>
              <a:rPr lang="en-US" dirty="0">
                <a:solidFill>
                  <a:srgbClr val="0E0E0E"/>
                </a:solidFill>
              </a:rPr>
              <a:t>This keeps the models in sync so they are all identical for the forward passes.</a:t>
            </a:r>
          </a:p>
          <a:p>
            <a:pPr algn="l">
              <a:lnSpc>
                <a:spcPct val="100000"/>
              </a:lnSpc>
              <a:spcBef>
                <a:spcPts val="0"/>
              </a:spcBef>
            </a:pPr>
            <a:r>
              <a:rPr lang="en-US" dirty="0">
                <a:solidFill>
                  <a:srgbClr val="0E0E0E"/>
                </a:solidFill>
              </a:rPr>
              <a:t>You can think of this as averaging the training data to cycle through each epoch faster.</a:t>
            </a:r>
          </a:p>
        </p:txBody>
      </p:sp>
      <p:grpSp>
        <p:nvGrpSpPr>
          <p:cNvPr id="192" name="Group 191">
            <a:extLst>
              <a:ext uri="{FF2B5EF4-FFF2-40B4-BE49-F238E27FC236}">
                <a16:creationId xmlns:a16="http://schemas.microsoft.com/office/drawing/2014/main" id="{3EC6902C-036C-531E-924E-A173064E07C1}"/>
              </a:ext>
            </a:extLst>
          </p:cNvPr>
          <p:cNvGrpSpPr/>
          <p:nvPr/>
        </p:nvGrpSpPr>
        <p:grpSpPr>
          <a:xfrm>
            <a:off x="9736687" y="3962726"/>
            <a:ext cx="8551313" cy="4252585"/>
            <a:chOff x="5158686" y="6048381"/>
            <a:chExt cx="8076108" cy="3812684"/>
          </a:xfrm>
        </p:grpSpPr>
        <p:sp>
          <p:nvSpPr>
            <p:cNvPr id="75" name="Rectangle 74">
              <a:extLst>
                <a:ext uri="{FF2B5EF4-FFF2-40B4-BE49-F238E27FC236}">
                  <a16:creationId xmlns:a16="http://schemas.microsoft.com/office/drawing/2014/main" id="{8C4378A1-6336-6F89-C794-6D3017465D96}"/>
                </a:ext>
              </a:extLst>
            </p:cNvPr>
            <p:cNvSpPr/>
            <p:nvPr/>
          </p:nvSpPr>
          <p:spPr>
            <a:xfrm>
              <a:off x="5343541" y="6062289"/>
              <a:ext cx="3156407" cy="2753125"/>
            </a:xfrm>
            <a:prstGeom prst="rect">
              <a:avLst/>
            </a:prstGeom>
            <a:solidFill>
              <a:srgbClr val="76B9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67" b="1">
                <a:solidFill>
                  <a:schemeClr val="tx2">
                    <a:lumMod val="50000"/>
                  </a:schemeClr>
                </a:solidFill>
              </a:endParaRPr>
            </a:p>
          </p:txBody>
        </p:sp>
        <p:pic>
          <p:nvPicPr>
            <p:cNvPr id="76" name="Picture 2" descr="Image result for alec radford optimization">
              <a:extLst>
                <a:ext uri="{FF2B5EF4-FFF2-40B4-BE49-F238E27FC236}">
                  <a16:creationId xmlns:a16="http://schemas.microsoft.com/office/drawing/2014/main" id="{ABA252A5-C967-5865-43CA-325FD423289E}"/>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00473" y="8378676"/>
              <a:ext cx="1198178" cy="119584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357119D0-2069-C73C-375C-05006DCDB9DF}"/>
                </a:ext>
              </a:extLst>
            </p:cNvPr>
            <p:cNvSpPr/>
            <p:nvPr/>
          </p:nvSpPr>
          <p:spPr>
            <a:xfrm>
              <a:off x="8313993" y="6188995"/>
              <a:ext cx="1832610" cy="3575096"/>
            </a:xfrm>
            <a:prstGeom prst="rect">
              <a:avLst/>
            </a:prstGeom>
            <a:solidFill>
              <a:srgbClr val="76B9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67" b="1">
                <a:solidFill>
                  <a:schemeClr val="tx2">
                    <a:lumMod val="50000"/>
                  </a:schemeClr>
                </a:solidFill>
              </a:endParaRPr>
            </a:p>
          </p:txBody>
        </p:sp>
        <p:sp>
          <p:nvSpPr>
            <p:cNvPr id="80" name="Flowchart: Magnetic Disk 39">
              <a:extLst>
                <a:ext uri="{FF2B5EF4-FFF2-40B4-BE49-F238E27FC236}">
                  <a16:creationId xmlns:a16="http://schemas.microsoft.com/office/drawing/2014/main" id="{7F12393B-1217-EC81-7F05-6BA1A86DC8AB}"/>
                </a:ext>
              </a:extLst>
            </p:cNvPr>
            <p:cNvSpPr/>
            <p:nvPr/>
          </p:nvSpPr>
          <p:spPr>
            <a:xfrm>
              <a:off x="6112424" y="9624448"/>
              <a:ext cx="292228" cy="236617"/>
            </a:xfrm>
            <a:prstGeom prst="flowChartMagneticDisk">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81" name="Group 80">
              <a:extLst>
                <a:ext uri="{FF2B5EF4-FFF2-40B4-BE49-F238E27FC236}">
                  <a16:creationId xmlns:a16="http://schemas.microsoft.com/office/drawing/2014/main" id="{00685D84-821A-847B-BF7E-9BB08D6DE4E1}"/>
                </a:ext>
              </a:extLst>
            </p:cNvPr>
            <p:cNvGrpSpPr/>
            <p:nvPr/>
          </p:nvGrpSpPr>
          <p:grpSpPr>
            <a:xfrm>
              <a:off x="5260235" y="8902819"/>
              <a:ext cx="3239713" cy="535331"/>
              <a:chOff x="757302" y="4985610"/>
              <a:chExt cx="3887655" cy="642397"/>
            </a:xfrm>
          </p:grpSpPr>
          <p:sp>
            <p:nvSpPr>
              <p:cNvPr id="82" name="Rectangle 81">
                <a:extLst>
                  <a:ext uri="{FF2B5EF4-FFF2-40B4-BE49-F238E27FC236}">
                    <a16:creationId xmlns:a16="http://schemas.microsoft.com/office/drawing/2014/main" id="{BB00B3BF-9F25-8075-5CA2-98E2A7AA019C}"/>
                  </a:ext>
                </a:extLst>
              </p:cNvPr>
              <p:cNvSpPr/>
              <p:nvPr/>
            </p:nvSpPr>
            <p:spPr>
              <a:xfrm>
                <a:off x="837341" y="4985610"/>
                <a:ext cx="3807616" cy="642397"/>
              </a:xfrm>
              <a:prstGeom prst="rect">
                <a:avLst/>
              </a:prstGeom>
              <a:solidFill>
                <a:srgbClr val="76B9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67" b="1">
                  <a:solidFill>
                    <a:schemeClr val="tx2">
                      <a:lumMod val="50000"/>
                    </a:schemeClr>
                  </a:solidFill>
                </a:endParaRPr>
              </a:p>
            </p:txBody>
          </p:sp>
          <p:sp>
            <p:nvSpPr>
              <p:cNvPr id="83" name="TextBox 82">
                <a:extLst>
                  <a:ext uri="{FF2B5EF4-FFF2-40B4-BE49-F238E27FC236}">
                    <a16:creationId xmlns:a16="http://schemas.microsoft.com/office/drawing/2014/main" id="{DE035FDB-ECAC-FFF5-2BE2-E538CAFF63AE}"/>
                  </a:ext>
                </a:extLst>
              </p:cNvPr>
              <p:cNvSpPr txBox="1"/>
              <p:nvPr/>
            </p:nvSpPr>
            <p:spPr>
              <a:xfrm>
                <a:off x="757302" y="4991078"/>
                <a:ext cx="825830"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CPU/GPU</a:t>
                </a:r>
                <a:endParaRPr lang="en-US" sz="917" baseline="-25000">
                  <a:solidFill>
                    <a:schemeClr val="tx2">
                      <a:lumMod val="50000"/>
                    </a:schemeClr>
                  </a:solidFill>
                </a:endParaRPr>
              </a:p>
            </p:txBody>
          </p:sp>
        </p:grpSp>
        <p:sp>
          <p:nvSpPr>
            <p:cNvPr id="84" name="Flowchart: Magnetic Disk 67">
              <a:extLst>
                <a:ext uri="{FF2B5EF4-FFF2-40B4-BE49-F238E27FC236}">
                  <a16:creationId xmlns:a16="http://schemas.microsoft.com/office/drawing/2014/main" id="{0D395BDD-8E8F-398F-F67E-ADFE86D9ABA4}"/>
                </a:ext>
              </a:extLst>
            </p:cNvPr>
            <p:cNvSpPr/>
            <p:nvPr/>
          </p:nvSpPr>
          <p:spPr>
            <a:xfrm>
              <a:off x="6504169" y="9098776"/>
              <a:ext cx="292228" cy="236617"/>
            </a:xfrm>
            <a:prstGeom prst="flowChartMagneticDisk">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85" name="Group 84">
              <a:extLst>
                <a:ext uri="{FF2B5EF4-FFF2-40B4-BE49-F238E27FC236}">
                  <a16:creationId xmlns:a16="http://schemas.microsoft.com/office/drawing/2014/main" id="{C09EB498-0B36-E4B1-BBA6-40F5185A0474}"/>
                </a:ext>
              </a:extLst>
            </p:cNvPr>
            <p:cNvGrpSpPr/>
            <p:nvPr/>
          </p:nvGrpSpPr>
          <p:grpSpPr>
            <a:xfrm>
              <a:off x="5746551" y="9095033"/>
              <a:ext cx="320222" cy="220388"/>
              <a:chOff x="5254171" y="3796121"/>
              <a:chExt cx="384266" cy="264465"/>
            </a:xfrm>
          </p:grpSpPr>
          <p:sp>
            <p:nvSpPr>
              <p:cNvPr id="86" name="Arrow: Curved Right 25">
                <a:extLst>
                  <a:ext uri="{FF2B5EF4-FFF2-40B4-BE49-F238E27FC236}">
                    <a16:creationId xmlns:a16="http://schemas.microsoft.com/office/drawing/2014/main" id="{B9310139-6CC3-98DD-68A4-C59D7E7977D1}"/>
                  </a:ext>
                </a:extLst>
              </p:cNvPr>
              <p:cNvSpPr/>
              <p:nvPr/>
            </p:nvSpPr>
            <p:spPr>
              <a:xfrm>
                <a:off x="5254171" y="3815904"/>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87" name="Arrow: Curved Right 69">
                <a:extLst>
                  <a:ext uri="{FF2B5EF4-FFF2-40B4-BE49-F238E27FC236}">
                    <a16:creationId xmlns:a16="http://schemas.microsoft.com/office/drawing/2014/main" id="{6E29EE49-68E0-5629-7322-CC9DB17C705C}"/>
                  </a:ext>
                </a:extLst>
              </p:cNvPr>
              <p:cNvSpPr/>
              <p:nvPr/>
            </p:nvSpPr>
            <p:spPr>
              <a:xfrm flipH="1" flipV="1">
                <a:off x="5467065" y="3796121"/>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grpSp>
        <p:sp>
          <p:nvSpPr>
            <p:cNvPr id="88" name="Arrow: Up 27">
              <a:extLst>
                <a:ext uri="{FF2B5EF4-FFF2-40B4-BE49-F238E27FC236}">
                  <a16:creationId xmlns:a16="http://schemas.microsoft.com/office/drawing/2014/main" id="{FCC4BC9A-796F-3D0A-5DA1-012E2B5D0A73}"/>
                </a:ext>
              </a:extLst>
            </p:cNvPr>
            <p:cNvSpPr/>
            <p:nvPr/>
          </p:nvSpPr>
          <p:spPr>
            <a:xfrm>
              <a:off x="6155181" y="8741759"/>
              <a:ext cx="208937" cy="259953"/>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9" name="Arrow: Up 72">
              <a:extLst>
                <a:ext uri="{FF2B5EF4-FFF2-40B4-BE49-F238E27FC236}">
                  <a16:creationId xmlns:a16="http://schemas.microsoft.com/office/drawing/2014/main" id="{E41E73A0-005C-D66C-C762-D8033567C6F6}"/>
                </a:ext>
              </a:extLst>
            </p:cNvPr>
            <p:cNvSpPr/>
            <p:nvPr/>
          </p:nvSpPr>
          <p:spPr>
            <a:xfrm>
              <a:off x="6161722" y="9298281"/>
              <a:ext cx="208937" cy="259953"/>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90" name="Straight Arrow Connector 89">
              <a:extLst>
                <a:ext uri="{FF2B5EF4-FFF2-40B4-BE49-F238E27FC236}">
                  <a16:creationId xmlns:a16="http://schemas.microsoft.com/office/drawing/2014/main" id="{1003A68C-BAAA-3FA4-310B-1D2403B4A029}"/>
                </a:ext>
              </a:extLst>
            </p:cNvPr>
            <p:cNvCxnSpPr>
              <a:cxnSpLocks/>
              <a:stCxn id="91" idx="1"/>
              <a:endCxn id="182" idx="3"/>
            </p:cNvCxnSpPr>
            <p:nvPr/>
          </p:nvCxnSpPr>
          <p:spPr>
            <a:xfrm flipH="1" flipV="1">
              <a:off x="6600669" y="6194690"/>
              <a:ext cx="638766" cy="2697"/>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C682D434-97F6-71BD-ACA2-B8D56A0EE29E}"/>
                    </a:ext>
                  </a:extLst>
                </p:cNvPr>
                <p:cNvSpPr txBox="1"/>
                <p:nvPr/>
              </p:nvSpPr>
              <p:spPr>
                <a:xfrm>
                  <a:off x="7239435" y="6070397"/>
                  <a:ext cx="651714" cy="2539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r>
                          <a:rPr lang="en-US" sz="1167" i="1">
                            <a:solidFill>
                              <a:schemeClr val="tx2">
                                <a:lumMod val="50000"/>
                              </a:schemeClr>
                            </a:solidFill>
                            <a:latin typeface="Cambria Math" panose="02040503050406030204" pitchFamily="18" charset="0"/>
                            <a:ea typeface="Cambria Math" panose="02040503050406030204" pitchFamily="18" charset="0"/>
                          </a:rPr>
                          <m:t>ℒ</m:t>
                        </m:r>
                        <m:r>
                          <a:rPr lang="en-GB" sz="1167" i="1">
                            <a:solidFill>
                              <a:schemeClr val="tx2">
                                <a:lumMod val="50000"/>
                              </a:schemeClr>
                            </a:solidFill>
                            <a:latin typeface="Cambria Math" panose="02040503050406030204" pitchFamily="18" charset="0"/>
                            <a:ea typeface="Cambria Math" panose="02040503050406030204" pitchFamily="18" charset="0"/>
                          </a:rPr>
                          <m:t>(</m:t>
                        </m:r>
                        <m:acc>
                          <m:accPr>
                            <m:chr m:val="̂"/>
                            <m:ctrlPr>
                              <a:rPr lang="en-US" sz="1167" i="1">
                                <a:solidFill>
                                  <a:schemeClr val="tx2">
                                    <a:lumMod val="50000"/>
                                  </a:schemeClr>
                                </a:solidFill>
                                <a:latin typeface="Cambria Math" panose="02040503050406030204" pitchFamily="18" charset="0"/>
                              </a:rPr>
                            </m:ctrlPr>
                          </m:accPr>
                          <m:e>
                            <m:r>
                              <a:rPr lang="en-GB" sz="1167" i="1">
                                <a:solidFill>
                                  <a:schemeClr val="tx2">
                                    <a:lumMod val="50000"/>
                                  </a:schemeClr>
                                </a:solidFill>
                                <a:latin typeface="Cambria Math" panose="02040503050406030204" pitchFamily="18" charset="0"/>
                              </a:rPr>
                              <m:t>𝑦</m:t>
                            </m:r>
                          </m:e>
                        </m:acc>
                        <m:r>
                          <a:rPr lang="en-GB" sz="1167" i="1">
                            <a:solidFill>
                              <a:schemeClr val="tx2">
                                <a:lumMod val="50000"/>
                              </a:schemeClr>
                            </a:solidFill>
                            <a:latin typeface="Cambria Math" panose="02040503050406030204" pitchFamily="18" charset="0"/>
                          </a:rPr>
                          <m:t>,</m:t>
                        </m:r>
                        <m:r>
                          <a:rPr lang="en-GB" sz="1167" i="1">
                            <a:solidFill>
                              <a:schemeClr val="tx2">
                                <a:lumMod val="50000"/>
                              </a:schemeClr>
                            </a:solidFill>
                            <a:latin typeface="Cambria Math" panose="02040503050406030204" pitchFamily="18" charset="0"/>
                          </a:rPr>
                          <m:t>𝑦</m:t>
                        </m:r>
                        <m:r>
                          <a:rPr lang="en-GB" sz="1167" i="1">
                            <a:solidFill>
                              <a:schemeClr val="tx2">
                                <a:lumMod val="50000"/>
                              </a:schemeClr>
                            </a:solidFill>
                            <a:latin typeface="Cambria Math" panose="02040503050406030204" pitchFamily="18" charset="0"/>
                          </a:rPr>
                          <m:t>)</m:t>
                        </m:r>
                      </m:oMath>
                    </m:oMathPara>
                  </a14:m>
                  <a:endParaRPr lang="en-US" sz="1167">
                    <a:solidFill>
                      <a:schemeClr val="tx2">
                        <a:lumMod val="50000"/>
                      </a:schemeClr>
                    </a:solidFill>
                  </a:endParaRPr>
                </a:p>
              </p:txBody>
            </p:sp>
          </mc:Choice>
          <mc:Fallback xmlns="">
            <p:sp>
              <p:nvSpPr>
                <p:cNvPr id="91" name="TextBox 90">
                  <a:extLst>
                    <a:ext uri="{FF2B5EF4-FFF2-40B4-BE49-F238E27FC236}">
                      <a16:creationId xmlns:a16="http://schemas.microsoft.com/office/drawing/2014/main" id="{C682D434-97F6-71BD-ACA2-B8D56A0EE29E}"/>
                    </a:ext>
                  </a:extLst>
                </p:cNvPr>
                <p:cNvSpPr txBox="1">
                  <a:spLocks noRot="1" noChangeAspect="1" noMove="1" noResize="1" noEditPoints="1" noAdjustHandles="1" noChangeArrowheads="1" noChangeShapeType="1" noTextEdit="1"/>
                </p:cNvSpPr>
                <p:nvPr/>
              </p:nvSpPr>
              <p:spPr>
                <a:xfrm>
                  <a:off x="7239435" y="6070397"/>
                  <a:ext cx="651714" cy="253980"/>
                </a:xfrm>
                <a:prstGeom prst="rect">
                  <a:avLst/>
                </a:prstGeom>
                <a:blipFill>
                  <a:blip r:embed="rId4"/>
                  <a:stretch>
                    <a:fillRect b="-4167"/>
                  </a:stretch>
                </a:blipFill>
                <a:ln w="6350">
                  <a:noFill/>
                </a:ln>
              </p:spPr>
              <p:txBody>
                <a:bodyPr/>
                <a:lstStyle/>
                <a:p>
                  <a:r>
                    <a:rPr lang="en-US">
                      <a:noFill/>
                    </a:rPr>
                    <a:t> </a:t>
                  </a:r>
                </a:p>
              </p:txBody>
            </p:sp>
          </mc:Fallback>
        </mc:AlternateContent>
        <p:grpSp>
          <p:nvGrpSpPr>
            <p:cNvPr id="92" name="Group 91">
              <a:extLst>
                <a:ext uri="{FF2B5EF4-FFF2-40B4-BE49-F238E27FC236}">
                  <a16:creationId xmlns:a16="http://schemas.microsoft.com/office/drawing/2014/main" id="{ADA5545E-7C10-22C0-F488-225E859DFDA4}"/>
                </a:ext>
              </a:extLst>
            </p:cNvPr>
            <p:cNvGrpSpPr/>
            <p:nvPr/>
          </p:nvGrpSpPr>
          <p:grpSpPr>
            <a:xfrm>
              <a:off x="7405180" y="9086789"/>
              <a:ext cx="320222" cy="220388"/>
              <a:chOff x="5254171" y="3796121"/>
              <a:chExt cx="384266" cy="264465"/>
            </a:xfrm>
          </p:grpSpPr>
          <p:sp>
            <p:nvSpPr>
              <p:cNvPr id="93" name="Arrow: Curved Right 90">
                <a:extLst>
                  <a:ext uri="{FF2B5EF4-FFF2-40B4-BE49-F238E27FC236}">
                    <a16:creationId xmlns:a16="http://schemas.microsoft.com/office/drawing/2014/main" id="{BEC55225-68DA-02E7-88AA-4ADDB75172C5}"/>
                  </a:ext>
                </a:extLst>
              </p:cNvPr>
              <p:cNvSpPr/>
              <p:nvPr/>
            </p:nvSpPr>
            <p:spPr>
              <a:xfrm>
                <a:off x="5254171" y="3815904"/>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94" name="Arrow: Curved Right 92">
                <a:extLst>
                  <a:ext uri="{FF2B5EF4-FFF2-40B4-BE49-F238E27FC236}">
                    <a16:creationId xmlns:a16="http://schemas.microsoft.com/office/drawing/2014/main" id="{8040504B-6EC2-5C01-0479-AAD3EE3EAB7B}"/>
                  </a:ext>
                </a:extLst>
              </p:cNvPr>
              <p:cNvSpPr/>
              <p:nvPr/>
            </p:nvSpPr>
            <p:spPr>
              <a:xfrm flipH="1" flipV="1">
                <a:off x="5467065" y="3796121"/>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grpSp>
        <p:sp>
          <p:nvSpPr>
            <p:cNvPr id="95" name="Rectangle 94">
              <a:extLst>
                <a:ext uri="{FF2B5EF4-FFF2-40B4-BE49-F238E27FC236}">
                  <a16:creationId xmlns:a16="http://schemas.microsoft.com/office/drawing/2014/main" id="{53B2D4E2-A254-467C-4B82-C106B50B922B}"/>
                </a:ext>
              </a:extLst>
            </p:cNvPr>
            <p:cNvSpPr/>
            <p:nvPr/>
          </p:nvSpPr>
          <p:spPr>
            <a:xfrm>
              <a:off x="9941931" y="6062289"/>
              <a:ext cx="3156407" cy="2699002"/>
            </a:xfrm>
            <a:prstGeom prst="rect">
              <a:avLst/>
            </a:prstGeom>
            <a:solidFill>
              <a:srgbClr val="76B9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67" b="1">
                <a:solidFill>
                  <a:schemeClr val="tx2">
                    <a:lumMod val="50000"/>
                  </a:schemeClr>
                </a:solidFill>
              </a:endParaRPr>
            </a:p>
          </p:txBody>
        </p:sp>
        <p:sp>
          <p:nvSpPr>
            <p:cNvPr id="96" name="TextBox 95">
              <a:extLst>
                <a:ext uri="{FF2B5EF4-FFF2-40B4-BE49-F238E27FC236}">
                  <a16:creationId xmlns:a16="http://schemas.microsoft.com/office/drawing/2014/main" id="{1057349C-051D-66DD-40D4-A356550C514F}"/>
                </a:ext>
              </a:extLst>
            </p:cNvPr>
            <p:cNvSpPr txBox="1"/>
            <p:nvPr/>
          </p:nvSpPr>
          <p:spPr>
            <a:xfrm>
              <a:off x="9771454" y="6057965"/>
              <a:ext cx="651714" cy="2193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GPU</a:t>
              </a:r>
              <a:endParaRPr lang="en-US" sz="917" baseline="-25000">
                <a:solidFill>
                  <a:schemeClr val="tx2">
                    <a:lumMod val="50000"/>
                  </a:schemeClr>
                </a:solidFill>
              </a:endParaRPr>
            </a:p>
          </p:txBody>
        </p:sp>
        <p:cxnSp>
          <p:nvCxnSpPr>
            <p:cNvPr id="97" name="Straight Arrow Connector 96">
              <a:extLst>
                <a:ext uri="{FF2B5EF4-FFF2-40B4-BE49-F238E27FC236}">
                  <a16:creationId xmlns:a16="http://schemas.microsoft.com/office/drawing/2014/main" id="{01552E05-76F2-67DD-AA4B-BED1C9346F7B}"/>
                </a:ext>
              </a:extLst>
            </p:cNvPr>
            <p:cNvCxnSpPr>
              <a:cxnSpLocks/>
              <a:stCxn id="106" idx="3"/>
              <a:endCxn id="161" idx="1"/>
            </p:cNvCxnSpPr>
            <p:nvPr/>
          </p:nvCxnSpPr>
          <p:spPr>
            <a:xfrm>
              <a:off x="11048461" y="6188995"/>
              <a:ext cx="845034" cy="1047"/>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8" name="Flowchart: Magnetic Disk 95">
              <a:extLst>
                <a:ext uri="{FF2B5EF4-FFF2-40B4-BE49-F238E27FC236}">
                  <a16:creationId xmlns:a16="http://schemas.microsoft.com/office/drawing/2014/main" id="{EE6E2896-6D21-7DA1-5336-986C7A5B8D59}"/>
                </a:ext>
              </a:extLst>
            </p:cNvPr>
            <p:cNvSpPr/>
            <p:nvPr/>
          </p:nvSpPr>
          <p:spPr>
            <a:xfrm>
              <a:off x="12072299" y="9620418"/>
              <a:ext cx="292228" cy="236617"/>
            </a:xfrm>
            <a:prstGeom prst="flowChartMagneticDisk">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A25B1BA-FA99-7184-3032-822B897830BF}"/>
                    </a:ext>
                  </a:extLst>
                </p:cNvPr>
                <p:cNvSpPr txBox="1"/>
                <p:nvPr/>
              </p:nvSpPr>
              <p:spPr>
                <a:xfrm>
                  <a:off x="11230464" y="7927929"/>
                  <a:ext cx="651714" cy="2161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US" sz="917" i="1" baseline="-25000">
                                <a:solidFill>
                                  <a:schemeClr val="tx2">
                                    <a:lumMod val="50000"/>
                                  </a:schemeClr>
                                </a:solidFill>
                                <a:latin typeface="Cambria Math" panose="02040503050406030204" pitchFamily="18" charset="0"/>
                              </a:rPr>
                            </m:ctrlPr>
                          </m:sSupPr>
                          <m:e/>
                          <m:sup/>
                        </m:sSup>
                      </m:oMath>
                    </m:oMathPara>
                  </a14:m>
                  <a:endParaRPr lang="en-US" sz="917" baseline="-25000">
                    <a:solidFill>
                      <a:schemeClr val="tx2">
                        <a:lumMod val="50000"/>
                      </a:schemeClr>
                    </a:solidFill>
                  </a:endParaRPr>
                </a:p>
              </p:txBody>
            </p:sp>
          </mc:Choice>
          <mc:Fallback xmlns="">
            <p:sp>
              <p:nvSpPr>
                <p:cNvPr id="99" name="TextBox 98">
                  <a:extLst>
                    <a:ext uri="{FF2B5EF4-FFF2-40B4-BE49-F238E27FC236}">
                      <a16:creationId xmlns:a16="http://schemas.microsoft.com/office/drawing/2014/main" id="{2A25B1BA-FA99-7184-3032-822B897830BF}"/>
                    </a:ext>
                  </a:extLst>
                </p:cNvPr>
                <p:cNvSpPr txBox="1">
                  <a:spLocks noRot="1" noChangeAspect="1" noMove="1" noResize="1" noEditPoints="1" noAdjustHandles="1" noChangeArrowheads="1" noChangeShapeType="1" noTextEdit="1"/>
                </p:cNvSpPr>
                <p:nvPr/>
              </p:nvSpPr>
              <p:spPr>
                <a:xfrm>
                  <a:off x="11230464" y="7927929"/>
                  <a:ext cx="651714" cy="216149"/>
                </a:xfrm>
                <a:prstGeom prst="rect">
                  <a:avLst/>
                </a:prstGeom>
                <a:blipFill>
                  <a:blip r:embed="rId5"/>
                  <a:stretch>
                    <a:fillRect/>
                  </a:stretch>
                </a:blipFill>
                <a:ln w="6350">
                  <a:noFill/>
                </a:ln>
              </p:spPr>
              <p:txBody>
                <a:bodyPr/>
                <a:lstStyle/>
                <a:p>
                  <a:r>
                    <a:rPr lang="en-US">
                      <a:noFill/>
                    </a:rPr>
                    <a:t> </a:t>
                  </a:r>
                </a:p>
              </p:txBody>
            </p:sp>
          </mc:Fallback>
        </mc:AlternateContent>
        <p:sp>
          <p:nvSpPr>
            <p:cNvPr id="100" name="Flowchart: Magnetic Disk 124">
              <a:extLst>
                <a:ext uri="{FF2B5EF4-FFF2-40B4-BE49-F238E27FC236}">
                  <a16:creationId xmlns:a16="http://schemas.microsoft.com/office/drawing/2014/main" id="{C019CB3F-A765-9A8C-0854-4F761D2A7001}"/>
                </a:ext>
              </a:extLst>
            </p:cNvPr>
            <p:cNvSpPr/>
            <p:nvPr/>
          </p:nvSpPr>
          <p:spPr>
            <a:xfrm>
              <a:off x="12464044" y="9094746"/>
              <a:ext cx="292228" cy="236617"/>
            </a:xfrm>
            <a:prstGeom prst="flowChartMagneticDisk">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101" name="Group 100">
              <a:extLst>
                <a:ext uri="{FF2B5EF4-FFF2-40B4-BE49-F238E27FC236}">
                  <a16:creationId xmlns:a16="http://schemas.microsoft.com/office/drawing/2014/main" id="{75DCDBB5-27A4-2AA1-53AE-ADB6ED04DF7B}"/>
                </a:ext>
              </a:extLst>
            </p:cNvPr>
            <p:cNvGrpSpPr/>
            <p:nvPr/>
          </p:nvGrpSpPr>
          <p:grpSpPr>
            <a:xfrm>
              <a:off x="11706426" y="9091003"/>
              <a:ext cx="320222" cy="220388"/>
              <a:chOff x="5254171" y="3796121"/>
              <a:chExt cx="384266" cy="264465"/>
            </a:xfrm>
          </p:grpSpPr>
          <p:sp>
            <p:nvSpPr>
              <p:cNvPr id="102" name="Arrow: Curved Right 126">
                <a:extLst>
                  <a:ext uri="{FF2B5EF4-FFF2-40B4-BE49-F238E27FC236}">
                    <a16:creationId xmlns:a16="http://schemas.microsoft.com/office/drawing/2014/main" id="{D5BE8D37-A74A-DD14-6D5C-0715705B0D92}"/>
                  </a:ext>
                </a:extLst>
              </p:cNvPr>
              <p:cNvSpPr/>
              <p:nvPr/>
            </p:nvSpPr>
            <p:spPr>
              <a:xfrm>
                <a:off x="5254171" y="3815904"/>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03" name="Arrow: Curved Right 127">
                <a:extLst>
                  <a:ext uri="{FF2B5EF4-FFF2-40B4-BE49-F238E27FC236}">
                    <a16:creationId xmlns:a16="http://schemas.microsoft.com/office/drawing/2014/main" id="{2F1305AC-A4E8-23E7-44F2-73FB5B63724F}"/>
                  </a:ext>
                </a:extLst>
              </p:cNvPr>
              <p:cNvSpPr/>
              <p:nvPr/>
            </p:nvSpPr>
            <p:spPr>
              <a:xfrm flipH="1" flipV="1">
                <a:off x="5467065" y="3796121"/>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grpSp>
        <p:sp>
          <p:nvSpPr>
            <p:cNvPr id="104" name="Arrow: Up 128">
              <a:extLst>
                <a:ext uri="{FF2B5EF4-FFF2-40B4-BE49-F238E27FC236}">
                  <a16:creationId xmlns:a16="http://schemas.microsoft.com/office/drawing/2014/main" id="{7B978A06-ECC3-7E8C-CF3F-F95AE42C25B2}"/>
                </a:ext>
              </a:extLst>
            </p:cNvPr>
            <p:cNvSpPr/>
            <p:nvPr/>
          </p:nvSpPr>
          <p:spPr>
            <a:xfrm>
              <a:off x="12115056" y="8737729"/>
              <a:ext cx="208937" cy="259953"/>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5" name="Arrow: Up 129">
              <a:extLst>
                <a:ext uri="{FF2B5EF4-FFF2-40B4-BE49-F238E27FC236}">
                  <a16:creationId xmlns:a16="http://schemas.microsoft.com/office/drawing/2014/main" id="{50633F8F-FFC2-54B3-71AB-F06A14F1CAE4}"/>
                </a:ext>
              </a:extLst>
            </p:cNvPr>
            <p:cNvSpPr/>
            <p:nvPr/>
          </p:nvSpPr>
          <p:spPr>
            <a:xfrm>
              <a:off x="12121597" y="9294251"/>
              <a:ext cx="208937" cy="259953"/>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6F8821F-DE0F-F369-2FDF-E089C3B2F2BB}"/>
                    </a:ext>
                  </a:extLst>
                </p:cNvPr>
                <p:cNvSpPr txBox="1"/>
                <p:nvPr/>
              </p:nvSpPr>
              <p:spPr>
                <a:xfrm>
                  <a:off x="10396747" y="6062005"/>
                  <a:ext cx="651714" cy="2539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r>
                          <a:rPr lang="en-US" sz="1167" i="1">
                            <a:solidFill>
                              <a:schemeClr val="tx2">
                                <a:lumMod val="50000"/>
                              </a:schemeClr>
                            </a:solidFill>
                            <a:latin typeface="Cambria Math" panose="02040503050406030204" pitchFamily="18" charset="0"/>
                            <a:ea typeface="Cambria Math" panose="02040503050406030204" pitchFamily="18" charset="0"/>
                          </a:rPr>
                          <m:t>ℒ</m:t>
                        </m:r>
                        <m:r>
                          <a:rPr lang="en-GB" sz="1167" i="1">
                            <a:solidFill>
                              <a:schemeClr val="tx2">
                                <a:lumMod val="50000"/>
                              </a:schemeClr>
                            </a:solidFill>
                            <a:latin typeface="Cambria Math" panose="02040503050406030204" pitchFamily="18" charset="0"/>
                            <a:ea typeface="Cambria Math" panose="02040503050406030204" pitchFamily="18" charset="0"/>
                          </a:rPr>
                          <m:t>(</m:t>
                        </m:r>
                        <m:acc>
                          <m:accPr>
                            <m:chr m:val="̂"/>
                            <m:ctrlPr>
                              <a:rPr lang="en-US" sz="1167" i="1">
                                <a:solidFill>
                                  <a:schemeClr val="tx2">
                                    <a:lumMod val="50000"/>
                                  </a:schemeClr>
                                </a:solidFill>
                                <a:latin typeface="Cambria Math" panose="02040503050406030204" pitchFamily="18" charset="0"/>
                              </a:rPr>
                            </m:ctrlPr>
                          </m:accPr>
                          <m:e>
                            <m:r>
                              <a:rPr lang="en-GB" sz="1167" i="1">
                                <a:solidFill>
                                  <a:schemeClr val="tx2">
                                    <a:lumMod val="50000"/>
                                  </a:schemeClr>
                                </a:solidFill>
                                <a:latin typeface="Cambria Math" panose="02040503050406030204" pitchFamily="18" charset="0"/>
                              </a:rPr>
                              <m:t>𝑦</m:t>
                            </m:r>
                          </m:e>
                        </m:acc>
                        <m:r>
                          <a:rPr lang="en-GB" sz="1167" i="1">
                            <a:solidFill>
                              <a:schemeClr val="tx2">
                                <a:lumMod val="50000"/>
                              </a:schemeClr>
                            </a:solidFill>
                            <a:latin typeface="Cambria Math" panose="02040503050406030204" pitchFamily="18" charset="0"/>
                          </a:rPr>
                          <m:t>,</m:t>
                        </m:r>
                        <m:r>
                          <a:rPr lang="en-GB" sz="1167" i="1">
                            <a:solidFill>
                              <a:schemeClr val="tx2">
                                <a:lumMod val="50000"/>
                              </a:schemeClr>
                            </a:solidFill>
                            <a:latin typeface="Cambria Math" panose="02040503050406030204" pitchFamily="18" charset="0"/>
                          </a:rPr>
                          <m:t>𝑦</m:t>
                        </m:r>
                        <m:r>
                          <a:rPr lang="en-GB" sz="1167" i="1">
                            <a:solidFill>
                              <a:schemeClr val="tx2">
                                <a:lumMod val="50000"/>
                              </a:schemeClr>
                            </a:solidFill>
                            <a:latin typeface="Cambria Math" panose="02040503050406030204" pitchFamily="18" charset="0"/>
                          </a:rPr>
                          <m:t>)</m:t>
                        </m:r>
                      </m:oMath>
                    </m:oMathPara>
                  </a14:m>
                  <a:endParaRPr lang="en-US" sz="1167">
                    <a:solidFill>
                      <a:schemeClr val="tx2">
                        <a:lumMod val="50000"/>
                      </a:schemeClr>
                    </a:solidFill>
                  </a:endParaRPr>
                </a:p>
              </p:txBody>
            </p:sp>
          </mc:Choice>
          <mc:Fallback xmlns="">
            <p:sp>
              <p:nvSpPr>
                <p:cNvPr id="106" name="TextBox 105">
                  <a:extLst>
                    <a:ext uri="{FF2B5EF4-FFF2-40B4-BE49-F238E27FC236}">
                      <a16:creationId xmlns:a16="http://schemas.microsoft.com/office/drawing/2014/main" id="{E6F8821F-DE0F-F369-2FDF-E089C3B2F2BB}"/>
                    </a:ext>
                  </a:extLst>
                </p:cNvPr>
                <p:cNvSpPr txBox="1">
                  <a:spLocks noRot="1" noChangeAspect="1" noMove="1" noResize="1" noEditPoints="1" noAdjustHandles="1" noChangeArrowheads="1" noChangeShapeType="1" noTextEdit="1"/>
                </p:cNvSpPr>
                <p:nvPr/>
              </p:nvSpPr>
              <p:spPr>
                <a:xfrm>
                  <a:off x="10396747" y="6062005"/>
                  <a:ext cx="651714" cy="253980"/>
                </a:xfrm>
                <a:prstGeom prst="rect">
                  <a:avLst/>
                </a:prstGeom>
                <a:blipFill>
                  <a:blip r:embed="rId6"/>
                  <a:stretch>
                    <a:fillRect b="-4348"/>
                  </a:stretch>
                </a:blipFill>
                <a:ln w="6350">
                  <a:noFill/>
                </a:ln>
              </p:spPr>
              <p:txBody>
                <a:bodyPr/>
                <a:lstStyle/>
                <a:p>
                  <a:r>
                    <a:rPr lang="en-US">
                      <a:noFill/>
                    </a:rPr>
                    <a:t> </a:t>
                  </a:r>
                </a:p>
              </p:txBody>
            </p:sp>
          </mc:Fallback>
        </mc:AlternateContent>
        <p:grpSp>
          <p:nvGrpSpPr>
            <p:cNvPr id="107" name="Group 106">
              <a:extLst>
                <a:ext uri="{FF2B5EF4-FFF2-40B4-BE49-F238E27FC236}">
                  <a16:creationId xmlns:a16="http://schemas.microsoft.com/office/drawing/2014/main" id="{DA53E112-8B57-BF20-7B69-F681FF7356AA}"/>
                </a:ext>
              </a:extLst>
            </p:cNvPr>
            <p:cNvGrpSpPr/>
            <p:nvPr/>
          </p:nvGrpSpPr>
          <p:grpSpPr>
            <a:xfrm>
              <a:off x="10562492" y="9091660"/>
              <a:ext cx="320222" cy="220388"/>
              <a:chOff x="5254171" y="3796121"/>
              <a:chExt cx="384266" cy="264465"/>
            </a:xfrm>
          </p:grpSpPr>
          <p:sp>
            <p:nvSpPr>
              <p:cNvPr id="108" name="Arrow: Curved Right 139">
                <a:extLst>
                  <a:ext uri="{FF2B5EF4-FFF2-40B4-BE49-F238E27FC236}">
                    <a16:creationId xmlns:a16="http://schemas.microsoft.com/office/drawing/2014/main" id="{4942EDCB-A2C4-7470-42C4-A45778CCD75B}"/>
                  </a:ext>
                </a:extLst>
              </p:cNvPr>
              <p:cNvSpPr/>
              <p:nvPr/>
            </p:nvSpPr>
            <p:spPr>
              <a:xfrm>
                <a:off x="5254171" y="3815904"/>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09" name="Arrow: Curved Right 140">
                <a:extLst>
                  <a:ext uri="{FF2B5EF4-FFF2-40B4-BE49-F238E27FC236}">
                    <a16:creationId xmlns:a16="http://schemas.microsoft.com/office/drawing/2014/main" id="{D159C7C4-A515-529B-CEFA-AEA7F9FCA7AD}"/>
                  </a:ext>
                </a:extLst>
              </p:cNvPr>
              <p:cNvSpPr/>
              <p:nvPr/>
            </p:nvSpPr>
            <p:spPr>
              <a:xfrm flipH="1" flipV="1">
                <a:off x="5467065" y="3796121"/>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grpSp>
        <p:grpSp>
          <p:nvGrpSpPr>
            <p:cNvPr id="110" name="Group 109">
              <a:extLst>
                <a:ext uri="{FF2B5EF4-FFF2-40B4-BE49-F238E27FC236}">
                  <a16:creationId xmlns:a16="http://schemas.microsoft.com/office/drawing/2014/main" id="{7061DE18-57D4-374D-358C-2E38896C39E6}"/>
                </a:ext>
              </a:extLst>
            </p:cNvPr>
            <p:cNvGrpSpPr/>
            <p:nvPr/>
          </p:nvGrpSpPr>
          <p:grpSpPr>
            <a:xfrm>
              <a:off x="9885490" y="8848697"/>
              <a:ext cx="3212848" cy="535331"/>
              <a:chOff x="6307608" y="4920663"/>
              <a:chExt cx="3855417" cy="642397"/>
            </a:xfrm>
          </p:grpSpPr>
          <p:sp>
            <p:nvSpPr>
              <p:cNvPr id="111" name="Rectangle 110">
                <a:extLst>
                  <a:ext uri="{FF2B5EF4-FFF2-40B4-BE49-F238E27FC236}">
                    <a16:creationId xmlns:a16="http://schemas.microsoft.com/office/drawing/2014/main" id="{61008704-6F9F-4A3A-396C-40289D5B49F5}"/>
                  </a:ext>
                </a:extLst>
              </p:cNvPr>
              <p:cNvSpPr/>
              <p:nvPr/>
            </p:nvSpPr>
            <p:spPr>
              <a:xfrm>
                <a:off x="6355409" y="4920663"/>
                <a:ext cx="3807616" cy="642397"/>
              </a:xfrm>
              <a:prstGeom prst="rect">
                <a:avLst/>
              </a:prstGeom>
              <a:solidFill>
                <a:srgbClr val="76B9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67" b="1">
                  <a:solidFill>
                    <a:schemeClr val="tx2">
                      <a:lumMod val="50000"/>
                    </a:schemeClr>
                  </a:solidFill>
                </a:endParaRPr>
              </a:p>
            </p:txBody>
          </p:sp>
          <p:sp>
            <p:nvSpPr>
              <p:cNvPr id="112" name="TextBox 111">
                <a:extLst>
                  <a:ext uri="{FF2B5EF4-FFF2-40B4-BE49-F238E27FC236}">
                    <a16:creationId xmlns:a16="http://schemas.microsoft.com/office/drawing/2014/main" id="{28EF472F-E909-4C6A-12D6-55C2D7D5B464}"/>
                  </a:ext>
                </a:extLst>
              </p:cNvPr>
              <p:cNvSpPr txBox="1"/>
              <p:nvPr/>
            </p:nvSpPr>
            <p:spPr>
              <a:xfrm>
                <a:off x="6307608" y="4922950"/>
                <a:ext cx="812401"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CPU/GPU</a:t>
                </a:r>
                <a:endParaRPr lang="en-US" sz="917" baseline="-25000">
                  <a:solidFill>
                    <a:schemeClr val="tx2">
                      <a:lumMod val="50000"/>
                    </a:schemeClr>
                  </a:solidFill>
                </a:endParaRPr>
              </a:p>
            </p:txBody>
          </p:sp>
        </p:grpSp>
        <p:sp>
          <p:nvSpPr>
            <p:cNvPr id="113" name="TextBox 112">
              <a:extLst>
                <a:ext uri="{FF2B5EF4-FFF2-40B4-BE49-F238E27FC236}">
                  <a16:creationId xmlns:a16="http://schemas.microsoft.com/office/drawing/2014/main" id="{E1AC2E98-E1AC-6BDA-0068-90CE007BB211}"/>
                </a:ext>
              </a:extLst>
            </p:cNvPr>
            <p:cNvSpPr txBox="1"/>
            <p:nvPr/>
          </p:nvSpPr>
          <p:spPr>
            <a:xfrm>
              <a:off x="8268521" y="6185686"/>
              <a:ext cx="705698" cy="2193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CPU/GPU</a:t>
              </a:r>
              <a:endParaRPr lang="en-US" sz="917" baseline="-25000">
                <a:solidFill>
                  <a:schemeClr val="tx2">
                    <a:lumMod val="50000"/>
                  </a:schemeClr>
                </a:solidFill>
              </a:endParaRPr>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39E46642-70B7-AE77-7D16-36F4DAFEBF64}"/>
                    </a:ext>
                  </a:extLst>
                </p:cNvPr>
                <p:cNvSpPr txBox="1"/>
                <p:nvPr/>
              </p:nvSpPr>
              <p:spPr>
                <a:xfrm>
                  <a:off x="6790952" y="7122476"/>
                  <a:ext cx="1548679" cy="5026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[2]</m:t>
                            </m:r>
                          </m:sup>
                        </m:sSup>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[2]</m:t>
                            </m:r>
                          </m:sup>
                        </m:sSup>
                        <m:r>
                          <a:rPr lang="en-GB" sz="1000" i="1">
                            <a:solidFill>
                              <a:schemeClr val="tx2">
                                <a:lumMod val="50000"/>
                              </a:schemeClr>
                            </a:solidFill>
                            <a:latin typeface="Cambria Math" panose="02040503050406030204" pitchFamily="18" charset="0"/>
                            <a:ea typeface="Cambria Math" panose="02040503050406030204" pitchFamily="18" charset="0"/>
                          </a:rPr>
                          <m:t>− </m:t>
                        </m:r>
                        <m:r>
                          <a:rPr lang="en-GB" sz="1000" i="1">
                            <a:solidFill>
                              <a:schemeClr val="tx2">
                                <a:lumMod val="50000"/>
                              </a:schemeClr>
                            </a:solidFill>
                            <a:latin typeface="Cambria Math" panose="02040503050406030204" pitchFamily="18" charset="0"/>
                            <a:ea typeface="Cambria Math" panose="02040503050406030204" pitchFamily="18" charset="0"/>
                          </a:rPr>
                          <m:t>𝛼</m:t>
                        </m:r>
                        <m:r>
                          <a:rPr lang="en-GB" sz="1000" i="1">
                            <a:solidFill>
                              <a:schemeClr val="tx2">
                                <a:lumMod val="50000"/>
                              </a:schemeClr>
                            </a:solidFill>
                            <a:latin typeface="Cambria Math" panose="02040503050406030204" pitchFamily="18" charset="0"/>
                            <a:ea typeface="Cambria Math" panose="02040503050406030204" pitchFamily="18" charset="0"/>
                          </a:rPr>
                          <m:t>∗</m:t>
                        </m:r>
                        <m:f>
                          <m:fPr>
                            <m:ctrlPr>
                              <a:rPr lang="en-GB" sz="1000" i="1">
                                <a:solidFill>
                                  <a:schemeClr val="tx2">
                                    <a:lumMod val="50000"/>
                                  </a:schemeClr>
                                </a:solidFill>
                                <a:latin typeface="Cambria Math" panose="02040503050406030204" pitchFamily="18" charset="0"/>
                                <a:ea typeface="Cambria Math" panose="02040503050406030204" pitchFamily="18" charset="0"/>
                              </a:rPr>
                            </m:ctrlPr>
                          </m:fPr>
                          <m:num>
                            <m:r>
                              <a:rPr lang="en-GB" sz="1000" i="1">
                                <a:solidFill>
                                  <a:schemeClr val="tx2">
                                    <a:lumMod val="50000"/>
                                  </a:schemeClr>
                                </a:solidFill>
                                <a:latin typeface="Cambria Math" panose="02040503050406030204" pitchFamily="18" charset="0"/>
                                <a:ea typeface="Cambria Math" panose="02040503050406030204" pitchFamily="18" charset="0"/>
                              </a:rPr>
                              <m:t>𝜕</m:t>
                            </m:r>
                            <m:r>
                              <a:rPr lang="en-US" sz="1000" i="1">
                                <a:solidFill>
                                  <a:schemeClr val="tx2">
                                    <a:lumMod val="50000"/>
                                  </a:schemeClr>
                                </a:solidFill>
                                <a:latin typeface="Cambria Math" panose="02040503050406030204" pitchFamily="18" charset="0"/>
                                <a:ea typeface="Cambria Math" panose="02040503050406030204" pitchFamily="18" charset="0"/>
                              </a:rPr>
                              <m:t>ℒ</m:t>
                            </m:r>
                          </m:num>
                          <m:den>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[2]</m:t>
                                </m:r>
                              </m:sup>
                            </m:sSup>
                          </m:den>
                        </m:f>
                      </m:oMath>
                    </m:oMathPara>
                  </a14:m>
                  <a:endParaRPr lang="en-US" sz="1167">
                    <a:solidFill>
                      <a:schemeClr val="tx2">
                        <a:lumMod val="50000"/>
                      </a:schemeClr>
                    </a:solidFill>
                  </a:endParaRPr>
                </a:p>
              </p:txBody>
            </p:sp>
          </mc:Choice>
          <mc:Fallback xmlns="">
            <p:sp>
              <p:nvSpPr>
                <p:cNvPr id="114" name="TextBox 113">
                  <a:extLst>
                    <a:ext uri="{FF2B5EF4-FFF2-40B4-BE49-F238E27FC236}">
                      <a16:creationId xmlns:a16="http://schemas.microsoft.com/office/drawing/2014/main" id="{39E46642-70B7-AE77-7D16-36F4DAFEBF64}"/>
                    </a:ext>
                  </a:extLst>
                </p:cNvPr>
                <p:cNvSpPr txBox="1">
                  <a:spLocks noRot="1" noChangeAspect="1" noMove="1" noResize="1" noEditPoints="1" noAdjustHandles="1" noChangeArrowheads="1" noChangeShapeType="1" noTextEdit="1"/>
                </p:cNvSpPr>
                <p:nvPr/>
              </p:nvSpPr>
              <p:spPr>
                <a:xfrm>
                  <a:off x="6790952" y="7122476"/>
                  <a:ext cx="1548679" cy="502638"/>
                </a:xfrm>
                <a:prstGeom prst="rect">
                  <a:avLst/>
                </a:prstGeom>
                <a:blipFill>
                  <a:blip r:embed="rId7"/>
                  <a:stretch>
                    <a:fillRect/>
                  </a:stretch>
                </a:blipFill>
                <a:ln w="6350">
                  <a:noFill/>
                </a:ln>
              </p:spPr>
              <p:txBody>
                <a:bodyPr/>
                <a:lstStyle/>
                <a:p>
                  <a:r>
                    <a:rPr lang="en-US">
                      <a:noFill/>
                    </a:rPr>
                    <a:t> </a:t>
                  </a:r>
                </a:p>
              </p:txBody>
            </p:sp>
          </mc:Fallback>
        </mc:AlternateContent>
        <p:cxnSp>
          <p:nvCxnSpPr>
            <p:cNvPr id="115" name="Straight Arrow Connector 114">
              <a:extLst>
                <a:ext uri="{FF2B5EF4-FFF2-40B4-BE49-F238E27FC236}">
                  <a16:creationId xmlns:a16="http://schemas.microsoft.com/office/drawing/2014/main" id="{715399F2-15CE-3724-CFCE-9F05E141C208}"/>
                </a:ext>
              </a:extLst>
            </p:cNvPr>
            <p:cNvCxnSpPr>
              <a:cxnSpLocks/>
              <a:stCxn id="114" idx="0"/>
            </p:cNvCxnSpPr>
            <p:nvPr/>
          </p:nvCxnSpPr>
          <p:spPr>
            <a:xfrm flipV="1">
              <a:off x="7565292" y="6883035"/>
              <a:ext cx="0" cy="239441"/>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3D7DF35-161A-892D-86C9-4562952C0189}"/>
                </a:ext>
              </a:extLst>
            </p:cNvPr>
            <p:cNvCxnSpPr>
              <a:cxnSpLocks/>
            </p:cNvCxnSpPr>
            <p:nvPr/>
          </p:nvCxnSpPr>
          <p:spPr>
            <a:xfrm flipV="1">
              <a:off x="7556745" y="7598384"/>
              <a:ext cx="8546" cy="367773"/>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F6C94F0D-B312-CBF0-5334-52EB524CE1B7}"/>
                    </a:ext>
                  </a:extLst>
                </p:cNvPr>
                <p:cNvSpPr txBox="1"/>
                <p:nvPr/>
              </p:nvSpPr>
              <p:spPr>
                <a:xfrm>
                  <a:off x="6847070" y="7983779"/>
                  <a:ext cx="1548679" cy="5026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[1]</m:t>
                            </m:r>
                          </m:sup>
                        </m:sSup>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[1]</m:t>
                            </m:r>
                          </m:sup>
                        </m:sSup>
                        <m:r>
                          <a:rPr lang="en-GB" sz="1000" i="1">
                            <a:solidFill>
                              <a:schemeClr val="tx2">
                                <a:lumMod val="50000"/>
                              </a:schemeClr>
                            </a:solidFill>
                            <a:latin typeface="Cambria Math" panose="02040503050406030204" pitchFamily="18" charset="0"/>
                            <a:ea typeface="Cambria Math" panose="02040503050406030204" pitchFamily="18" charset="0"/>
                          </a:rPr>
                          <m:t>− </m:t>
                        </m:r>
                        <m:r>
                          <a:rPr lang="en-GB" sz="1000" i="1">
                            <a:solidFill>
                              <a:schemeClr val="tx2">
                                <a:lumMod val="50000"/>
                              </a:schemeClr>
                            </a:solidFill>
                            <a:latin typeface="Cambria Math" panose="02040503050406030204" pitchFamily="18" charset="0"/>
                            <a:ea typeface="Cambria Math" panose="02040503050406030204" pitchFamily="18" charset="0"/>
                          </a:rPr>
                          <m:t>𝛼</m:t>
                        </m:r>
                        <m:r>
                          <a:rPr lang="en-GB" sz="1000" i="1">
                            <a:solidFill>
                              <a:schemeClr val="tx2">
                                <a:lumMod val="50000"/>
                              </a:schemeClr>
                            </a:solidFill>
                            <a:latin typeface="Cambria Math" panose="02040503050406030204" pitchFamily="18" charset="0"/>
                            <a:ea typeface="Cambria Math" panose="02040503050406030204" pitchFamily="18" charset="0"/>
                          </a:rPr>
                          <m:t>∗</m:t>
                        </m:r>
                        <m:f>
                          <m:fPr>
                            <m:ctrlPr>
                              <a:rPr lang="en-GB" sz="1000" i="1">
                                <a:solidFill>
                                  <a:schemeClr val="tx2">
                                    <a:lumMod val="50000"/>
                                  </a:schemeClr>
                                </a:solidFill>
                                <a:latin typeface="Cambria Math" panose="02040503050406030204" pitchFamily="18" charset="0"/>
                                <a:ea typeface="Cambria Math" panose="02040503050406030204" pitchFamily="18" charset="0"/>
                              </a:rPr>
                            </m:ctrlPr>
                          </m:fPr>
                          <m:num>
                            <m:r>
                              <a:rPr lang="en-GB" sz="1000" i="1">
                                <a:solidFill>
                                  <a:schemeClr val="tx2">
                                    <a:lumMod val="50000"/>
                                  </a:schemeClr>
                                </a:solidFill>
                                <a:latin typeface="Cambria Math" panose="02040503050406030204" pitchFamily="18" charset="0"/>
                                <a:ea typeface="Cambria Math" panose="02040503050406030204" pitchFamily="18" charset="0"/>
                              </a:rPr>
                              <m:t>𝜕</m:t>
                            </m:r>
                            <m:r>
                              <a:rPr lang="en-US" sz="1000" i="1">
                                <a:solidFill>
                                  <a:schemeClr val="tx2">
                                    <a:lumMod val="50000"/>
                                  </a:schemeClr>
                                </a:solidFill>
                                <a:latin typeface="Cambria Math" panose="02040503050406030204" pitchFamily="18" charset="0"/>
                                <a:ea typeface="Cambria Math" panose="02040503050406030204" pitchFamily="18" charset="0"/>
                              </a:rPr>
                              <m:t>ℒ</m:t>
                            </m:r>
                          </m:num>
                          <m:den>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[1]</m:t>
                                </m:r>
                              </m:sup>
                            </m:sSup>
                          </m:den>
                        </m:f>
                      </m:oMath>
                    </m:oMathPara>
                  </a14:m>
                  <a:endParaRPr lang="en-US" sz="1167">
                    <a:solidFill>
                      <a:schemeClr val="tx2">
                        <a:lumMod val="50000"/>
                      </a:schemeClr>
                    </a:solidFill>
                  </a:endParaRPr>
                </a:p>
              </p:txBody>
            </p:sp>
          </mc:Choice>
          <mc:Fallback xmlns="">
            <p:sp>
              <p:nvSpPr>
                <p:cNvPr id="117" name="TextBox 116">
                  <a:extLst>
                    <a:ext uri="{FF2B5EF4-FFF2-40B4-BE49-F238E27FC236}">
                      <a16:creationId xmlns:a16="http://schemas.microsoft.com/office/drawing/2014/main" id="{F6C94F0D-B312-CBF0-5334-52EB524CE1B7}"/>
                    </a:ext>
                  </a:extLst>
                </p:cNvPr>
                <p:cNvSpPr txBox="1">
                  <a:spLocks noRot="1" noChangeAspect="1" noMove="1" noResize="1" noEditPoints="1" noAdjustHandles="1" noChangeArrowheads="1" noChangeShapeType="1" noTextEdit="1"/>
                </p:cNvSpPr>
                <p:nvPr/>
              </p:nvSpPr>
              <p:spPr>
                <a:xfrm>
                  <a:off x="6847070" y="7983779"/>
                  <a:ext cx="1548679" cy="502638"/>
                </a:xfrm>
                <a:prstGeom prst="rect">
                  <a:avLst/>
                </a:prstGeom>
                <a:blipFill>
                  <a:blip r:embed="rId8"/>
                  <a:stretch>
                    <a:fillRect/>
                  </a:stretch>
                </a:blipFill>
                <a:ln w="6350">
                  <a:noFill/>
                </a:ln>
              </p:spPr>
              <p:txBody>
                <a:bodyPr/>
                <a:lstStyle/>
                <a:p>
                  <a:r>
                    <a:rPr lang="en-US">
                      <a:noFill/>
                    </a:rPr>
                    <a:t> </a:t>
                  </a:r>
                </a:p>
              </p:txBody>
            </p:sp>
          </mc:Fallback>
        </mc:AlternateContent>
        <p:cxnSp>
          <p:nvCxnSpPr>
            <p:cNvPr id="118" name="Straight Arrow Connector 117">
              <a:extLst>
                <a:ext uri="{FF2B5EF4-FFF2-40B4-BE49-F238E27FC236}">
                  <a16:creationId xmlns:a16="http://schemas.microsoft.com/office/drawing/2014/main" id="{C248C078-7766-91E2-CF4B-352CBE1784A2}"/>
                </a:ext>
              </a:extLst>
            </p:cNvPr>
            <p:cNvCxnSpPr>
              <a:cxnSpLocks/>
            </p:cNvCxnSpPr>
            <p:nvPr/>
          </p:nvCxnSpPr>
          <p:spPr>
            <a:xfrm flipV="1">
              <a:off x="7545033" y="8410370"/>
              <a:ext cx="8546" cy="367773"/>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C0925451-5C4E-0B50-1153-181B7B8C57B9}"/>
                    </a:ext>
                  </a:extLst>
                </p:cNvPr>
                <p:cNvSpPr txBox="1"/>
                <p:nvPr/>
              </p:nvSpPr>
              <p:spPr>
                <a:xfrm>
                  <a:off x="9948265" y="7127347"/>
                  <a:ext cx="1548679" cy="5026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[2]</m:t>
                            </m:r>
                          </m:sup>
                        </m:sSup>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[2]</m:t>
                            </m:r>
                          </m:sup>
                        </m:sSup>
                        <m:r>
                          <a:rPr lang="en-GB" sz="1000" i="1">
                            <a:solidFill>
                              <a:schemeClr val="tx2">
                                <a:lumMod val="50000"/>
                              </a:schemeClr>
                            </a:solidFill>
                            <a:latin typeface="Cambria Math" panose="02040503050406030204" pitchFamily="18" charset="0"/>
                            <a:ea typeface="Cambria Math" panose="02040503050406030204" pitchFamily="18" charset="0"/>
                          </a:rPr>
                          <m:t>− </m:t>
                        </m:r>
                        <m:r>
                          <a:rPr lang="en-GB" sz="1000" i="1">
                            <a:solidFill>
                              <a:schemeClr val="tx2">
                                <a:lumMod val="50000"/>
                              </a:schemeClr>
                            </a:solidFill>
                            <a:latin typeface="Cambria Math" panose="02040503050406030204" pitchFamily="18" charset="0"/>
                            <a:ea typeface="Cambria Math" panose="02040503050406030204" pitchFamily="18" charset="0"/>
                          </a:rPr>
                          <m:t>𝛼</m:t>
                        </m:r>
                        <m:r>
                          <a:rPr lang="en-GB" sz="1000" i="1">
                            <a:solidFill>
                              <a:schemeClr val="tx2">
                                <a:lumMod val="50000"/>
                              </a:schemeClr>
                            </a:solidFill>
                            <a:latin typeface="Cambria Math" panose="02040503050406030204" pitchFamily="18" charset="0"/>
                            <a:ea typeface="Cambria Math" panose="02040503050406030204" pitchFamily="18" charset="0"/>
                          </a:rPr>
                          <m:t>∗</m:t>
                        </m:r>
                        <m:f>
                          <m:fPr>
                            <m:ctrlPr>
                              <a:rPr lang="en-GB" sz="1000" i="1">
                                <a:solidFill>
                                  <a:schemeClr val="tx2">
                                    <a:lumMod val="50000"/>
                                  </a:schemeClr>
                                </a:solidFill>
                                <a:latin typeface="Cambria Math" panose="02040503050406030204" pitchFamily="18" charset="0"/>
                                <a:ea typeface="Cambria Math" panose="02040503050406030204" pitchFamily="18" charset="0"/>
                              </a:rPr>
                            </m:ctrlPr>
                          </m:fPr>
                          <m:num>
                            <m:r>
                              <a:rPr lang="en-GB" sz="1000" i="1">
                                <a:solidFill>
                                  <a:schemeClr val="tx2">
                                    <a:lumMod val="50000"/>
                                  </a:schemeClr>
                                </a:solidFill>
                                <a:latin typeface="Cambria Math" panose="02040503050406030204" pitchFamily="18" charset="0"/>
                                <a:ea typeface="Cambria Math" panose="02040503050406030204" pitchFamily="18" charset="0"/>
                              </a:rPr>
                              <m:t>𝜕</m:t>
                            </m:r>
                            <m:r>
                              <a:rPr lang="en-US" sz="1000" i="1">
                                <a:solidFill>
                                  <a:schemeClr val="tx2">
                                    <a:lumMod val="50000"/>
                                  </a:schemeClr>
                                </a:solidFill>
                                <a:latin typeface="Cambria Math" panose="02040503050406030204" pitchFamily="18" charset="0"/>
                                <a:ea typeface="Cambria Math" panose="02040503050406030204" pitchFamily="18" charset="0"/>
                              </a:rPr>
                              <m:t>ℒ</m:t>
                            </m:r>
                          </m:num>
                          <m:den>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[2]</m:t>
                                </m:r>
                              </m:sup>
                            </m:sSup>
                          </m:den>
                        </m:f>
                      </m:oMath>
                    </m:oMathPara>
                  </a14:m>
                  <a:endParaRPr lang="en-US" sz="1167">
                    <a:solidFill>
                      <a:schemeClr val="tx2">
                        <a:lumMod val="50000"/>
                      </a:schemeClr>
                    </a:solidFill>
                  </a:endParaRPr>
                </a:p>
              </p:txBody>
            </p:sp>
          </mc:Choice>
          <mc:Fallback xmlns="">
            <p:sp>
              <p:nvSpPr>
                <p:cNvPr id="119" name="TextBox 118">
                  <a:extLst>
                    <a:ext uri="{FF2B5EF4-FFF2-40B4-BE49-F238E27FC236}">
                      <a16:creationId xmlns:a16="http://schemas.microsoft.com/office/drawing/2014/main" id="{C0925451-5C4E-0B50-1153-181B7B8C57B9}"/>
                    </a:ext>
                  </a:extLst>
                </p:cNvPr>
                <p:cNvSpPr txBox="1">
                  <a:spLocks noRot="1" noChangeAspect="1" noMove="1" noResize="1" noEditPoints="1" noAdjustHandles="1" noChangeArrowheads="1" noChangeShapeType="1" noTextEdit="1"/>
                </p:cNvSpPr>
                <p:nvPr/>
              </p:nvSpPr>
              <p:spPr>
                <a:xfrm>
                  <a:off x="9948265" y="7127347"/>
                  <a:ext cx="1548679" cy="502638"/>
                </a:xfrm>
                <a:prstGeom prst="rect">
                  <a:avLst/>
                </a:prstGeom>
                <a:blipFill>
                  <a:blip r:embed="rId9"/>
                  <a:stretch>
                    <a:fillRect/>
                  </a:stretch>
                </a:blipFill>
                <a:ln w="6350">
                  <a:noFill/>
                </a:ln>
              </p:spPr>
              <p:txBody>
                <a:bodyPr/>
                <a:lstStyle/>
                <a:p>
                  <a:r>
                    <a:rPr lang="en-US">
                      <a:noFill/>
                    </a:rPr>
                    <a:t> </a:t>
                  </a:r>
                </a:p>
              </p:txBody>
            </p:sp>
          </mc:Fallback>
        </mc:AlternateContent>
        <p:cxnSp>
          <p:nvCxnSpPr>
            <p:cNvPr id="120" name="Straight Arrow Connector 119">
              <a:extLst>
                <a:ext uri="{FF2B5EF4-FFF2-40B4-BE49-F238E27FC236}">
                  <a16:creationId xmlns:a16="http://schemas.microsoft.com/office/drawing/2014/main" id="{E95628DA-10F3-115A-2F9E-C2B54F0096F5}"/>
                </a:ext>
              </a:extLst>
            </p:cNvPr>
            <p:cNvCxnSpPr>
              <a:cxnSpLocks/>
              <a:stCxn id="119" idx="0"/>
            </p:cNvCxnSpPr>
            <p:nvPr/>
          </p:nvCxnSpPr>
          <p:spPr>
            <a:xfrm flipH="1" flipV="1">
              <a:off x="10722604" y="6887905"/>
              <a:ext cx="1" cy="239442"/>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E6496748-D55B-D348-C9EB-8274A47677CB}"/>
                </a:ext>
              </a:extLst>
            </p:cNvPr>
            <p:cNvCxnSpPr>
              <a:cxnSpLocks/>
            </p:cNvCxnSpPr>
            <p:nvPr/>
          </p:nvCxnSpPr>
          <p:spPr>
            <a:xfrm flipV="1">
              <a:off x="10714058" y="7603255"/>
              <a:ext cx="8546" cy="367773"/>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51ECCD34-0912-9809-2F89-F461D7FC4FB1}"/>
                    </a:ext>
                  </a:extLst>
                </p:cNvPr>
                <p:cNvSpPr txBox="1"/>
                <p:nvPr/>
              </p:nvSpPr>
              <p:spPr>
                <a:xfrm>
                  <a:off x="10004382" y="7988650"/>
                  <a:ext cx="1548679" cy="5026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[1]</m:t>
                            </m:r>
                          </m:sup>
                        </m:sSup>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[1]</m:t>
                            </m:r>
                          </m:sup>
                        </m:sSup>
                        <m:r>
                          <a:rPr lang="en-GB" sz="1000" i="1">
                            <a:solidFill>
                              <a:schemeClr val="tx2">
                                <a:lumMod val="50000"/>
                              </a:schemeClr>
                            </a:solidFill>
                            <a:latin typeface="Cambria Math" panose="02040503050406030204" pitchFamily="18" charset="0"/>
                            <a:ea typeface="Cambria Math" panose="02040503050406030204" pitchFamily="18" charset="0"/>
                          </a:rPr>
                          <m:t>− </m:t>
                        </m:r>
                        <m:r>
                          <a:rPr lang="en-GB" sz="1000" i="1">
                            <a:solidFill>
                              <a:schemeClr val="tx2">
                                <a:lumMod val="50000"/>
                              </a:schemeClr>
                            </a:solidFill>
                            <a:latin typeface="Cambria Math" panose="02040503050406030204" pitchFamily="18" charset="0"/>
                            <a:ea typeface="Cambria Math" panose="02040503050406030204" pitchFamily="18" charset="0"/>
                          </a:rPr>
                          <m:t>𝛼</m:t>
                        </m:r>
                        <m:r>
                          <a:rPr lang="en-GB" sz="1000" i="1">
                            <a:solidFill>
                              <a:schemeClr val="tx2">
                                <a:lumMod val="50000"/>
                              </a:schemeClr>
                            </a:solidFill>
                            <a:latin typeface="Cambria Math" panose="02040503050406030204" pitchFamily="18" charset="0"/>
                            <a:ea typeface="Cambria Math" panose="02040503050406030204" pitchFamily="18" charset="0"/>
                          </a:rPr>
                          <m:t>∗</m:t>
                        </m:r>
                        <m:f>
                          <m:fPr>
                            <m:ctrlPr>
                              <a:rPr lang="en-GB" sz="1000" i="1">
                                <a:solidFill>
                                  <a:schemeClr val="tx2">
                                    <a:lumMod val="50000"/>
                                  </a:schemeClr>
                                </a:solidFill>
                                <a:latin typeface="Cambria Math" panose="02040503050406030204" pitchFamily="18" charset="0"/>
                                <a:ea typeface="Cambria Math" panose="02040503050406030204" pitchFamily="18" charset="0"/>
                              </a:rPr>
                            </m:ctrlPr>
                          </m:fPr>
                          <m:num>
                            <m:r>
                              <a:rPr lang="en-GB" sz="1000" i="1">
                                <a:solidFill>
                                  <a:schemeClr val="tx2">
                                    <a:lumMod val="50000"/>
                                  </a:schemeClr>
                                </a:solidFill>
                                <a:latin typeface="Cambria Math" panose="02040503050406030204" pitchFamily="18" charset="0"/>
                                <a:ea typeface="Cambria Math" panose="02040503050406030204" pitchFamily="18" charset="0"/>
                              </a:rPr>
                              <m:t>𝜕</m:t>
                            </m:r>
                            <m:r>
                              <a:rPr lang="en-US" sz="1000" i="1">
                                <a:solidFill>
                                  <a:schemeClr val="tx2">
                                    <a:lumMod val="50000"/>
                                  </a:schemeClr>
                                </a:solidFill>
                                <a:latin typeface="Cambria Math" panose="02040503050406030204" pitchFamily="18" charset="0"/>
                                <a:ea typeface="Cambria Math" panose="02040503050406030204" pitchFamily="18" charset="0"/>
                              </a:rPr>
                              <m:t>ℒ</m:t>
                            </m:r>
                          </m:num>
                          <m:den>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[1]</m:t>
                                </m:r>
                              </m:sup>
                            </m:sSup>
                          </m:den>
                        </m:f>
                      </m:oMath>
                    </m:oMathPara>
                  </a14:m>
                  <a:endParaRPr lang="en-US" sz="1167">
                    <a:solidFill>
                      <a:schemeClr val="tx2">
                        <a:lumMod val="50000"/>
                      </a:schemeClr>
                    </a:solidFill>
                  </a:endParaRPr>
                </a:p>
              </p:txBody>
            </p:sp>
          </mc:Choice>
          <mc:Fallback xmlns="">
            <p:sp>
              <p:nvSpPr>
                <p:cNvPr id="122" name="TextBox 121">
                  <a:extLst>
                    <a:ext uri="{FF2B5EF4-FFF2-40B4-BE49-F238E27FC236}">
                      <a16:creationId xmlns:a16="http://schemas.microsoft.com/office/drawing/2014/main" id="{51ECCD34-0912-9809-2F89-F461D7FC4FB1}"/>
                    </a:ext>
                  </a:extLst>
                </p:cNvPr>
                <p:cNvSpPr txBox="1">
                  <a:spLocks noRot="1" noChangeAspect="1" noMove="1" noResize="1" noEditPoints="1" noAdjustHandles="1" noChangeArrowheads="1" noChangeShapeType="1" noTextEdit="1"/>
                </p:cNvSpPr>
                <p:nvPr/>
              </p:nvSpPr>
              <p:spPr>
                <a:xfrm>
                  <a:off x="10004382" y="7988650"/>
                  <a:ext cx="1548679" cy="502638"/>
                </a:xfrm>
                <a:prstGeom prst="rect">
                  <a:avLst/>
                </a:prstGeom>
                <a:blipFill>
                  <a:blip r:embed="rId10"/>
                  <a:stretch>
                    <a:fillRect/>
                  </a:stretch>
                </a:blipFill>
                <a:ln w="6350">
                  <a:noFill/>
                </a:ln>
              </p:spPr>
              <p:txBody>
                <a:bodyPr/>
                <a:lstStyle/>
                <a:p>
                  <a:r>
                    <a:rPr lang="en-US">
                      <a:noFill/>
                    </a:rPr>
                    <a:t> </a:t>
                  </a:r>
                </a:p>
              </p:txBody>
            </p:sp>
          </mc:Fallback>
        </mc:AlternateContent>
        <p:cxnSp>
          <p:nvCxnSpPr>
            <p:cNvPr id="123" name="Straight Arrow Connector 122">
              <a:extLst>
                <a:ext uri="{FF2B5EF4-FFF2-40B4-BE49-F238E27FC236}">
                  <a16:creationId xmlns:a16="http://schemas.microsoft.com/office/drawing/2014/main" id="{2048C4A2-7059-7981-9771-BBFAB42BBBC8}"/>
                </a:ext>
              </a:extLst>
            </p:cNvPr>
            <p:cNvCxnSpPr>
              <a:cxnSpLocks/>
            </p:cNvCxnSpPr>
            <p:nvPr/>
          </p:nvCxnSpPr>
          <p:spPr>
            <a:xfrm flipV="1">
              <a:off x="10702345" y="8415241"/>
              <a:ext cx="8546" cy="367773"/>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1102F9AF-040F-CB93-1118-8FDBD3DE04D3}"/>
                </a:ext>
              </a:extLst>
            </p:cNvPr>
            <p:cNvGrpSpPr/>
            <p:nvPr/>
          </p:nvGrpSpPr>
          <p:grpSpPr>
            <a:xfrm>
              <a:off x="8313994" y="7281363"/>
              <a:ext cx="1696883" cy="220388"/>
              <a:chOff x="4414019" y="2761599"/>
              <a:chExt cx="2036259" cy="264465"/>
            </a:xfrm>
          </p:grpSpPr>
          <p:cxnSp>
            <p:nvCxnSpPr>
              <p:cNvPr id="125" name="Straight Arrow Connector 124">
                <a:extLst>
                  <a:ext uri="{FF2B5EF4-FFF2-40B4-BE49-F238E27FC236}">
                    <a16:creationId xmlns:a16="http://schemas.microsoft.com/office/drawing/2014/main" id="{328C0436-6AB1-4E8B-A9E7-9CFED27F7025}"/>
                  </a:ext>
                </a:extLst>
              </p:cNvPr>
              <p:cNvCxnSpPr>
                <a:cxnSpLocks/>
              </p:cNvCxnSpPr>
              <p:nvPr/>
            </p:nvCxnSpPr>
            <p:spPr>
              <a:xfrm flipH="1">
                <a:off x="4452577" y="2820162"/>
                <a:ext cx="732931"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9DCD82F3-8814-916E-0DC2-D437722C3DB3}"/>
                  </a:ext>
                </a:extLst>
              </p:cNvPr>
              <p:cNvGrpSpPr/>
              <p:nvPr/>
            </p:nvGrpSpPr>
            <p:grpSpPr>
              <a:xfrm>
                <a:off x="5257008" y="2761599"/>
                <a:ext cx="384266" cy="264465"/>
                <a:chOff x="5254171" y="3796121"/>
                <a:chExt cx="384266" cy="264465"/>
              </a:xfrm>
            </p:grpSpPr>
            <p:sp>
              <p:nvSpPr>
                <p:cNvPr id="130" name="Arrow: Curved Right 146">
                  <a:extLst>
                    <a:ext uri="{FF2B5EF4-FFF2-40B4-BE49-F238E27FC236}">
                      <a16:creationId xmlns:a16="http://schemas.microsoft.com/office/drawing/2014/main" id="{AB44DFCB-9573-EDB2-96D5-963034FC649A}"/>
                    </a:ext>
                  </a:extLst>
                </p:cNvPr>
                <p:cNvSpPr/>
                <p:nvPr/>
              </p:nvSpPr>
              <p:spPr>
                <a:xfrm>
                  <a:off x="5254171" y="3815904"/>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31" name="Arrow: Curved Right 147">
                  <a:extLst>
                    <a:ext uri="{FF2B5EF4-FFF2-40B4-BE49-F238E27FC236}">
                      <a16:creationId xmlns:a16="http://schemas.microsoft.com/office/drawing/2014/main" id="{6E3EFEE7-443E-4272-E6E0-73BF72F7A0A7}"/>
                    </a:ext>
                  </a:extLst>
                </p:cNvPr>
                <p:cNvSpPr/>
                <p:nvPr/>
              </p:nvSpPr>
              <p:spPr>
                <a:xfrm flipH="1" flipV="1">
                  <a:off x="5467065" y="3796121"/>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grpSp>
          <p:cxnSp>
            <p:nvCxnSpPr>
              <p:cNvPr id="127" name="Straight Arrow Connector 126">
                <a:extLst>
                  <a:ext uri="{FF2B5EF4-FFF2-40B4-BE49-F238E27FC236}">
                    <a16:creationId xmlns:a16="http://schemas.microsoft.com/office/drawing/2014/main" id="{AC2CDE4E-70FC-F04A-3E49-D8200C140957}"/>
                  </a:ext>
                </a:extLst>
              </p:cNvPr>
              <p:cNvCxnSpPr>
                <a:cxnSpLocks/>
              </p:cNvCxnSpPr>
              <p:nvPr/>
            </p:nvCxnSpPr>
            <p:spPr>
              <a:xfrm>
                <a:off x="4414019" y="2957874"/>
                <a:ext cx="732931"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EB67EED-2512-8DB2-4EA0-7656604B637D}"/>
                  </a:ext>
                </a:extLst>
              </p:cNvPr>
              <p:cNvCxnSpPr>
                <a:cxnSpLocks/>
              </p:cNvCxnSpPr>
              <p:nvPr/>
            </p:nvCxnSpPr>
            <p:spPr>
              <a:xfrm>
                <a:off x="5691977" y="2825670"/>
                <a:ext cx="732931"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ACBCF410-E9B1-FDDC-C814-FB4BDF81C5E2}"/>
                  </a:ext>
                </a:extLst>
              </p:cNvPr>
              <p:cNvCxnSpPr>
                <a:cxnSpLocks/>
              </p:cNvCxnSpPr>
              <p:nvPr/>
            </p:nvCxnSpPr>
            <p:spPr>
              <a:xfrm flipH="1">
                <a:off x="5717347" y="2957874"/>
                <a:ext cx="732931"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E1F26AA8-6573-F424-0EA1-2D77EACED2B0}"/>
                </a:ext>
              </a:extLst>
            </p:cNvPr>
            <p:cNvGrpSpPr/>
            <p:nvPr/>
          </p:nvGrpSpPr>
          <p:grpSpPr>
            <a:xfrm>
              <a:off x="8310588" y="8141701"/>
              <a:ext cx="1696883" cy="220388"/>
              <a:chOff x="4414019" y="2761599"/>
              <a:chExt cx="2036259" cy="264465"/>
            </a:xfrm>
          </p:grpSpPr>
          <p:cxnSp>
            <p:nvCxnSpPr>
              <p:cNvPr id="133" name="Straight Arrow Connector 132">
                <a:extLst>
                  <a:ext uri="{FF2B5EF4-FFF2-40B4-BE49-F238E27FC236}">
                    <a16:creationId xmlns:a16="http://schemas.microsoft.com/office/drawing/2014/main" id="{5E52C755-E858-8121-C41A-DC95DA6099D7}"/>
                  </a:ext>
                </a:extLst>
              </p:cNvPr>
              <p:cNvCxnSpPr>
                <a:cxnSpLocks/>
              </p:cNvCxnSpPr>
              <p:nvPr/>
            </p:nvCxnSpPr>
            <p:spPr>
              <a:xfrm flipH="1">
                <a:off x="4452577" y="2820162"/>
                <a:ext cx="732931"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F1791171-3334-F1D5-EB8F-61C79BD609E3}"/>
                  </a:ext>
                </a:extLst>
              </p:cNvPr>
              <p:cNvGrpSpPr/>
              <p:nvPr/>
            </p:nvGrpSpPr>
            <p:grpSpPr>
              <a:xfrm>
                <a:off x="5257008" y="2761599"/>
                <a:ext cx="384266" cy="264465"/>
                <a:chOff x="5254171" y="3796121"/>
                <a:chExt cx="384266" cy="264465"/>
              </a:xfrm>
            </p:grpSpPr>
            <p:sp>
              <p:nvSpPr>
                <p:cNvPr id="138" name="Arrow: Curved Right 163">
                  <a:extLst>
                    <a:ext uri="{FF2B5EF4-FFF2-40B4-BE49-F238E27FC236}">
                      <a16:creationId xmlns:a16="http://schemas.microsoft.com/office/drawing/2014/main" id="{78E5E3C5-6810-F86C-05C2-8C138F9B4EFC}"/>
                    </a:ext>
                  </a:extLst>
                </p:cNvPr>
                <p:cNvSpPr/>
                <p:nvPr/>
              </p:nvSpPr>
              <p:spPr>
                <a:xfrm>
                  <a:off x="5254171" y="3815904"/>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39" name="Arrow: Curved Right 164">
                  <a:extLst>
                    <a:ext uri="{FF2B5EF4-FFF2-40B4-BE49-F238E27FC236}">
                      <a16:creationId xmlns:a16="http://schemas.microsoft.com/office/drawing/2014/main" id="{82EFDCBF-9054-3DB3-8DCA-FECA8E0D06EE}"/>
                    </a:ext>
                  </a:extLst>
                </p:cNvPr>
                <p:cNvSpPr/>
                <p:nvPr/>
              </p:nvSpPr>
              <p:spPr>
                <a:xfrm flipH="1" flipV="1">
                  <a:off x="5467065" y="3796121"/>
                  <a:ext cx="171372" cy="24468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grpSp>
          <p:cxnSp>
            <p:nvCxnSpPr>
              <p:cNvPr id="135" name="Straight Arrow Connector 134">
                <a:extLst>
                  <a:ext uri="{FF2B5EF4-FFF2-40B4-BE49-F238E27FC236}">
                    <a16:creationId xmlns:a16="http://schemas.microsoft.com/office/drawing/2014/main" id="{77C15F3B-A977-3847-54F7-D894539621C5}"/>
                  </a:ext>
                </a:extLst>
              </p:cNvPr>
              <p:cNvCxnSpPr>
                <a:cxnSpLocks/>
              </p:cNvCxnSpPr>
              <p:nvPr/>
            </p:nvCxnSpPr>
            <p:spPr>
              <a:xfrm>
                <a:off x="4414019" y="2957874"/>
                <a:ext cx="732931"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18FA2C0A-879F-F750-6754-5549FADB8F14}"/>
                  </a:ext>
                </a:extLst>
              </p:cNvPr>
              <p:cNvCxnSpPr>
                <a:cxnSpLocks/>
              </p:cNvCxnSpPr>
              <p:nvPr/>
            </p:nvCxnSpPr>
            <p:spPr>
              <a:xfrm>
                <a:off x="5691977" y="2825670"/>
                <a:ext cx="732931"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CCCF665D-2384-B295-597E-A505C93DFD55}"/>
                  </a:ext>
                </a:extLst>
              </p:cNvPr>
              <p:cNvCxnSpPr>
                <a:cxnSpLocks/>
              </p:cNvCxnSpPr>
              <p:nvPr/>
            </p:nvCxnSpPr>
            <p:spPr>
              <a:xfrm flipH="1">
                <a:off x="5717347" y="2957874"/>
                <a:ext cx="732931"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40602726-82C1-F86A-4B53-EF7C3F05D941}"/>
                    </a:ext>
                  </a:extLst>
                </p:cNvPr>
                <p:cNvSpPr txBox="1"/>
                <p:nvPr/>
              </p:nvSpPr>
              <p:spPr>
                <a:xfrm>
                  <a:off x="6800247" y="6420961"/>
                  <a:ext cx="1548679" cy="5026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[3]</m:t>
                            </m:r>
                          </m:sup>
                        </m:sSup>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[3]</m:t>
                            </m:r>
                          </m:sup>
                        </m:sSup>
                        <m:r>
                          <a:rPr lang="en-GB" sz="1000" i="1">
                            <a:solidFill>
                              <a:schemeClr val="tx2">
                                <a:lumMod val="50000"/>
                              </a:schemeClr>
                            </a:solidFill>
                            <a:latin typeface="Cambria Math" panose="02040503050406030204" pitchFamily="18" charset="0"/>
                            <a:ea typeface="Cambria Math" panose="02040503050406030204" pitchFamily="18" charset="0"/>
                          </a:rPr>
                          <m:t>− </m:t>
                        </m:r>
                        <m:r>
                          <a:rPr lang="en-GB" sz="1000" i="1">
                            <a:solidFill>
                              <a:schemeClr val="tx2">
                                <a:lumMod val="50000"/>
                              </a:schemeClr>
                            </a:solidFill>
                            <a:latin typeface="Cambria Math" panose="02040503050406030204" pitchFamily="18" charset="0"/>
                            <a:ea typeface="Cambria Math" panose="02040503050406030204" pitchFamily="18" charset="0"/>
                          </a:rPr>
                          <m:t>𝛼</m:t>
                        </m:r>
                        <m:r>
                          <a:rPr lang="en-GB" sz="1000" i="1">
                            <a:solidFill>
                              <a:schemeClr val="tx2">
                                <a:lumMod val="50000"/>
                              </a:schemeClr>
                            </a:solidFill>
                            <a:latin typeface="Cambria Math" panose="02040503050406030204" pitchFamily="18" charset="0"/>
                            <a:ea typeface="Cambria Math" panose="02040503050406030204" pitchFamily="18" charset="0"/>
                          </a:rPr>
                          <m:t>∗</m:t>
                        </m:r>
                        <m:f>
                          <m:fPr>
                            <m:ctrlPr>
                              <a:rPr lang="en-GB" sz="1000" i="1">
                                <a:solidFill>
                                  <a:schemeClr val="tx2">
                                    <a:lumMod val="50000"/>
                                  </a:schemeClr>
                                </a:solidFill>
                                <a:latin typeface="Cambria Math" panose="02040503050406030204" pitchFamily="18" charset="0"/>
                                <a:ea typeface="Cambria Math" panose="02040503050406030204" pitchFamily="18" charset="0"/>
                              </a:rPr>
                            </m:ctrlPr>
                          </m:fPr>
                          <m:num>
                            <m:r>
                              <a:rPr lang="en-GB" sz="1000" i="1">
                                <a:solidFill>
                                  <a:schemeClr val="tx2">
                                    <a:lumMod val="50000"/>
                                  </a:schemeClr>
                                </a:solidFill>
                                <a:latin typeface="Cambria Math" panose="02040503050406030204" pitchFamily="18" charset="0"/>
                                <a:ea typeface="Cambria Math" panose="02040503050406030204" pitchFamily="18" charset="0"/>
                              </a:rPr>
                              <m:t>𝜕</m:t>
                            </m:r>
                            <m:r>
                              <a:rPr lang="en-US" sz="1000" i="1">
                                <a:solidFill>
                                  <a:schemeClr val="tx2">
                                    <a:lumMod val="50000"/>
                                  </a:schemeClr>
                                </a:solidFill>
                                <a:latin typeface="Cambria Math" panose="02040503050406030204" pitchFamily="18" charset="0"/>
                                <a:ea typeface="Cambria Math" panose="02040503050406030204" pitchFamily="18" charset="0"/>
                              </a:rPr>
                              <m:t>ℒ</m:t>
                            </m:r>
                          </m:num>
                          <m:den>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[3]</m:t>
                                </m:r>
                              </m:sup>
                            </m:sSup>
                          </m:den>
                        </m:f>
                      </m:oMath>
                    </m:oMathPara>
                  </a14:m>
                  <a:endParaRPr lang="en-US" sz="1167">
                    <a:solidFill>
                      <a:schemeClr val="tx2">
                        <a:lumMod val="50000"/>
                      </a:schemeClr>
                    </a:solidFill>
                  </a:endParaRPr>
                </a:p>
              </p:txBody>
            </p:sp>
          </mc:Choice>
          <mc:Fallback xmlns="">
            <p:sp>
              <p:nvSpPr>
                <p:cNvPr id="140" name="TextBox 139">
                  <a:extLst>
                    <a:ext uri="{FF2B5EF4-FFF2-40B4-BE49-F238E27FC236}">
                      <a16:creationId xmlns:a16="http://schemas.microsoft.com/office/drawing/2014/main" id="{40602726-82C1-F86A-4B53-EF7C3F05D941}"/>
                    </a:ext>
                  </a:extLst>
                </p:cNvPr>
                <p:cNvSpPr txBox="1">
                  <a:spLocks noRot="1" noChangeAspect="1" noMove="1" noResize="1" noEditPoints="1" noAdjustHandles="1" noChangeArrowheads="1" noChangeShapeType="1" noTextEdit="1"/>
                </p:cNvSpPr>
                <p:nvPr/>
              </p:nvSpPr>
              <p:spPr>
                <a:xfrm>
                  <a:off x="6800247" y="6420961"/>
                  <a:ext cx="1548679" cy="502638"/>
                </a:xfrm>
                <a:prstGeom prst="rect">
                  <a:avLst/>
                </a:prstGeom>
                <a:blipFill>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6419318E-0F7E-9B71-E785-CFDFCD651C82}"/>
                    </a:ext>
                  </a:extLst>
                </p:cNvPr>
                <p:cNvSpPr txBox="1"/>
                <p:nvPr/>
              </p:nvSpPr>
              <p:spPr>
                <a:xfrm>
                  <a:off x="10036771" y="6402377"/>
                  <a:ext cx="1548679" cy="5026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[3]</m:t>
                            </m:r>
                          </m:sup>
                        </m:sSup>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[3]</m:t>
                            </m:r>
                          </m:sup>
                        </m:sSup>
                        <m:r>
                          <a:rPr lang="en-GB" sz="1000" i="1">
                            <a:solidFill>
                              <a:schemeClr val="tx2">
                                <a:lumMod val="50000"/>
                              </a:schemeClr>
                            </a:solidFill>
                            <a:latin typeface="Cambria Math" panose="02040503050406030204" pitchFamily="18" charset="0"/>
                            <a:ea typeface="Cambria Math" panose="02040503050406030204" pitchFamily="18" charset="0"/>
                          </a:rPr>
                          <m:t>− </m:t>
                        </m:r>
                        <m:r>
                          <a:rPr lang="en-GB" sz="1000" i="1">
                            <a:solidFill>
                              <a:schemeClr val="tx2">
                                <a:lumMod val="50000"/>
                              </a:schemeClr>
                            </a:solidFill>
                            <a:latin typeface="Cambria Math" panose="02040503050406030204" pitchFamily="18" charset="0"/>
                            <a:ea typeface="Cambria Math" panose="02040503050406030204" pitchFamily="18" charset="0"/>
                          </a:rPr>
                          <m:t>𝛼</m:t>
                        </m:r>
                        <m:r>
                          <a:rPr lang="en-GB" sz="1000" i="1">
                            <a:solidFill>
                              <a:schemeClr val="tx2">
                                <a:lumMod val="50000"/>
                              </a:schemeClr>
                            </a:solidFill>
                            <a:latin typeface="Cambria Math" panose="02040503050406030204" pitchFamily="18" charset="0"/>
                            <a:ea typeface="Cambria Math" panose="02040503050406030204" pitchFamily="18" charset="0"/>
                          </a:rPr>
                          <m:t>∗</m:t>
                        </m:r>
                        <m:f>
                          <m:fPr>
                            <m:ctrlPr>
                              <a:rPr lang="en-GB" sz="1000" i="1">
                                <a:solidFill>
                                  <a:schemeClr val="tx2">
                                    <a:lumMod val="50000"/>
                                  </a:schemeClr>
                                </a:solidFill>
                                <a:latin typeface="Cambria Math" panose="02040503050406030204" pitchFamily="18" charset="0"/>
                                <a:ea typeface="Cambria Math" panose="02040503050406030204" pitchFamily="18" charset="0"/>
                              </a:rPr>
                            </m:ctrlPr>
                          </m:fPr>
                          <m:num>
                            <m:r>
                              <a:rPr lang="en-GB" sz="1000" i="1">
                                <a:solidFill>
                                  <a:schemeClr val="tx2">
                                    <a:lumMod val="50000"/>
                                  </a:schemeClr>
                                </a:solidFill>
                                <a:latin typeface="Cambria Math" panose="02040503050406030204" pitchFamily="18" charset="0"/>
                                <a:ea typeface="Cambria Math" panose="02040503050406030204" pitchFamily="18" charset="0"/>
                              </a:rPr>
                              <m:t>𝜕</m:t>
                            </m:r>
                            <m:r>
                              <a:rPr lang="en-US" sz="1000" i="1">
                                <a:solidFill>
                                  <a:schemeClr val="tx2">
                                    <a:lumMod val="50000"/>
                                  </a:schemeClr>
                                </a:solidFill>
                                <a:latin typeface="Cambria Math" panose="02040503050406030204" pitchFamily="18" charset="0"/>
                                <a:ea typeface="Cambria Math" panose="02040503050406030204" pitchFamily="18" charset="0"/>
                              </a:rPr>
                              <m:t>ℒ</m:t>
                            </m:r>
                          </m:num>
                          <m:den>
                            <m:r>
                              <a:rPr lang="en-GB" sz="1000" i="1">
                                <a:solidFill>
                                  <a:schemeClr val="tx2">
                                    <a:lumMod val="50000"/>
                                  </a:schemeClr>
                                </a:solidFill>
                                <a:latin typeface="Cambria Math" panose="02040503050406030204" pitchFamily="18" charset="0"/>
                                <a:ea typeface="Cambria Math" panose="02040503050406030204" pitchFamily="18" charset="0"/>
                              </a:rPr>
                              <m:t>𝜕</m:t>
                            </m:r>
                            <m:sSup>
                              <m:sSupPr>
                                <m:ctrlPr>
                                  <a:rPr lang="en-GB" sz="1000" i="1">
                                    <a:solidFill>
                                      <a:schemeClr val="tx2">
                                        <a:lumMod val="50000"/>
                                      </a:schemeClr>
                                    </a:solidFill>
                                    <a:latin typeface="Cambria Math" panose="02040503050406030204" pitchFamily="18" charset="0"/>
                                    <a:ea typeface="Cambria Math" panose="02040503050406030204" pitchFamily="18" charset="0"/>
                                  </a:rPr>
                                </m:ctrlPr>
                              </m:sSupPr>
                              <m:e>
                                <m:r>
                                  <a:rPr lang="en-GB" sz="1000" i="1">
                                    <a:solidFill>
                                      <a:schemeClr val="tx2">
                                        <a:lumMod val="50000"/>
                                      </a:schemeClr>
                                    </a:solidFill>
                                    <a:latin typeface="Cambria Math" panose="02040503050406030204" pitchFamily="18" charset="0"/>
                                    <a:ea typeface="Cambria Math" panose="02040503050406030204" pitchFamily="18" charset="0"/>
                                  </a:rPr>
                                  <m:t>𝑊</m:t>
                                </m:r>
                              </m:e>
                              <m:sup>
                                <m:r>
                                  <a:rPr lang="en-GB" sz="1000" i="1">
                                    <a:solidFill>
                                      <a:schemeClr val="tx2">
                                        <a:lumMod val="50000"/>
                                      </a:schemeClr>
                                    </a:solidFill>
                                    <a:latin typeface="Cambria Math" panose="02040503050406030204" pitchFamily="18" charset="0"/>
                                    <a:ea typeface="Cambria Math" panose="02040503050406030204" pitchFamily="18" charset="0"/>
                                  </a:rPr>
                                  <m:t>[3]</m:t>
                                </m:r>
                              </m:sup>
                            </m:sSup>
                          </m:den>
                        </m:f>
                      </m:oMath>
                    </m:oMathPara>
                  </a14:m>
                  <a:endParaRPr lang="en-US" sz="1167">
                    <a:solidFill>
                      <a:schemeClr val="tx2">
                        <a:lumMod val="50000"/>
                      </a:schemeClr>
                    </a:solidFill>
                  </a:endParaRPr>
                </a:p>
              </p:txBody>
            </p:sp>
          </mc:Choice>
          <mc:Fallback xmlns="">
            <p:sp>
              <p:nvSpPr>
                <p:cNvPr id="141" name="TextBox 140">
                  <a:extLst>
                    <a:ext uri="{FF2B5EF4-FFF2-40B4-BE49-F238E27FC236}">
                      <a16:creationId xmlns:a16="http://schemas.microsoft.com/office/drawing/2014/main" id="{6419318E-0F7E-9B71-E785-CFDFCD651C82}"/>
                    </a:ext>
                  </a:extLst>
                </p:cNvPr>
                <p:cNvSpPr txBox="1">
                  <a:spLocks noRot="1" noChangeAspect="1" noMove="1" noResize="1" noEditPoints="1" noAdjustHandles="1" noChangeArrowheads="1" noChangeShapeType="1" noTextEdit="1"/>
                </p:cNvSpPr>
                <p:nvPr/>
              </p:nvSpPr>
              <p:spPr>
                <a:xfrm>
                  <a:off x="10036771" y="6402377"/>
                  <a:ext cx="1548679" cy="502638"/>
                </a:xfrm>
                <a:prstGeom prst="rect">
                  <a:avLst/>
                </a:prstGeom>
                <a:blipFill>
                  <a:blip r:embed="rId12"/>
                  <a:stretch>
                    <a:fillRect/>
                  </a:stretch>
                </a:blipFill>
                <a:ln w="6350">
                  <a:noFill/>
                </a:ln>
              </p:spPr>
              <p:txBody>
                <a:bodyPr/>
                <a:lstStyle/>
                <a:p>
                  <a:r>
                    <a:rPr lang="en-US">
                      <a:noFill/>
                    </a:rPr>
                    <a:t> </a:t>
                  </a:r>
                </a:p>
              </p:txBody>
            </p:sp>
          </mc:Fallback>
        </mc:AlternateContent>
        <p:cxnSp>
          <p:nvCxnSpPr>
            <p:cNvPr id="142" name="Straight Arrow Connector 141">
              <a:extLst>
                <a:ext uri="{FF2B5EF4-FFF2-40B4-BE49-F238E27FC236}">
                  <a16:creationId xmlns:a16="http://schemas.microsoft.com/office/drawing/2014/main" id="{B72FCDAF-C4C1-6EDB-2AC5-C09BDAB4DD24}"/>
                </a:ext>
              </a:extLst>
            </p:cNvPr>
            <p:cNvCxnSpPr>
              <a:cxnSpLocks/>
            </p:cNvCxnSpPr>
            <p:nvPr/>
          </p:nvCxnSpPr>
          <p:spPr>
            <a:xfrm flipV="1">
              <a:off x="7554339" y="6325882"/>
              <a:ext cx="6679" cy="253338"/>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89A8FBE-DE2E-5685-1D60-83A3C54D3128}"/>
                </a:ext>
              </a:extLst>
            </p:cNvPr>
            <p:cNvCxnSpPr>
              <a:cxnSpLocks/>
            </p:cNvCxnSpPr>
            <p:nvPr/>
          </p:nvCxnSpPr>
          <p:spPr>
            <a:xfrm flipV="1">
              <a:off x="10725095" y="6291737"/>
              <a:ext cx="6679" cy="253338"/>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32D9CDF2-6F72-2FA6-644C-A0C815F8A2DF}"/>
                </a:ext>
              </a:extLst>
            </p:cNvPr>
            <p:cNvGrpSpPr/>
            <p:nvPr/>
          </p:nvGrpSpPr>
          <p:grpSpPr>
            <a:xfrm>
              <a:off x="11406237" y="6063052"/>
              <a:ext cx="1828557" cy="2565057"/>
              <a:chOff x="8132504" y="1577890"/>
              <a:chExt cx="2194268" cy="3078068"/>
            </a:xfrm>
          </p:grpSpPr>
          <p:sp>
            <p:nvSpPr>
              <p:cNvPr id="145" name="Oval 144">
                <a:extLst>
                  <a:ext uri="{FF2B5EF4-FFF2-40B4-BE49-F238E27FC236}">
                    <a16:creationId xmlns:a16="http://schemas.microsoft.com/office/drawing/2014/main" id="{74530EAC-D3FA-D77B-DD00-F33788D6F681}"/>
                  </a:ext>
                </a:extLst>
              </p:cNvPr>
              <p:cNvSpPr/>
              <p:nvPr/>
            </p:nvSpPr>
            <p:spPr>
              <a:xfrm>
                <a:off x="8132504" y="4274401"/>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6" name="Oval 145">
                <a:extLst>
                  <a:ext uri="{FF2B5EF4-FFF2-40B4-BE49-F238E27FC236}">
                    <a16:creationId xmlns:a16="http://schemas.microsoft.com/office/drawing/2014/main" id="{E1A90D3B-35AB-23DB-EFA9-7FD950315485}"/>
                  </a:ext>
                </a:extLst>
              </p:cNvPr>
              <p:cNvSpPr/>
              <p:nvPr/>
            </p:nvSpPr>
            <p:spPr>
              <a:xfrm>
                <a:off x="8909466" y="4274400"/>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7" name="Oval 146">
                <a:extLst>
                  <a:ext uri="{FF2B5EF4-FFF2-40B4-BE49-F238E27FC236}">
                    <a16:creationId xmlns:a16="http://schemas.microsoft.com/office/drawing/2014/main" id="{6A70B843-443B-5F8F-FAE8-223377B5FF76}"/>
                  </a:ext>
                </a:extLst>
              </p:cNvPr>
              <p:cNvSpPr/>
              <p:nvPr/>
            </p:nvSpPr>
            <p:spPr>
              <a:xfrm>
                <a:off x="9686429" y="4274400"/>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48" name="Straight Arrow Connector 147">
                <a:extLst>
                  <a:ext uri="{FF2B5EF4-FFF2-40B4-BE49-F238E27FC236}">
                    <a16:creationId xmlns:a16="http://schemas.microsoft.com/office/drawing/2014/main" id="{B0C7A3FF-373D-FE73-E786-981012C91AE1}"/>
                  </a:ext>
                </a:extLst>
              </p:cNvPr>
              <p:cNvCxnSpPr>
                <a:cxnSpLocks/>
                <a:stCxn id="150" idx="3"/>
                <a:endCxn id="145" idx="0"/>
              </p:cNvCxnSpPr>
              <p:nvPr/>
            </p:nvCxnSpPr>
            <p:spPr>
              <a:xfrm flipH="1">
                <a:off x="8323283" y="3516588"/>
                <a:ext cx="260990" cy="757813"/>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79615F07-1B6A-B2AE-766A-B43C937B7D93}"/>
                  </a:ext>
                </a:extLst>
              </p:cNvPr>
              <p:cNvSpPr/>
              <p:nvPr/>
            </p:nvSpPr>
            <p:spPr>
              <a:xfrm>
                <a:off x="8895615" y="2329446"/>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0" name="Oval 149">
                <a:extLst>
                  <a:ext uri="{FF2B5EF4-FFF2-40B4-BE49-F238E27FC236}">
                    <a16:creationId xmlns:a16="http://schemas.microsoft.com/office/drawing/2014/main" id="{BE1773D4-37F1-4F58-D668-21E2402F74CC}"/>
                  </a:ext>
                </a:extLst>
              </p:cNvPr>
              <p:cNvSpPr/>
              <p:nvPr/>
            </p:nvSpPr>
            <p:spPr>
              <a:xfrm>
                <a:off x="8528395" y="3190909"/>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1" name="Oval 150">
                <a:extLst>
                  <a:ext uri="{FF2B5EF4-FFF2-40B4-BE49-F238E27FC236}">
                    <a16:creationId xmlns:a16="http://schemas.microsoft.com/office/drawing/2014/main" id="{D8F18935-C35F-402B-2A3D-36E895DCED42}"/>
                  </a:ext>
                </a:extLst>
              </p:cNvPr>
              <p:cNvSpPr/>
              <p:nvPr/>
            </p:nvSpPr>
            <p:spPr>
              <a:xfrm>
                <a:off x="9305356" y="3190908"/>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52" name="Straight Arrow Connector 151">
                <a:extLst>
                  <a:ext uri="{FF2B5EF4-FFF2-40B4-BE49-F238E27FC236}">
                    <a16:creationId xmlns:a16="http://schemas.microsoft.com/office/drawing/2014/main" id="{010C73ED-2E92-3E3B-D314-793BB605747E}"/>
                  </a:ext>
                </a:extLst>
              </p:cNvPr>
              <p:cNvCxnSpPr>
                <a:cxnSpLocks/>
                <a:stCxn id="151" idx="3"/>
                <a:endCxn id="145" idx="0"/>
              </p:cNvCxnSpPr>
              <p:nvPr/>
            </p:nvCxnSpPr>
            <p:spPr>
              <a:xfrm flipH="1">
                <a:off x="8323283" y="3516587"/>
                <a:ext cx="1037952" cy="757814"/>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BD1677A6-1283-E5C5-AF63-64385F22BE27}"/>
                  </a:ext>
                </a:extLst>
              </p:cNvPr>
              <p:cNvCxnSpPr>
                <a:cxnSpLocks/>
              </p:cNvCxnSpPr>
              <p:nvPr/>
            </p:nvCxnSpPr>
            <p:spPr>
              <a:xfrm flipH="1">
                <a:off x="9114435" y="3572465"/>
                <a:ext cx="367367" cy="701935"/>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6497B516-6A26-ABEB-0AF4-8C13F5034653}"/>
                  </a:ext>
                </a:extLst>
              </p:cNvPr>
              <p:cNvCxnSpPr>
                <a:cxnSpLocks/>
                <a:stCxn id="150" idx="4"/>
              </p:cNvCxnSpPr>
              <p:nvPr/>
            </p:nvCxnSpPr>
            <p:spPr>
              <a:xfrm>
                <a:off x="8719173" y="3572466"/>
                <a:ext cx="367221" cy="701935"/>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B7933516-5BD3-AE42-6BC4-B874F0ABDF2D}"/>
                  </a:ext>
                </a:extLst>
              </p:cNvPr>
              <p:cNvCxnSpPr>
                <a:cxnSpLocks/>
                <a:stCxn id="149" idx="3"/>
                <a:endCxn id="150" idx="0"/>
              </p:cNvCxnSpPr>
              <p:nvPr/>
            </p:nvCxnSpPr>
            <p:spPr>
              <a:xfrm flipH="1">
                <a:off x="8719173" y="2655124"/>
                <a:ext cx="232319" cy="535784"/>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7F22F670-965B-5641-652C-2C8A9195F123}"/>
                  </a:ext>
                </a:extLst>
              </p:cNvPr>
              <p:cNvCxnSpPr>
                <a:cxnSpLocks/>
                <a:stCxn id="149" idx="5"/>
                <a:endCxn id="151" idx="0"/>
              </p:cNvCxnSpPr>
              <p:nvPr/>
            </p:nvCxnSpPr>
            <p:spPr>
              <a:xfrm>
                <a:off x="9221294" y="2655124"/>
                <a:ext cx="274841" cy="535782"/>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5DA9053F-9139-0B86-B625-66C007687B15}"/>
                  </a:ext>
                </a:extLst>
              </p:cNvPr>
              <p:cNvCxnSpPr>
                <a:cxnSpLocks/>
                <a:stCxn id="151" idx="5"/>
              </p:cNvCxnSpPr>
              <p:nvPr/>
            </p:nvCxnSpPr>
            <p:spPr>
              <a:xfrm>
                <a:off x="9631035" y="3516587"/>
                <a:ext cx="246172" cy="757813"/>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6E245C68-D1AF-6FAF-F2C5-56EDDC95646C}"/>
                  </a:ext>
                </a:extLst>
              </p:cNvPr>
              <p:cNvCxnSpPr>
                <a:cxnSpLocks/>
                <a:stCxn id="150" idx="5"/>
              </p:cNvCxnSpPr>
              <p:nvPr/>
            </p:nvCxnSpPr>
            <p:spPr>
              <a:xfrm>
                <a:off x="8854074" y="3516588"/>
                <a:ext cx="1023133" cy="757812"/>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CA851D63-CAEE-47E8-E2E2-9BEBBBE3D0F4}"/>
                  </a:ext>
                </a:extLst>
              </p:cNvPr>
              <p:cNvCxnSpPr>
                <a:cxnSpLocks/>
                <a:endCxn id="149" idx="0"/>
              </p:cNvCxnSpPr>
              <p:nvPr/>
            </p:nvCxnSpPr>
            <p:spPr>
              <a:xfrm>
                <a:off x="9086394" y="1912335"/>
                <a:ext cx="0" cy="417111"/>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0773D8B8-ABD9-15EB-3A6A-3A460049D014}"/>
                  </a:ext>
                </a:extLst>
              </p:cNvPr>
              <p:cNvSpPr txBox="1"/>
              <p:nvPr/>
            </p:nvSpPr>
            <p:spPr>
              <a:xfrm>
                <a:off x="9745808" y="4074478"/>
                <a:ext cx="580964"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W</a:t>
                </a:r>
                <a:r>
                  <a:rPr lang="en-GB" sz="917" baseline="30000">
                    <a:solidFill>
                      <a:schemeClr val="tx2">
                        <a:lumMod val="50000"/>
                      </a:schemeClr>
                    </a:solidFill>
                  </a:rPr>
                  <a:t>[1]</a:t>
                </a:r>
                <a:endParaRPr lang="en-US" sz="917" baseline="30000">
                  <a:solidFill>
                    <a:schemeClr val="tx2">
                      <a:lumMod val="50000"/>
                    </a:schemeClr>
                  </a:solidFill>
                </a:endParaRPr>
              </a:p>
            </p:txBody>
          </p:sp>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E1A2B3E4-5046-724E-3123-C20A84F65D01}"/>
                      </a:ext>
                    </a:extLst>
                  </p:cNvPr>
                  <p:cNvSpPr txBox="1"/>
                  <p:nvPr/>
                </p:nvSpPr>
                <p:spPr>
                  <a:xfrm>
                    <a:off x="8717213" y="1577890"/>
                    <a:ext cx="782057" cy="30477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acc>
                            <m:accPr>
                              <m:chr m:val="̂"/>
                              <m:ctrlPr>
                                <a:rPr lang="en-US" sz="1167" i="1">
                                  <a:solidFill>
                                    <a:schemeClr val="tx2">
                                      <a:lumMod val="50000"/>
                                    </a:schemeClr>
                                  </a:solidFill>
                                  <a:latin typeface="Cambria Math" panose="02040503050406030204" pitchFamily="18" charset="0"/>
                                </a:rPr>
                              </m:ctrlPr>
                            </m:accPr>
                            <m:e>
                              <m:r>
                                <a:rPr lang="en-GB" sz="1167" i="1">
                                  <a:solidFill>
                                    <a:schemeClr val="tx2">
                                      <a:lumMod val="50000"/>
                                    </a:schemeClr>
                                  </a:solidFill>
                                  <a:latin typeface="Cambria Math" panose="02040503050406030204" pitchFamily="18" charset="0"/>
                                </a:rPr>
                                <m:t>𝑦</m:t>
                              </m:r>
                            </m:e>
                          </m:acc>
                        </m:oMath>
                      </m:oMathPara>
                    </a14:m>
                    <a:endParaRPr lang="en-US" sz="1167">
                      <a:solidFill>
                        <a:schemeClr val="tx2">
                          <a:lumMod val="50000"/>
                        </a:schemeClr>
                      </a:solidFill>
                    </a:endParaRPr>
                  </a:p>
                </p:txBody>
              </p:sp>
            </mc:Choice>
            <mc:Fallback xmlns="">
              <p:sp>
                <p:nvSpPr>
                  <p:cNvPr id="131" name="TextBox 130">
                    <a:extLst>
                      <a:ext uri="{FF2B5EF4-FFF2-40B4-BE49-F238E27FC236}">
                        <a16:creationId xmlns:a16="http://schemas.microsoft.com/office/drawing/2014/main" id="{177F6FF2-17EA-4E17-BD1D-939D509F8BBD}"/>
                      </a:ext>
                    </a:extLst>
                  </p:cNvPr>
                  <p:cNvSpPr txBox="1">
                    <a:spLocks noRot="1" noChangeAspect="1" noMove="1" noResize="1" noEditPoints="1" noAdjustHandles="1" noChangeArrowheads="1" noChangeShapeType="1" noTextEdit="1"/>
                  </p:cNvSpPr>
                  <p:nvPr/>
                </p:nvSpPr>
                <p:spPr>
                  <a:xfrm>
                    <a:off x="8717213" y="1577890"/>
                    <a:ext cx="782057" cy="304776"/>
                  </a:xfrm>
                  <a:prstGeom prst="rect">
                    <a:avLst/>
                  </a:prstGeom>
                  <a:blipFill>
                    <a:blip r:embed="rId13"/>
                    <a:stretch>
                      <a:fillRect t="-4878" b="-2439"/>
                    </a:stretch>
                  </a:blipFill>
                  <a:ln w="6350">
                    <a:noFill/>
                  </a:ln>
                </p:spPr>
                <p:txBody>
                  <a:bodyPr/>
                  <a:lstStyle/>
                  <a:p>
                    <a:r>
                      <a:rPr lang="en-US">
                        <a:noFill/>
                      </a:rPr>
                      <a:t> </a:t>
                    </a:r>
                  </a:p>
                </p:txBody>
              </p:sp>
            </mc:Fallback>
          </mc:AlternateContent>
          <p:sp>
            <p:nvSpPr>
              <p:cNvPr id="162" name="TextBox 161">
                <a:extLst>
                  <a:ext uri="{FF2B5EF4-FFF2-40B4-BE49-F238E27FC236}">
                    <a16:creationId xmlns:a16="http://schemas.microsoft.com/office/drawing/2014/main" id="{61FF2A7A-6E3E-5790-8F45-D67A43F077E9}"/>
                  </a:ext>
                </a:extLst>
              </p:cNvPr>
              <p:cNvSpPr txBox="1"/>
              <p:nvPr/>
            </p:nvSpPr>
            <p:spPr>
              <a:xfrm>
                <a:off x="9368779" y="2977942"/>
                <a:ext cx="580964"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W</a:t>
                </a:r>
                <a:r>
                  <a:rPr lang="en-GB" sz="917" baseline="30000">
                    <a:solidFill>
                      <a:schemeClr val="tx2">
                        <a:lumMod val="50000"/>
                      </a:schemeClr>
                    </a:solidFill>
                  </a:rPr>
                  <a:t>[2]</a:t>
                </a:r>
                <a:endParaRPr lang="en-US" sz="917" baseline="30000">
                  <a:solidFill>
                    <a:schemeClr val="tx2">
                      <a:lumMod val="50000"/>
                    </a:schemeClr>
                  </a:solidFill>
                </a:endParaRPr>
              </a:p>
            </p:txBody>
          </p:sp>
          <p:sp>
            <p:nvSpPr>
              <p:cNvPr id="163" name="TextBox 162">
                <a:extLst>
                  <a:ext uri="{FF2B5EF4-FFF2-40B4-BE49-F238E27FC236}">
                    <a16:creationId xmlns:a16="http://schemas.microsoft.com/office/drawing/2014/main" id="{98462B5B-8B5A-F378-2117-DA4D741DCD5B}"/>
                  </a:ext>
                </a:extLst>
              </p:cNvPr>
              <p:cNvSpPr txBox="1"/>
              <p:nvPr/>
            </p:nvSpPr>
            <p:spPr>
              <a:xfrm>
                <a:off x="8993275" y="2147793"/>
                <a:ext cx="580964"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W</a:t>
                </a:r>
                <a:r>
                  <a:rPr lang="en-GB" sz="917" baseline="30000">
                    <a:solidFill>
                      <a:schemeClr val="tx2">
                        <a:lumMod val="50000"/>
                      </a:schemeClr>
                    </a:solidFill>
                  </a:rPr>
                  <a:t>[3]</a:t>
                </a:r>
                <a:endParaRPr lang="en-US" sz="917" baseline="30000">
                  <a:solidFill>
                    <a:schemeClr val="tx2">
                      <a:lumMod val="50000"/>
                    </a:schemeClr>
                  </a:solidFill>
                </a:endParaRPr>
              </a:p>
            </p:txBody>
          </p:sp>
        </p:grpSp>
        <p:grpSp>
          <p:nvGrpSpPr>
            <p:cNvPr id="164" name="Group 163">
              <a:extLst>
                <a:ext uri="{FF2B5EF4-FFF2-40B4-BE49-F238E27FC236}">
                  <a16:creationId xmlns:a16="http://schemas.microsoft.com/office/drawing/2014/main" id="{ABB3FDD2-BC8D-2874-4D72-07DEE9B8B6AF}"/>
                </a:ext>
              </a:extLst>
            </p:cNvPr>
            <p:cNvGrpSpPr/>
            <p:nvPr/>
          </p:nvGrpSpPr>
          <p:grpSpPr>
            <a:xfrm>
              <a:off x="5158686" y="6048381"/>
              <a:ext cx="1900578" cy="2583758"/>
              <a:chOff x="635443" y="1560284"/>
              <a:chExt cx="2280693" cy="3100510"/>
            </a:xfrm>
          </p:grpSpPr>
          <p:sp>
            <p:nvSpPr>
              <p:cNvPr id="165" name="Oval 164">
                <a:extLst>
                  <a:ext uri="{FF2B5EF4-FFF2-40B4-BE49-F238E27FC236}">
                    <a16:creationId xmlns:a16="http://schemas.microsoft.com/office/drawing/2014/main" id="{4194B61E-992E-AC06-F4B6-F45968A1B4A9}"/>
                  </a:ext>
                </a:extLst>
              </p:cNvPr>
              <p:cNvSpPr/>
              <p:nvPr/>
            </p:nvSpPr>
            <p:spPr>
              <a:xfrm>
                <a:off x="980654" y="4279237"/>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66" name="Oval 165">
                <a:extLst>
                  <a:ext uri="{FF2B5EF4-FFF2-40B4-BE49-F238E27FC236}">
                    <a16:creationId xmlns:a16="http://schemas.microsoft.com/office/drawing/2014/main" id="{C55CABD5-701D-4625-B4BC-152DA194722E}"/>
                  </a:ext>
                </a:extLst>
              </p:cNvPr>
              <p:cNvSpPr/>
              <p:nvPr/>
            </p:nvSpPr>
            <p:spPr>
              <a:xfrm>
                <a:off x="1757616" y="4279236"/>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67" name="Oval 166">
                <a:extLst>
                  <a:ext uri="{FF2B5EF4-FFF2-40B4-BE49-F238E27FC236}">
                    <a16:creationId xmlns:a16="http://schemas.microsoft.com/office/drawing/2014/main" id="{940DF323-28BE-7E8C-11CC-32A0FFFBB419}"/>
                  </a:ext>
                </a:extLst>
              </p:cNvPr>
              <p:cNvSpPr/>
              <p:nvPr/>
            </p:nvSpPr>
            <p:spPr>
              <a:xfrm>
                <a:off x="2534579" y="4279236"/>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68" name="Straight Arrow Connector 167">
                <a:extLst>
                  <a:ext uri="{FF2B5EF4-FFF2-40B4-BE49-F238E27FC236}">
                    <a16:creationId xmlns:a16="http://schemas.microsoft.com/office/drawing/2014/main" id="{A875C559-1C06-59D6-656A-8F6F3FACE845}"/>
                  </a:ext>
                </a:extLst>
              </p:cNvPr>
              <p:cNvCxnSpPr>
                <a:cxnSpLocks/>
                <a:stCxn id="170" idx="3"/>
                <a:endCxn id="165" idx="0"/>
              </p:cNvCxnSpPr>
              <p:nvPr/>
            </p:nvCxnSpPr>
            <p:spPr>
              <a:xfrm flipH="1">
                <a:off x="1171433" y="3521424"/>
                <a:ext cx="260990" cy="757813"/>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425F5759-18D3-A10E-9A7C-7C78D8196C81}"/>
                  </a:ext>
                </a:extLst>
              </p:cNvPr>
              <p:cNvSpPr/>
              <p:nvPr/>
            </p:nvSpPr>
            <p:spPr>
              <a:xfrm>
                <a:off x="1743765" y="2334282"/>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0" name="Oval 169">
                <a:extLst>
                  <a:ext uri="{FF2B5EF4-FFF2-40B4-BE49-F238E27FC236}">
                    <a16:creationId xmlns:a16="http://schemas.microsoft.com/office/drawing/2014/main" id="{648DDE0C-FC0C-BBA4-F15A-9DDF1092C491}"/>
                  </a:ext>
                </a:extLst>
              </p:cNvPr>
              <p:cNvSpPr/>
              <p:nvPr/>
            </p:nvSpPr>
            <p:spPr>
              <a:xfrm>
                <a:off x="1376545" y="3195745"/>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1" name="Oval 170">
                <a:extLst>
                  <a:ext uri="{FF2B5EF4-FFF2-40B4-BE49-F238E27FC236}">
                    <a16:creationId xmlns:a16="http://schemas.microsoft.com/office/drawing/2014/main" id="{3B5A4255-B134-1506-CC55-699E17C3E21B}"/>
                  </a:ext>
                </a:extLst>
              </p:cNvPr>
              <p:cNvSpPr/>
              <p:nvPr/>
            </p:nvSpPr>
            <p:spPr>
              <a:xfrm>
                <a:off x="2153506" y="3195744"/>
                <a:ext cx="381557" cy="3815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72" name="Straight Arrow Connector 171">
                <a:extLst>
                  <a:ext uri="{FF2B5EF4-FFF2-40B4-BE49-F238E27FC236}">
                    <a16:creationId xmlns:a16="http://schemas.microsoft.com/office/drawing/2014/main" id="{76889316-AD3F-41B8-E908-57B20936B118}"/>
                  </a:ext>
                </a:extLst>
              </p:cNvPr>
              <p:cNvCxnSpPr>
                <a:cxnSpLocks/>
                <a:stCxn id="171" idx="3"/>
                <a:endCxn id="165" idx="0"/>
              </p:cNvCxnSpPr>
              <p:nvPr/>
            </p:nvCxnSpPr>
            <p:spPr>
              <a:xfrm flipH="1">
                <a:off x="1171433" y="3521423"/>
                <a:ext cx="1037952" cy="757814"/>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DFE69C69-1404-9497-6C5F-AF038BABBB4B}"/>
                  </a:ext>
                </a:extLst>
              </p:cNvPr>
              <p:cNvCxnSpPr>
                <a:cxnSpLocks/>
              </p:cNvCxnSpPr>
              <p:nvPr/>
            </p:nvCxnSpPr>
            <p:spPr>
              <a:xfrm flipH="1">
                <a:off x="1962585" y="3577301"/>
                <a:ext cx="367367" cy="701935"/>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A36B241B-6176-27EF-7DFD-07F7AB8809BF}"/>
                  </a:ext>
                </a:extLst>
              </p:cNvPr>
              <p:cNvCxnSpPr>
                <a:cxnSpLocks/>
                <a:stCxn id="170" idx="4"/>
              </p:cNvCxnSpPr>
              <p:nvPr/>
            </p:nvCxnSpPr>
            <p:spPr>
              <a:xfrm>
                <a:off x="1567323" y="3577302"/>
                <a:ext cx="367221" cy="701935"/>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F437673E-5FE2-86F8-F2BE-40DC3D7AB98C}"/>
                  </a:ext>
                </a:extLst>
              </p:cNvPr>
              <p:cNvCxnSpPr>
                <a:cxnSpLocks/>
                <a:stCxn id="169" idx="3"/>
                <a:endCxn id="170" idx="0"/>
              </p:cNvCxnSpPr>
              <p:nvPr/>
            </p:nvCxnSpPr>
            <p:spPr>
              <a:xfrm flipH="1">
                <a:off x="1567323" y="2659960"/>
                <a:ext cx="232319" cy="535784"/>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D7A2D8D5-F5CB-81A7-0B50-82199778B948}"/>
                  </a:ext>
                </a:extLst>
              </p:cNvPr>
              <p:cNvCxnSpPr>
                <a:cxnSpLocks/>
                <a:stCxn id="169" idx="5"/>
                <a:endCxn id="171" idx="0"/>
              </p:cNvCxnSpPr>
              <p:nvPr/>
            </p:nvCxnSpPr>
            <p:spPr>
              <a:xfrm>
                <a:off x="2069444" y="2659960"/>
                <a:ext cx="274841" cy="535782"/>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5A41183C-EFD6-49CE-94EC-F81976875F43}"/>
                  </a:ext>
                </a:extLst>
              </p:cNvPr>
              <p:cNvCxnSpPr>
                <a:cxnSpLocks/>
                <a:stCxn id="171" idx="5"/>
              </p:cNvCxnSpPr>
              <p:nvPr/>
            </p:nvCxnSpPr>
            <p:spPr>
              <a:xfrm>
                <a:off x="2479185" y="3521423"/>
                <a:ext cx="246172" cy="757813"/>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36ADD224-14A4-8BD8-8B2B-562E64D68639}"/>
                      </a:ext>
                    </a:extLst>
                  </p:cNvPr>
                  <p:cNvSpPr txBox="1"/>
                  <p:nvPr/>
                </p:nvSpPr>
                <p:spPr>
                  <a:xfrm>
                    <a:off x="769727" y="3820578"/>
                    <a:ext cx="782057" cy="25937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US" sz="917" i="1" baseline="-25000">
                                  <a:solidFill>
                                    <a:schemeClr val="tx2">
                                      <a:lumMod val="50000"/>
                                    </a:schemeClr>
                                  </a:solidFill>
                                  <a:latin typeface="Cambria Math" panose="02040503050406030204" pitchFamily="18" charset="0"/>
                                </a:rPr>
                              </m:ctrlPr>
                            </m:sSupPr>
                            <m:e/>
                            <m:sup/>
                          </m:sSup>
                        </m:oMath>
                      </m:oMathPara>
                    </a14:m>
                    <a:endParaRPr lang="en-US" sz="917" baseline="-25000">
                      <a:solidFill>
                        <a:schemeClr val="tx2">
                          <a:lumMod val="50000"/>
                        </a:schemeClr>
                      </a:solidFill>
                    </a:endParaRPr>
                  </a:p>
                </p:txBody>
              </p:sp>
            </mc:Choice>
            <mc:Fallback xmlns="">
              <p:sp>
                <p:nvSpPr>
                  <p:cNvPr id="115" name="TextBox 114">
                    <a:extLst>
                      <a:ext uri="{FF2B5EF4-FFF2-40B4-BE49-F238E27FC236}">
                        <a16:creationId xmlns:a16="http://schemas.microsoft.com/office/drawing/2014/main" id="{9D99E0C3-4684-4AF2-AF9A-4A53760F9AE3}"/>
                      </a:ext>
                    </a:extLst>
                  </p:cNvPr>
                  <p:cNvSpPr txBox="1">
                    <a:spLocks noRot="1" noChangeAspect="1" noMove="1" noResize="1" noEditPoints="1" noAdjustHandles="1" noChangeArrowheads="1" noChangeShapeType="1" noTextEdit="1"/>
                  </p:cNvSpPr>
                  <p:nvPr/>
                </p:nvSpPr>
                <p:spPr>
                  <a:xfrm>
                    <a:off x="769727" y="3820578"/>
                    <a:ext cx="782057" cy="259379"/>
                  </a:xfrm>
                  <a:prstGeom prst="rect">
                    <a:avLst/>
                  </a:prstGeom>
                  <a:blipFill>
                    <a:blip r:embed="rId14"/>
                    <a:stretch>
                      <a:fillRect/>
                    </a:stretch>
                  </a:blipFill>
                  <a:ln w="6350">
                    <a:noFill/>
                  </a:ln>
                </p:spPr>
                <p:txBody>
                  <a:bodyPr/>
                  <a:lstStyle/>
                  <a:p>
                    <a:r>
                      <a:rPr lang="en-US">
                        <a:noFill/>
                      </a:rPr>
                      <a:t> </a:t>
                    </a:r>
                  </a:p>
                </p:txBody>
              </p:sp>
            </mc:Fallback>
          </mc:AlternateContent>
          <p:cxnSp>
            <p:nvCxnSpPr>
              <p:cNvPr id="179" name="Straight Arrow Connector 178">
                <a:extLst>
                  <a:ext uri="{FF2B5EF4-FFF2-40B4-BE49-F238E27FC236}">
                    <a16:creationId xmlns:a16="http://schemas.microsoft.com/office/drawing/2014/main" id="{166486F4-F9D8-B3EB-3F37-075F26025F51}"/>
                  </a:ext>
                </a:extLst>
              </p:cNvPr>
              <p:cNvCxnSpPr>
                <a:cxnSpLocks/>
                <a:stCxn id="170" idx="5"/>
              </p:cNvCxnSpPr>
              <p:nvPr/>
            </p:nvCxnSpPr>
            <p:spPr>
              <a:xfrm>
                <a:off x="1702224" y="3521424"/>
                <a:ext cx="1023133" cy="757812"/>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0FE7C3AE-5289-86FF-B377-6379FDA39A2D}"/>
                  </a:ext>
                </a:extLst>
              </p:cNvPr>
              <p:cNvSpPr txBox="1"/>
              <p:nvPr/>
            </p:nvSpPr>
            <p:spPr>
              <a:xfrm>
                <a:off x="635443" y="1560284"/>
                <a:ext cx="782057"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GPU</a:t>
                </a:r>
                <a:endParaRPr lang="en-US" sz="917" baseline="-25000">
                  <a:solidFill>
                    <a:schemeClr val="tx2">
                      <a:lumMod val="50000"/>
                    </a:schemeClr>
                  </a:solidFill>
                </a:endParaRPr>
              </a:p>
            </p:txBody>
          </p:sp>
          <p:sp>
            <p:nvSpPr>
              <p:cNvPr id="181" name="TextBox 180">
                <a:extLst>
                  <a:ext uri="{FF2B5EF4-FFF2-40B4-BE49-F238E27FC236}">
                    <a16:creationId xmlns:a16="http://schemas.microsoft.com/office/drawing/2014/main" id="{2DD6A842-452B-C4BD-2AFC-E6F8B409A306}"/>
                  </a:ext>
                </a:extLst>
              </p:cNvPr>
              <p:cNvSpPr txBox="1"/>
              <p:nvPr/>
            </p:nvSpPr>
            <p:spPr>
              <a:xfrm>
                <a:off x="766862" y="4093274"/>
                <a:ext cx="580964"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W</a:t>
                </a:r>
                <a:r>
                  <a:rPr lang="en-GB" sz="917" baseline="30000">
                    <a:solidFill>
                      <a:schemeClr val="tx2">
                        <a:lumMod val="50000"/>
                      </a:schemeClr>
                    </a:solidFill>
                  </a:rPr>
                  <a:t>[1]</a:t>
                </a:r>
                <a:endParaRPr lang="en-US" sz="917" baseline="30000">
                  <a:solidFill>
                    <a:schemeClr val="tx2">
                      <a:lumMod val="50000"/>
                    </a:schemeClr>
                  </a:solidFill>
                </a:endParaRPr>
              </a:p>
            </p:txBody>
          </p:sp>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FDF11E5B-DE91-A144-87DC-8DDBB550DB9F}"/>
                      </a:ext>
                    </a:extLst>
                  </p:cNvPr>
                  <p:cNvSpPr txBox="1"/>
                  <p:nvPr/>
                </p:nvSpPr>
                <p:spPr>
                  <a:xfrm>
                    <a:off x="1583766" y="1583467"/>
                    <a:ext cx="782057" cy="30477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acc>
                            <m:accPr>
                              <m:chr m:val="̂"/>
                              <m:ctrlPr>
                                <a:rPr lang="en-US" sz="1167" i="1">
                                  <a:solidFill>
                                    <a:schemeClr val="tx2">
                                      <a:lumMod val="50000"/>
                                    </a:schemeClr>
                                  </a:solidFill>
                                  <a:latin typeface="Cambria Math" panose="02040503050406030204" pitchFamily="18" charset="0"/>
                                </a:rPr>
                              </m:ctrlPr>
                            </m:accPr>
                            <m:e>
                              <m:r>
                                <a:rPr lang="en-GB" sz="1167" i="1">
                                  <a:solidFill>
                                    <a:schemeClr val="tx2">
                                      <a:lumMod val="50000"/>
                                    </a:schemeClr>
                                  </a:solidFill>
                                  <a:latin typeface="Cambria Math" panose="02040503050406030204" pitchFamily="18" charset="0"/>
                                </a:rPr>
                                <m:t>𝑦</m:t>
                              </m:r>
                            </m:e>
                          </m:acc>
                        </m:oMath>
                      </m:oMathPara>
                    </a14:m>
                    <a:endParaRPr lang="en-US" sz="1167">
                      <a:solidFill>
                        <a:schemeClr val="tx2">
                          <a:lumMod val="50000"/>
                        </a:schemeClr>
                      </a:solidFill>
                    </a:endParaRPr>
                  </a:p>
                </p:txBody>
              </p:sp>
            </mc:Choice>
            <mc:Fallback xmlns="">
              <p:sp>
                <p:nvSpPr>
                  <p:cNvPr id="74" name="TextBox 73">
                    <a:extLst>
                      <a:ext uri="{FF2B5EF4-FFF2-40B4-BE49-F238E27FC236}">
                        <a16:creationId xmlns:a16="http://schemas.microsoft.com/office/drawing/2014/main" id="{51269FB3-0746-4EC1-B5B7-C1EEFCE2E65E}"/>
                      </a:ext>
                    </a:extLst>
                  </p:cNvPr>
                  <p:cNvSpPr txBox="1">
                    <a:spLocks noRot="1" noChangeAspect="1" noMove="1" noResize="1" noEditPoints="1" noAdjustHandles="1" noChangeArrowheads="1" noChangeShapeType="1" noTextEdit="1"/>
                  </p:cNvSpPr>
                  <p:nvPr/>
                </p:nvSpPr>
                <p:spPr>
                  <a:xfrm>
                    <a:off x="1583766" y="1583467"/>
                    <a:ext cx="782057" cy="304776"/>
                  </a:xfrm>
                  <a:prstGeom prst="rect">
                    <a:avLst/>
                  </a:prstGeom>
                  <a:blipFill>
                    <a:blip r:embed="rId15"/>
                    <a:stretch>
                      <a:fillRect t="-2381" b="-2381"/>
                    </a:stretch>
                  </a:blipFill>
                  <a:ln w="6350">
                    <a:noFill/>
                  </a:ln>
                </p:spPr>
                <p:txBody>
                  <a:bodyPr/>
                  <a:lstStyle/>
                  <a:p>
                    <a:r>
                      <a:rPr lang="en-US">
                        <a:noFill/>
                      </a:rPr>
                      <a:t> </a:t>
                    </a:r>
                  </a:p>
                </p:txBody>
              </p:sp>
            </mc:Fallback>
          </mc:AlternateContent>
          <p:sp>
            <p:nvSpPr>
              <p:cNvPr id="183" name="TextBox 182">
                <a:extLst>
                  <a:ext uri="{FF2B5EF4-FFF2-40B4-BE49-F238E27FC236}">
                    <a16:creationId xmlns:a16="http://schemas.microsoft.com/office/drawing/2014/main" id="{352B8440-C5C6-4BB4-5A96-799EBFD54791}"/>
                  </a:ext>
                </a:extLst>
              </p:cNvPr>
              <p:cNvSpPr txBox="1"/>
              <p:nvPr/>
            </p:nvSpPr>
            <p:spPr>
              <a:xfrm>
                <a:off x="1159962" y="2998988"/>
                <a:ext cx="580964"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W</a:t>
                </a:r>
                <a:r>
                  <a:rPr lang="en-GB" sz="917" baseline="30000">
                    <a:solidFill>
                      <a:schemeClr val="tx2">
                        <a:lumMod val="50000"/>
                      </a:schemeClr>
                    </a:solidFill>
                  </a:rPr>
                  <a:t>[2]</a:t>
                </a:r>
                <a:endParaRPr lang="en-US" sz="917" baseline="30000">
                  <a:solidFill>
                    <a:schemeClr val="tx2">
                      <a:lumMod val="50000"/>
                    </a:schemeClr>
                  </a:solidFill>
                </a:endParaRPr>
              </a:p>
            </p:txBody>
          </p:sp>
          <p:sp>
            <p:nvSpPr>
              <p:cNvPr id="184" name="TextBox 183">
                <a:extLst>
                  <a:ext uri="{FF2B5EF4-FFF2-40B4-BE49-F238E27FC236}">
                    <a16:creationId xmlns:a16="http://schemas.microsoft.com/office/drawing/2014/main" id="{DE004094-9A48-1177-BC23-46BFC5D72A74}"/>
                  </a:ext>
                </a:extLst>
              </p:cNvPr>
              <p:cNvSpPr txBox="1"/>
              <p:nvPr/>
            </p:nvSpPr>
            <p:spPr>
              <a:xfrm>
                <a:off x="1463694" y="2158560"/>
                <a:ext cx="580964" cy="263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GB" sz="917">
                    <a:solidFill>
                      <a:schemeClr val="tx2">
                        <a:lumMod val="50000"/>
                      </a:schemeClr>
                    </a:solidFill>
                  </a:rPr>
                  <a:t>W</a:t>
                </a:r>
                <a:r>
                  <a:rPr lang="en-GB" sz="917" baseline="30000">
                    <a:solidFill>
                      <a:schemeClr val="tx2">
                        <a:lumMod val="50000"/>
                      </a:schemeClr>
                    </a:solidFill>
                  </a:rPr>
                  <a:t>[3]</a:t>
                </a:r>
                <a:endParaRPr lang="en-US" sz="917" baseline="30000">
                  <a:solidFill>
                    <a:schemeClr val="tx2">
                      <a:lumMod val="50000"/>
                    </a:schemeClr>
                  </a:solidFill>
                </a:endParaRPr>
              </a:p>
            </p:txBody>
          </p:sp>
          <p:cxnSp>
            <p:nvCxnSpPr>
              <p:cNvPr id="185" name="Straight Arrow Connector 184">
                <a:extLst>
                  <a:ext uri="{FF2B5EF4-FFF2-40B4-BE49-F238E27FC236}">
                    <a16:creationId xmlns:a16="http://schemas.microsoft.com/office/drawing/2014/main" id="{8F9A4AD8-F6D3-5896-72B6-55177515B6BC}"/>
                  </a:ext>
                </a:extLst>
              </p:cNvPr>
              <p:cNvCxnSpPr>
                <a:cxnSpLocks/>
              </p:cNvCxnSpPr>
              <p:nvPr/>
            </p:nvCxnSpPr>
            <p:spPr>
              <a:xfrm>
                <a:off x="1934652" y="1913663"/>
                <a:ext cx="0" cy="417111"/>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186" name="Straight Arrow Connector 185">
              <a:extLst>
                <a:ext uri="{FF2B5EF4-FFF2-40B4-BE49-F238E27FC236}">
                  <a16:creationId xmlns:a16="http://schemas.microsoft.com/office/drawing/2014/main" id="{6B6E902B-C9D7-857A-CA47-9B4593E9D391}"/>
                </a:ext>
              </a:extLst>
            </p:cNvPr>
            <p:cNvCxnSpPr>
              <a:cxnSpLocks/>
            </p:cNvCxnSpPr>
            <p:nvPr/>
          </p:nvCxnSpPr>
          <p:spPr>
            <a:xfrm flipH="1">
              <a:off x="8342720" y="6626190"/>
              <a:ext cx="610776"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7" name="Arrow: Curved Right 166">
              <a:extLst>
                <a:ext uri="{FF2B5EF4-FFF2-40B4-BE49-F238E27FC236}">
                  <a16:creationId xmlns:a16="http://schemas.microsoft.com/office/drawing/2014/main" id="{8810447A-C591-B630-0AED-58DB1D58195F}"/>
                </a:ext>
              </a:extLst>
            </p:cNvPr>
            <p:cNvSpPr/>
            <p:nvPr/>
          </p:nvSpPr>
          <p:spPr>
            <a:xfrm>
              <a:off x="9013078" y="6593873"/>
              <a:ext cx="142810" cy="20390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88" name="Arrow: Curved Right 167">
              <a:extLst>
                <a:ext uri="{FF2B5EF4-FFF2-40B4-BE49-F238E27FC236}">
                  <a16:creationId xmlns:a16="http://schemas.microsoft.com/office/drawing/2014/main" id="{3C20B997-0818-290E-CDE0-65114990AA53}"/>
                </a:ext>
              </a:extLst>
            </p:cNvPr>
            <p:cNvSpPr/>
            <p:nvPr/>
          </p:nvSpPr>
          <p:spPr>
            <a:xfrm flipH="1" flipV="1">
              <a:off x="9190490" y="6577387"/>
              <a:ext cx="142810" cy="203902"/>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cxnSp>
          <p:nvCxnSpPr>
            <p:cNvPr id="189" name="Straight Arrow Connector 188">
              <a:extLst>
                <a:ext uri="{FF2B5EF4-FFF2-40B4-BE49-F238E27FC236}">
                  <a16:creationId xmlns:a16="http://schemas.microsoft.com/office/drawing/2014/main" id="{6C04F2AA-EFC5-8B9B-D586-4516EE0763FD}"/>
                </a:ext>
              </a:extLst>
            </p:cNvPr>
            <p:cNvCxnSpPr>
              <a:cxnSpLocks/>
            </p:cNvCxnSpPr>
            <p:nvPr/>
          </p:nvCxnSpPr>
          <p:spPr>
            <a:xfrm>
              <a:off x="8310588" y="6740950"/>
              <a:ext cx="610776"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E870CF05-9AF9-0B11-2F27-7C3D5FAF2943}"/>
                </a:ext>
              </a:extLst>
            </p:cNvPr>
            <p:cNvCxnSpPr>
              <a:cxnSpLocks/>
            </p:cNvCxnSpPr>
            <p:nvPr/>
          </p:nvCxnSpPr>
          <p:spPr>
            <a:xfrm>
              <a:off x="9375553" y="6630780"/>
              <a:ext cx="610776"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3890B21D-2085-039C-9E19-D84D35D414BF}"/>
                </a:ext>
              </a:extLst>
            </p:cNvPr>
            <p:cNvCxnSpPr>
              <a:cxnSpLocks/>
            </p:cNvCxnSpPr>
            <p:nvPr/>
          </p:nvCxnSpPr>
          <p:spPr>
            <a:xfrm flipH="1">
              <a:off x="9396695" y="6740950"/>
              <a:ext cx="610776" cy="0"/>
            </a:xfrm>
            <a:prstGeom prst="straightConnector1">
              <a:avLst/>
            </a:prstGeom>
            <a:ln>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721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E7C5F-B888-07F8-F529-2129E6387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3EB38-712B-5D9B-5410-AFEC7B48A4CE}"/>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The Data Parallelism Algorithm</a:t>
            </a:r>
          </a:p>
        </p:txBody>
      </p:sp>
      <p:sp>
        <p:nvSpPr>
          <p:cNvPr id="3" name="Text Placeholder 2">
            <a:extLst>
              <a:ext uri="{FF2B5EF4-FFF2-40B4-BE49-F238E27FC236}">
                <a16:creationId xmlns:a16="http://schemas.microsoft.com/office/drawing/2014/main" id="{F2AB266B-81AE-BD3E-4A1D-A70BA834B2B8}"/>
              </a:ext>
            </a:extLst>
          </p:cNvPr>
          <p:cNvSpPr>
            <a:spLocks noGrp="1"/>
          </p:cNvSpPr>
          <p:nvPr>
            <p:ph type="body" sz="quarter" idx="10"/>
          </p:nvPr>
        </p:nvSpPr>
        <p:spPr>
          <a:xfrm>
            <a:off x="1155697" y="2036618"/>
            <a:ext cx="9941794" cy="7606145"/>
          </a:xfrm>
        </p:spPr>
        <p:txBody>
          <a:bodyPr>
            <a:noAutofit/>
          </a:bodyPr>
          <a:lstStyle/>
          <a:p>
            <a:pPr marL="0" indent="0" algn="l">
              <a:lnSpc>
                <a:spcPct val="100000"/>
              </a:lnSpc>
              <a:spcBef>
                <a:spcPts val="0"/>
              </a:spcBef>
              <a:buNone/>
            </a:pPr>
            <a:r>
              <a:rPr lang="en-US" b="1" u="sng" dirty="0">
                <a:solidFill>
                  <a:srgbClr val="0E0E0E"/>
                </a:solidFill>
              </a:rPr>
              <a:t>Before training loop</a:t>
            </a:r>
          </a:p>
          <a:p>
            <a:pPr marL="457200" indent="-457200" algn="l">
              <a:lnSpc>
                <a:spcPct val="100000"/>
              </a:lnSpc>
              <a:spcBef>
                <a:spcPts val="0"/>
              </a:spcBef>
              <a:buFont typeface="+mj-lt"/>
              <a:buAutoNum type="arabicPeriod"/>
            </a:pPr>
            <a:r>
              <a:rPr lang="en-US" dirty="0">
                <a:solidFill>
                  <a:srgbClr val="0E0E0E"/>
                </a:solidFill>
                <a:effectLst/>
              </a:rPr>
              <a:t>Setup a model with randomized weights </a:t>
            </a:r>
          </a:p>
          <a:p>
            <a:pPr marL="457200" indent="-457200" algn="l">
              <a:lnSpc>
                <a:spcPct val="100000"/>
              </a:lnSpc>
              <a:spcBef>
                <a:spcPts val="0"/>
              </a:spcBef>
              <a:buFont typeface="+mj-lt"/>
              <a:buAutoNum type="arabicPeriod"/>
            </a:pPr>
            <a:r>
              <a:rPr lang="en-US" dirty="0">
                <a:solidFill>
                  <a:srgbClr val="0E0E0E"/>
                </a:solidFill>
              </a:rPr>
              <a:t>Split the dataset into subsets to be trained on into equal amounts based on the numbers of GPUs available</a:t>
            </a:r>
          </a:p>
          <a:p>
            <a:pPr marL="457200" indent="-457200" algn="l">
              <a:lnSpc>
                <a:spcPct val="100000"/>
              </a:lnSpc>
              <a:spcBef>
                <a:spcPts val="0"/>
              </a:spcBef>
              <a:buFont typeface="+mj-lt"/>
              <a:buAutoNum type="arabicPeriod"/>
            </a:pPr>
            <a:r>
              <a:rPr lang="en-US" dirty="0">
                <a:solidFill>
                  <a:srgbClr val="0E0E0E"/>
                </a:solidFill>
                <a:effectLst/>
              </a:rPr>
              <a:t>Copy </a:t>
            </a:r>
            <a:r>
              <a:rPr lang="en-US" dirty="0">
                <a:solidFill>
                  <a:srgbClr val="0E0E0E"/>
                </a:solidFill>
              </a:rPr>
              <a:t>the model onto each of the GPU devices</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b="1" u="sng" dirty="0">
                <a:solidFill>
                  <a:srgbClr val="0E0E0E"/>
                </a:solidFill>
              </a:rPr>
              <a:t>During training loop</a:t>
            </a:r>
          </a:p>
          <a:p>
            <a:pPr marL="457200" indent="-457200" algn="l">
              <a:lnSpc>
                <a:spcPct val="100000"/>
              </a:lnSpc>
              <a:spcBef>
                <a:spcPts val="0"/>
              </a:spcBef>
              <a:buFont typeface="+mj-lt"/>
              <a:buAutoNum type="arabicPeriod"/>
            </a:pPr>
            <a:r>
              <a:rPr lang="en-US" dirty="0">
                <a:solidFill>
                  <a:srgbClr val="0E0E0E"/>
                </a:solidFill>
              </a:rPr>
              <a:t>Load baches of each dataset subset onto each GPU</a:t>
            </a:r>
          </a:p>
          <a:p>
            <a:pPr marL="457200" indent="-457200" algn="l">
              <a:lnSpc>
                <a:spcPct val="100000"/>
              </a:lnSpc>
              <a:spcBef>
                <a:spcPts val="0"/>
              </a:spcBef>
              <a:buFont typeface="+mj-lt"/>
              <a:buAutoNum type="arabicPeriod"/>
            </a:pPr>
            <a:r>
              <a:rPr lang="en-US" dirty="0">
                <a:solidFill>
                  <a:srgbClr val="0E0E0E"/>
                </a:solidFill>
              </a:rPr>
              <a:t>Run a regular forward pass of each model on each GPU </a:t>
            </a:r>
          </a:p>
          <a:p>
            <a:pPr marL="457200" indent="-457200" algn="l">
              <a:lnSpc>
                <a:spcPct val="100000"/>
              </a:lnSpc>
              <a:spcBef>
                <a:spcPts val="0"/>
              </a:spcBef>
              <a:buFont typeface="+mj-lt"/>
              <a:buAutoNum type="arabicPeriod"/>
            </a:pPr>
            <a:r>
              <a:rPr lang="en-US" dirty="0">
                <a:solidFill>
                  <a:srgbClr val="0E0E0E"/>
                </a:solidFill>
                <a:effectLst/>
              </a:rPr>
              <a:t>Calculate loss and gradients for </a:t>
            </a:r>
            <a:r>
              <a:rPr lang="en-US" dirty="0">
                <a:solidFill>
                  <a:srgbClr val="0E0E0E"/>
                </a:solidFill>
              </a:rPr>
              <a:t>each model on each GPU </a:t>
            </a:r>
          </a:p>
          <a:p>
            <a:pPr marL="457200" indent="-457200" algn="l">
              <a:lnSpc>
                <a:spcPct val="100000"/>
              </a:lnSpc>
              <a:spcBef>
                <a:spcPts val="0"/>
              </a:spcBef>
              <a:buFont typeface="+mj-lt"/>
              <a:buAutoNum type="arabicPeriod"/>
            </a:pPr>
            <a:r>
              <a:rPr lang="en-US" dirty="0">
                <a:solidFill>
                  <a:srgbClr val="0E0E0E"/>
                </a:solidFill>
                <a:effectLst/>
              </a:rPr>
              <a:t>Communicate and aggregate gradients ac</a:t>
            </a:r>
            <a:r>
              <a:rPr lang="en-US" dirty="0">
                <a:solidFill>
                  <a:srgbClr val="0E0E0E"/>
                </a:solidFill>
              </a:rPr>
              <a:t>ross all GPUs</a:t>
            </a:r>
          </a:p>
          <a:p>
            <a:pPr marL="457200" indent="-457200" algn="l">
              <a:lnSpc>
                <a:spcPct val="100000"/>
              </a:lnSpc>
              <a:spcBef>
                <a:spcPts val="0"/>
              </a:spcBef>
              <a:buFont typeface="+mj-lt"/>
              <a:buAutoNum type="arabicPeriod"/>
            </a:pPr>
            <a:r>
              <a:rPr lang="en-US" dirty="0">
                <a:solidFill>
                  <a:srgbClr val="0E0E0E"/>
                </a:solidFill>
                <a:effectLst/>
              </a:rPr>
              <a:t>Update each model with the aggregated (averaged) gradient values </a:t>
            </a:r>
          </a:p>
          <a:p>
            <a:pPr marL="457200" indent="-457200" algn="l">
              <a:lnSpc>
                <a:spcPct val="100000"/>
              </a:lnSpc>
              <a:spcBef>
                <a:spcPts val="0"/>
              </a:spcBef>
              <a:buFont typeface="+mj-lt"/>
              <a:buAutoNum type="arabicPeriod"/>
            </a:pPr>
            <a:r>
              <a:rPr lang="en-US" dirty="0">
                <a:solidFill>
                  <a:srgbClr val="0E0E0E"/>
                </a:solidFill>
              </a:rPr>
              <a:t>Continue until stopping criterion </a:t>
            </a:r>
          </a:p>
          <a:p>
            <a:pPr marL="457200" indent="-457200" algn="l">
              <a:lnSpc>
                <a:spcPct val="100000"/>
              </a:lnSpc>
              <a:spcBef>
                <a:spcPts val="0"/>
              </a:spcBef>
              <a:buFont typeface="+mj-lt"/>
              <a:buAutoNum type="arabicPeriod"/>
            </a:pPr>
            <a:endParaRPr lang="en-US" dirty="0">
              <a:solidFill>
                <a:srgbClr val="0E0E0E"/>
              </a:solidFill>
              <a:effectLst/>
            </a:endParaRPr>
          </a:p>
          <a:p>
            <a:pPr marL="0" indent="0" algn="l">
              <a:lnSpc>
                <a:spcPct val="100000"/>
              </a:lnSpc>
              <a:spcBef>
                <a:spcPts val="0"/>
              </a:spcBef>
              <a:buNone/>
            </a:pPr>
            <a:r>
              <a:rPr lang="en-US" b="1" u="sng" dirty="0">
                <a:solidFill>
                  <a:srgbClr val="0E0E0E"/>
                </a:solidFill>
              </a:rPr>
              <a:t>After training loop:</a:t>
            </a:r>
          </a:p>
          <a:p>
            <a:pPr marL="0" indent="0" algn="l">
              <a:lnSpc>
                <a:spcPct val="100000"/>
              </a:lnSpc>
              <a:spcBef>
                <a:spcPts val="0"/>
              </a:spcBef>
              <a:buNone/>
            </a:pPr>
            <a:r>
              <a:rPr lang="en-US" dirty="0">
                <a:solidFill>
                  <a:srgbClr val="0E0E0E"/>
                </a:solidFill>
                <a:effectLst/>
              </a:rPr>
              <a:t>Since all copies of the model are kept identical, any one of the distributed models can be used as the final model</a:t>
            </a:r>
          </a:p>
          <a:p>
            <a:pPr>
              <a:lnSpc>
                <a:spcPct val="100000"/>
              </a:lnSpc>
              <a:spcBef>
                <a:spcPts val="0"/>
              </a:spcBef>
            </a:pPr>
            <a:r>
              <a:rPr lang="en-US" dirty="0">
                <a:solidFill>
                  <a:srgbClr val="0E0E0E"/>
                </a:solidFill>
              </a:rPr>
              <a:t>Transfer and store weights of the final model back to the CPU and storage</a:t>
            </a:r>
            <a:endParaRPr lang="en-US" dirty="0">
              <a:solidFill>
                <a:srgbClr val="0E0E0E"/>
              </a:solidFill>
              <a:effectLst/>
            </a:endParaRPr>
          </a:p>
        </p:txBody>
      </p:sp>
      <p:pic>
        <p:nvPicPr>
          <p:cNvPr id="6" name="Picture 5">
            <a:extLst>
              <a:ext uri="{FF2B5EF4-FFF2-40B4-BE49-F238E27FC236}">
                <a16:creationId xmlns:a16="http://schemas.microsoft.com/office/drawing/2014/main" id="{89C99C8A-3A35-D1E3-E1F6-FCBBCAE16EDA}"/>
              </a:ext>
            </a:extLst>
          </p:cNvPr>
          <p:cNvPicPr>
            <a:picLocks noChangeAspect="1"/>
          </p:cNvPicPr>
          <p:nvPr/>
        </p:nvPicPr>
        <p:blipFill>
          <a:blip r:embed="rId3"/>
          <a:srcRect l="2585" t="8752" r="24866" b="53513"/>
          <a:stretch/>
        </p:blipFill>
        <p:spPr>
          <a:xfrm>
            <a:off x="11097491" y="2804482"/>
            <a:ext cx="6802582" cy="3994636"/>
          </a:xfrm>
          <a:prstGeom prst="rect">
            <a:avLst/>
          </a:prstGeom>
        </p:spPr>
      </p:pic>
    </p:spTree>
    <p:extLst>
      <p:ext uri="{BB962C8B-B14F-4D97-AF65-F5344CB8AC3E}">
        <p14:creationId xmlns:p14="http://schemas.microsoft.com/office/powerpoint/2010/main" val="82154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7C82-8B67-5FB9-3051-18F9FDC65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D4043-797F-C5C9-578A-1F8F8A347369}"/>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Learning Rate and Batch Size Considerations</a:t>
            </a:r>
          </a:p>
        </p:txBody>
      </p:sp>
      <p:sp>
        <p:nvSpPr>
          <p:cNvPr id="3" name="Text Placeholder 2">
            <a:extLst>
              <a:ext uri="{FF2B5EF4-FFF2-40B4-BE49-F238E27FC236}">
                <a16:creationId xmlns:a16="http://schemas.microsoft.com/office/drawing/2014/main" id="{2816DD62-FA0D-18C3-90ED-398499A864F6}"/>
              </a:ext>
            </a:extLst>
          </p:cNvPr>
          <p:cNvSpPr>
            <a:spLocks noGrp="1"/>
          </p:cNvSpPr>
          <p:nvPr>
            <p:ph type="body" sz="quarter" idx="10"/>
          </p:nvPr>
        </p:nvSpPr>
        <p:spPr>
          <a:xfrm>
            <a:off x="1155697" y="2548265"/>
            <a:ext cx="9688517" cy="6200518"/>
          </a:xfrm>
        </p:spPr>
        <p:txBody>
          <a:bodyPr>
            <a:noAutofit/>
          </a:bodyPr>
          <a:lstStyle/>
          <a:p>
            <a:pPr marL="0" indent="0" algn="l">
              <a:lnSpc>
                <a:spcPct val="100000"/>
              </a:lnSpc>
              <a:spcBef>
                <a:spcPts val="0"/>
              </a:spcBef>
              <a:buNone/>
            </a:pPr>
            <a:r>
              <a:rPr lang="en-US" dirty="0">
                <a:solidFill>
                  <a:srgbClr val="0E0E0E"/>
                </a:solidFill>
                <a:effectLst/>
              </a:rPr>
              <a:t>One important consideration with data parallelism is the batch size.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effectLst/>
              </a:rPr>
              <a:t>Since multiple batches are sent to identical copies of the model at the same time, and the model updates using the average effect, data parallelism effectively uses a larger batch size by default.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effectLst/>
              </a:rPr>
              <a:t>Global </a:t>
            </a:r>
            <a:r>
              <a:rPr lang="en-US" dirty="0">
                <a:solidFill>
                  <a:srgbClr val="0E0E0E"/>
                </a:solidFill>
              </a:rPr>
              <a:t>b</a:t>
            </a:r>
            <a:r>
              <a:rPr lang="en-US" dirty="0">
                <a:solidFill>
                  <a:srgbClr val="0E0E0E"/>
                </a:solidFill>
                <a:effectLst/>
              </a:rPr>
              <a:t>atch size = mini batch</a:t>
            </a:r>
            <a:r>
              <a:rPr lang="en-US" dirty="0">
                <a:solidFill>
                  <a:srgbClr val="0E0E0E"/>
                </a:solidFill>
              </a:rPr>
              <a:t> </a:t>
            </a:r>
            <a:r>
              <a:rPr lang="en-US" dirty="0">
                <a:solidFill>
                  <a:srgbClr val="0E0E0E"/>
                </a:solidFill>
                <a:effectLst/>
              </a:rPr>
              <a:t>size x no. model instances</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The mini batch size is what would be the regular batch size if we weren’t doing data parallelism. </a:t>
            </a:r>
          </a:p>
          <a:p>
            <a:pPr marL="0" indent="0" algn="l">
              <a:lnSpc>
                <a:spcPct val="100000"/>
              </a:lnSpc>
              <a:spcBef>
                <a:spcPts val="0"/>
              </a:spcBef>
              <a:buNone/>
            </a:pPr>
            <a:endParaRPr lang="en-US" dirty="0">
              <a:solidFill>
                <a:srgbClr val="0E0E0E"/>
              </a:solidFill>
              <a:effectLst/>
            </a:endParaRPr>
          </a:p>
          <a:p>
            <a:pPr marL="0" indent="0" algn="l">
              <a:lnSpc>
                <a:spcPct val="100000"/>
              </a:lnSpc>
              <a:spcBef>
                <a:spcPts val="0"/>
              </a:spcBef>
              <a:buNone/>
            </a:pPr>
            <a:r>
              <a:rPr lang="en-US" dirty="0">
                <a:solidFill>
                  <a:srgbClr val="0E0E0E"/>
                </a:solidFill>
              </a:rPr>
              <a:t>Why this matters?</a:t>
            </a:r>
          </a:p>
          <a:p>
            <a:pPr>
              <a:lnSpc>
                <a:spcPct val="100000"/>
              </a:lnSpc>
              <a:spcBef>
                <a:spcPts val="0"/>
              </a:spcBef>
            </a:pPr>
            <a:r>
              <a:rPr lang="en-US" dirty="0">
                <a:solidFill>
                  <a:srgbClr val="0E0E0E"/>
                </a:solidFill>
                <a:effectLst/>
              </a:rPr>
              <a:t>Larger global batch sizes decrease training iteration time</a:t>
            </a:r>
          </a:p>
          <a:p>
            <a:pPr>
              <a:lnSpc>
                <a:spcPct val="100000"/>
              </a:lnSpc>
              <a:spcBef>
                <a:spcPts val="0"/>
              </a:spcBef>
            </a:pPr>
            <a:r>
              <a:rPr lang="en-US" dirty="0">
                <a:solidFill>
                  <a:srgbClr val="0E0E0E"/>
                </a:solidFill>
              </a:rPr>
              <a:t>Larger global batch sizes can mean training is unstable (sharp minima etc.)</a:t>
            </a:r>
            <a:endParaRPr lang="en-US" dirty="0">
              <a:solidFill>
                <a:srgbClr val="0E0E0E"/>
              </a:solidFill>
              <a:effectLst/>
            </a:endParaRPr>
          </a:p>
        </p:txBody>
      </p:sp>
      <p:pic>
        <p:nvPicPr>
          <p:cNvPr id="4" name="Picture 3">
            <a:extLst>
              <a:ext uri="{FF2B5EF4-FFF2-40B4-BE49-F238E27FC236}">
                <a16:creationId xmlns:a16="http://schemas.microsoft.com/office/drawing/2014/main" id="{0DAE9240-507E-06D0-4B0B-D445DAD0EFD2}"/>
              </a:ext>
            </a:extLst>
          </p:cNvPr>
          <p:cNvPicPr>
            <a:picLocks noChangeAspect="1"/>
          </p:cNvPicPr>
          <p:nvPr/>
        </p:nvPicPr>
        <p:blipFill>
          <a:blip r:embed="rId3"/>
          <a:stretch>
            <a:fillRect/>
          </a:stretch>
        </p:blipFill>
        <p:spPr>
          <a:xfrm>
            <a:off x="11318749" y="1895632"/>
            <a:ext cx="6392756" cy="4251729"/>
          </a:xfrm>
          <a:prstGeom prst="rect">
            <a:avLst/>
          </a:prstGeom>
        </p:spPr>
      </p:pic>
      <p:pic>
        <p:nvPicPr>
          <p:cNvPr id="5" name="Picture 4">
            <a:extLst>
              <a:ext uri="{FF2B5EF4-FFF2-40B4-BE49-F238E27FC236}">
                <a16:creationId xmlns:a16="http://schemas.microsoft.com/office/drawing/2014/main" id="{2615B87F-2302-B986-C69D-1D74E6DE20A3}"/>
              </a:ext>
            </a:extLst>
          </p:cNvPr>
          <p:cNvPicPr>
            <a:picLocks noChangeAspect="1"/>
          </p:cNvPicPr>
          <p:nvPr/>
        </p:nvPicPr>
        <p:blipFill>
          <a:blip r:embed="rId4"/>
          <a:stretch>
            <a:fillRect/>
          </a:stretch>
        </p:blipFill>
        <p:spPr>
          <a:xfrm>
            <a:off x="11484269" y="6520262"/>
            <a:ext cx="5648034" cy="2339789"/>
          </a:xfrm>
          <a:prstGeom prst="rect">
            <a:avLst/>
          </a:prstGeom>
        </p:spPr>
      </p:pic>
    </p:spTree>
    <p:extLst>
      <p:ext uri="{BB962C8B-B14F-4D97-AF65-F5344CB8AC3E}">
        <p14:creationId xmlns:p14="http://schemas.microsoft.com/office/powerpoint/2010/main" val="2379057152"/>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ABDD1A-6968-4C08-A03F-EEC94264FD31}">
  <ds:schemaRefs>
    <ds:schemaRef ds:uri="http://schemas.microsoft.com/sharepoint/v3/contenttype/forms"/>
  </ds:schemaRefs>
</ds:datastoreItem>
</file>

<file path=customXml/itemProps2.xml><?xml version="1.0" encoding="utf-8"?>
<ds:datastoreItem xmlns:ds="http://schemas.openxmlformats.org/officeDocument/2006/customXml" ds:itemID="{ED6F85AD-6330-4F2D-BC43-FB2462B6B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4FDF7B-2CAE-4DBE-8764-2571A07C80B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103055</TotalTime>
  <Words>2648</Words>
  <Application>Microsoft Office PowerPoint</Application>
  <PresentationFormat>Custom</PresentationFormat>
  <Paragraphs>263</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Main</vt:lpstr>
      <vt:lpstr>Lecture 9.1 - Distributed Training with Data and Model Parallelism Strategies</vt:lpstr>
      <vt:lpstr>PowerPoint Presentation</vt:lpstr>
      <vt:lpstr>This lecture</vt:lpstr>
      <vt:lpstr>Fundamentals of Data Parallelism</vt:lpstr>
      <vt:lpstr>What is Parallelism? Why do we need it?</vt:lpstr>
      <vt:lpstr>Parallelism in GenAI</vt:lpstr>
      <vt:lpstr>Training faster with Data Parallelism</vt:lpstr>
      <vt:lpstr>The Data Parallelism Algorithm</vt:lpstr>
      <vt:lpstr>Learning Rate and Batch Size Considerations</vt:lpstr>
      <vt:lpstr>Learning Rate and Batch Size Considerations</vt:lpstr>
      <vt:lpstr>FSDP: Going extreme</vt:lpstr>
      <vt:lpstr>Principles of Model Parallelism</vt:lpstr>
      <vt:lpstr>Extreme Model Sizes and Distributed Training</vt:lpstr>
      <vt:lpstr>How to split a model: pipeline, tensor</vt:lpstr>
      <vt:lpstr>CPU Offloading</vt:lpstr>
      <vt:lpstr>FSDP and Model Parallelism</vt:lpstr>
      <vt:lpstr>Which approach to take?</vt:lpstr>
      <vt:lpstr>Training Across Single vs. Multi-node Clusters</vt:lpstr>
      <vt:lpstr>Hardware Considerations: Latency and Networking refresh</vt:lpstr>
      <vt:lpstr>Resource Management: Creating Jobs</vt:lpstr>
      <vt:lpstr>Kubernetes and common software stacks</vt:lpstr>
      <vt:lpstr>Data Management: Checkpointing, Restarting, and Cloud storage</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391</cp:revision>
  <dcterms:created xsi:type="dcterms:W3CDTF">2023-02-16T22:53:10Z</dcterms:created>
  <dcterms:modified xsi:type="dcterms:W3CDTF">2025-02-07T19:00:30Z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