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1"/>
  </p:notesMasterIdLst>
  <p:handoutMasterIdLst>
    <p:handoutMasterId r:id="rId32"/>
  </p:handoutMasterIdLst>
  <p:sldIdLst>
    <p:sldId id="276" r:id="rId5"/>
    <p:sldId id="263" r:id="rId6"/>
    <p:sldId id="277" r:id="rId7"/>
    <p:sldId id="278" r:id="rId8"/>
    <p:sldId id="369" r:id="rId9"/>
    <p:sldId id="396" r:id="rId10"/>
    <p:sldId id="398" r:id="rId11"/>
    <p:sldId id="400" r:id="rId12"/>
    <p:sldId id="388" r:id="rId13"/>
    <p:sldId id="389" r:id="rId14"/>
    <p:sldId id="414" r:id="rId15"/>
    <p:sldId id="403" r:id="rId16"/>
    <p:sldId id="394" r:id="rId17"/>
    <p:sldId id="395" r:id="rId18"/>
    <p:sldId id="404" r:id="rId19"/>
    <p:sldId id="405" r:id="rId20"/>
    <p:sldId id="406" r:id="rId21"/>
    <p:sldId id="407" r:id="rId22"/>
    <p:sldId id="408" r:id="rId23"/>
    <p:sldId id="409" r:id="rId24"/>
    <p:sldId id="391" r:id="rId25"/>
    <p:sldId id="392" r:id="rId26"/>
    <p:sldId id="410" r:id="rId27"/>
    <p:sldId id="411" r:id="rId28"/>
    <p:sldId id="307" r:id="rId29"/>
    <p:sldId id="259" r:id="rId30"/>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4F8"/>
    <a:srgbClr val="76B900"/>
    <a:srgbClr val="3C3C3C"/>
    <a:srgbClr val="5E5E5E"/>
    <a:srgbClr val="2E2E2E"/>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3EF46-DEE4-5EF6-A541-28C9B5B0E954}" v="2" dt="2025-02-07T19:00:53.478"/>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27" autoAdjust="0"/>
    <p:restoredTop sz="90357" autoAdjust="0"/>
  </p:normalViewPr>
  <p:slideViewPr>
    <p:cSldViewPr snapToGrid="0">
      <p:cViewPr varScale="1">
        <p:scale>
          <a:sx n="88" d="100"/>
          <a:sy n="88" d="100"/>
        </p:scale>
        <p:origin x="1440" y="200"/>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ungo" userId="S::jbungo@nvidia.com::68c73667-b054-4751-86c2-2fef667112d9" providerId="AD" clId="Web-{3CB3EF46-DEE4-5EF6-A541-28C9B5B0E954}"/>
    <pc:docChg chg="modSld">
      <pc:chgData name="Joe Bungo" userId="S::jbungo@nvidia.com::68c73667-b054-4751-86c2-2fef667112d9" providerId="AD" clId="Web-{3CB3EF46-DEE4-5EF6-A541-28C9B5B0E954}" dt="2025-02-07T19:00:53.478" v="1" actId="20577"/>
      <pc:docMkLst>
        <pc:docMk/>
      </pc:docMkLst>
      <pc:sldChg chg="modSp">
        <pc:chgData name="Joe Bungo" userId="S::jbungo@nvidia.com::68c73667-b054-4751-86c2-2fef667112d9" providerId="AD" clId="Web-{3CB3EF46-DEE4-5EF6-A541-28C9B5B0E954}" dt="2025-02-07T19:00:53.478" v="1" actId="20577"/>
        <pc:sldMkLst>
          <pc:docMk/>
          <pc:sldMk cId="809099762" sldId="276"/>
        </pc:sldMkLst>
        <pc:spChg chg="mod">
          <ac:chgData name="Joe Bungo" userId="S::jbungo@nvidia.com::68c73667-b054-4751-86c2-2fef667112d9" providerId="AD" clId="Web-{3CB3EF46-DEE4-5EF6-A541-28C9B5B0E954}" dt="2025-02-07T19:00:53.478" v="1"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A3B7028-E993-FD81-B165-62A75C779F1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433535BA-2D65-7E6D-7DBA-18AF09E0F1F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blog.paperspace.com</a:t>
            </a:r>
            <a:r>
              <a:rPr lang="en-US" dirty="0"/>
              <a:t>/mixed-precision-training-overview/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Shrishml</a:t>
            </a:r>
            <a:r>
              <a:rPr lang="en-US" dirty="0"/>
              <a:t>/mixed-precision-training-all-a-data-scientist-needs-to-know-2660641c48d8</a:t>
            </a:r>
            <a:endParaRPr dirty="0"/>
          </a:p>
        </p:txBody>
      </p:sp>
      <p:sp>
        <p:nvSpPr>
          <p:cNvPr id="104" name="Google Shape;104;p2:notes">
            <a:extLst>
              <a:ext uri="{FF2B5EF4-FFF2-40B4-BE49-F238E27FC236}">
                <a16:creationId xmlns:a16="http://schemas.microsoft.com/office/drawing/2014/main" id="{1C407D42-38D6-F873-68C6-31AAF73A90B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01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4579BFD-47B5-7672-E174-03A8A2A86ED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3280CE6-25E3-706D-ABB3-0685534B740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8316AF7C-C2BF-781F-9F9C-534A13345B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1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A5AD956-0C03-B81A-B11D-A9CE2DBCEB3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D60BBCC-5AAC-7D4D-FC2E-BCF331E46B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9E229CB5-A8B1-72E9-CB36-B847EC2A337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72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8107AD9-8280-64A9-5921-3F6F7349B65A}"/>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E2BD934-9B12-119F-DA2A-40A70405788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/wiki/Horovod_%28machine_learning%29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/wiki/TensorFlow#/media/</a:t>
            </a:r>
            <a:r>
              <a:rPr lang="en-US" dirty="0" err="1"/>
              <a:t>File:TensorFlow_logo.svg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venturebeat.com</a:t>
            </a:r>
            <a:r>
              <a:rPr lang="en-US" dirty="0"/>
              <a:t>/ai/</a:t>
            </a:r>
            <a:r>
              <a:rPr lang="en-US" dirty="0" err="1"/>
              <a:t>facebook</a:t>
            </a:r>
            <a:r>
              <a:rPr lang="en-US" dirty="0"/>
              <a:t>-launches-</a:t>
            </a:r>
            <a:r>
              <a:rPr lang="en-US" dirty="0" err="1"/>
              <a:t>pytorch</a:t>
            </a:r>
            <a:r>
              <a:rPr lang="en-US" dirty="0"/>
              <a:t>-hub-for-reproducing-ai-model-results/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docs.mosaicml.com</a:t>
            </a:r>
            <a:r>
              <a:rPr lang="en-US" dirty="0"/>
              <a:t>/</a:t>
            </a:r>
            <a:r>
              <a:rPr lang="en-US" dirty="0" err="1"/>
              <a:t>en</a:t>
            </a:r>
            <a:r>
              <a:rPr lang="en-US" dirty="0"/>
              <a:t>/latest/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catalog.ngc.nvidia.com</a:t>
            </a:r>
            <a:r>
              <a:rPr lang="en-US" dirty="0"/>
              <a:t>/orgs/</a:t>
            </a:r>
            <a:r>
              <a:rPr lang="en-US" dirty="0" err="1"/>
              <a:t>nvidia</a:t>
            </a:r>
            <a:r>
              <a:rPr lang="en-US" dirty="0"/>
              <a:t>/containers/nemo/tags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www.microsoft.com</a:t>
            </a:r>
            <a:r>
              <a:rPr lang="en-US" dirty="0"/>
              <a:t>/</a:t>
            </a:r>
            <a:r>
              <a:rPr lang="en-US" dirty="0" err="1"/>
              <a:t>en</a:t>
            </a:r>
            <a:r>
              <a:rPr lang="en-US" dirty="0"/>
              <a:t>-us/research/project/</a:t>
            </a:r>
            <a:r>
              <a:rPr lang="en-US" dirty="0" err="1"/>
              <a:t>deepspeed</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huggingface.co</a:t>
            </a:r>
            <a:r>
              <a:rPr lang="en-US" dirty="0"/>
              <a:t>/docs/accelerate/index</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572A152B-6339-0D44-B8CF-4C46A86444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64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2D6DA9D-2B1F-DCA9-F8E9-C9B6551665A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1A1FB797-E88A-7BDA-E5D9-B296B7CF645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F8718EDA-57F8-5544-CDD1-387029417D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336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08785D7-5C5F-2547-0349-8E720D3D0880}"/>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36795DE-4A92-2F27-5978-E899E7BE017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www.nvidia.com</a:t>
            </a:r>
            <a:r>
              <a:rPr lang="en-US" dirty="0"/>
              <a:t>/</a:t>
            </a:r>
            <a:r>
              <a:rPr lang="en-US" dirty="0" err="1"/>
              <a:t>en</a:t>
            </a:r>
            <a:r>
              <a:rPr lang="en-US" dirty="0"/>
              <a:t>-us/ai-data-science/products/nemo/?</a:t>
            </a:r>
            <a:r>
              <a:rPr lang="en-US" dirty="0" err="1"/>
              <a:t>utm_source</a:t>
            </a:r>
            <a:r>
              <a:rPr lang="en-US" dirty="0"/>
              <a:t>=</a:t>
            </a:r>
            <a:r>
              <a:rPr lang="en-US" dirty="0" err="1"/>
              <a:t>chatgpt.com</a:t>
            </a:r>
            <a:r>
              <a:rPr lang="en-US" dirty="0"/>
              <a:t>√</a:t>
            </a:r>
            <a:endParaRPr dirty="0"/>
          </a:p>
        </p:txBody>
      </p:sp>
      <p:sp>
        <p:nvSpPr>
          <p:cNvPr id="104" name="Google Shape;104;p2:notes">
            <a:extLst>
              <a:ext uri="{FF2B5EF4-FFF2-40B4-BE49-F238E27FC236}">
                <a16:creationId xmlns:a16="http://schemas.microsoft.com/office/drawing/2014/main" id="{9F73C7C7-DD90-5CED-743B-4D9314508A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267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5BF5B511-8582-A88D-8B13-04DF53441A3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E05B9E9-90BD-4C0D-A08A-C5D87A71D3A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syncedreview.com</a:t>
            </a:r>
            <a:r>
              <a:rPr lang="en-US" dirty="0"/>
              <a:t>/2020/02/12/17-billion-parameters-microsoft-deepspeed-breeds-worlds-largest-nlp-model/</a:t>
            </a:r>
            <a:endParaRPr dirty="0"/>
          </a:p>
        </p:txBody>
      </p:sp>
      <p:sp>
        <p:nvSpPr>
          <p:cNvPr id="104" name="Google Shape;104;p2:notes">
            <a:extLst>
              <a:ext uri="{FF2B5EF4-FFF2-40B4-BE49-F238E27FC236}">
                <a16:creationId xmlns:a16="http://schemas.microsoft.com/office/drawing/2014/main" id="{61E18A00-6272-2738-8FF9-E7D807371B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38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80AB99F-5DBA-B724-C9C5-5E52361A482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A992928C-A83E-2B1F-481C-DF6F0C2681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github.com</a:t>
            </a:r>
            <a:r>
              <a:rPr lang="en-US" dirty="0"/>
              <a:t>/</a:t>
            </a:r>
            <a:r>
              <a:rPr lang="en-US" dirty="0" err="1"/>
              <a:t>mosaicml</a:t>
            </a:r>
            <a:r>
              <a:rPr lang="en-US" dirty="0"/>
              <a:t>/composer</a:t>
            </a:r>
            <a:endParaRPr dirty="0"/>
          </a:p>
        </p:txBody>
      </p:sp>
      <p:sp>
        <p:nvSpPr>
          <p:cNvPr id="104" name="Google Shape;104;p2:notes">
            <a:extLst>
              <a:ext uri="{FF2B5EF4-FFF2-40B4-BE49-F238E27FC236}">
                <a16:creationId xmlns:a16="http://schemas.microsoft.com/office/drawing/2014/main" id="{D75DD8C4-F56A-9EBE-AA29-02DC3ECE65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1154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B5D9A27C-BE88-749D-260A-755E9275F21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F862F0F-EB48-D91A-ED15-ED8565DF2CF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huggingface.co</a:t>
            </a:r>
            <a:r>
              <a:rPr lang="en-US" dirty="0"/>
              <a:t>/docs/accelerate/</a:t>
            </a:r>
            <a:r>
              <a:rPr lang="en-US" dirty="0" err="1"/>
              <a:t>en</a:t>
            </a:r>
            <a:r>
              <a:rPr lang="en-US" dirty="0"/>
              <a:t>/index</a:t>
            </a:r>
            <a:endParaRPr dirty="0"/>
          </a:p>
        </p:txBody>
      </p:sp>
      <p:sp>
        <p:nvSpPr>
          <p:cNvPr id="104" name="Google Shape;104;p2:notes">
            <a:extLst>
              <a:ext uri="{FF2B5EF4-FFF2-40B4-BE49-F238E27FC236}">
                <a16:creationId xmlns:a16="http://schemas.microsoft.com/office/drawing/2014/main" id="{39464E4E-3EA3-AE85-203C-00E90DDB6C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45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EF62A9D-459C-F7DD-774A-48795614C30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F8B2123-35EC-C4A8-332C-618C7CE14A2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https://fall-2023-python-programming-for-data-science.readthedocs.io/</a:t>
            </a:r>
            <a:r>
              <a:rPr lang="en-US" dirty="0" err="1"/>
              <a:t>en</a:t>
            </a:r>
            <a:r>
              <a:rPr lang="en-US" dirty="0"/>
              <a:t>/latest/Lectures/Theme_3-Model_Engineering/Lecture_19-Natural_Language_Processing/Lecture_19-NLP.html</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5D8085D3-95FB-930F-A9D1-9D51EDDAA27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210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E9E68065-8781-3C30-00FD-29F18D464E9F}"/>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DD0FA3C-124E-2821-0B1E-07B853D1DF6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29697D0D-471D-400F-2FC8-CA43740151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47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C2A7CBDF-A88E-3D31-ABE3-1983E0C0F669}"/>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DC61C47-C96B-ED9F-D5A1-C6A62E09E9C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developer.nvidia.com</a:t>
            </a:r>
            <a:r>
              <a:rPr lang="en-US" dirty="0"/>
              <a:t>/automatic-mixed-precision	</a:t>
            </a:r>
            <a:endParaRPr dirty="0"/>
          </a:p>
        </p:txBody>
      </p:sp>
      <p:sp>
        <p:nvSpPr>
          <p:cNvPr id="104" name="Google Shape;104;p2:notes">
            <a:extLst>
              <a:ext uri="{FF2B5EF4-FFF2-40B4-BE49-F238E27FC236}">
                <a16:creationId xmlns:a16="http://schemas.microsoft.com/office/drawing/2014/main" id="{958A4147-3362-92F8-6371-7101E6224D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320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74C99267-5651-F00C-745E-2650191FAD72}"/>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C5710F0-E4B9-ECCE-122F-8842B24F0DA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www.databricks.com</a:t>
            </a:r>
            <a:r>
              <a:rPr lang="en-US" dirty="0"/>
              <a:t>/blog/2020/04/15/databricks-extends-mlflow-model-registry-with-enterprise-features.html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docs.wandb.ai</a:t>
            </a:r>
            <a:r>
              <a:rPr lang="en-US" dirty="0"/>
              <a:t>/guides/track/launch/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towardsdatascience.com</a:t>
            </a:r>
            <a:r>
              <a:rPr lang="en-US" dirty="0"/>
              <a:t>/tensorboard-a-visualization-suite-for-tensorflow-models-c484dd0f16cf</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D792064A-56FA-B940-E93B-1C15DAA42F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69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D16B4E6-1B98-8B8D-F13F-BE82DC34BCC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784E4CC-556E-3CBE-FC91-DAF692C175B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www.researchgate.net</a:t>
            </a:r>
            <a:r>
              <a:rPr lang="en-US" dirty="0"/>
              <a:t>/figure/Overlapping-between-communication-and-computation-on-GPU-context_fig16_314110309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docs.nvidia.com</a:t>
            </a:r>
            <a:r>
              <a:rPr lang="en-US" dirty="0"/>
              <a:t>/nemo-framework/user-guide/latest/</a:t>
            </a:r>
            <a:r>
              <a:rPr lang="en-US" dirty="0" err="1"/>
              <a:t>nemotoolkit</a:t>
            </a:r>
            <a:r>
              <a:rPr lang="en-US" dirty="0"/>
              <a:t>/features/optimizations/</a:t>
            </a:r>
            <a:r>
              <a:rPr lang="en-US" dirty="0" err="1"/>
              <a:t>communication_overlap.html</a:t>
            </a:r>
            <a:endParaRPr dirty="0"/>
          </a:p>
        </p:txBody>
      </p:sp>
      <p:sp>
        <p:nvSpPr>
          <p:cNvPr id="104" name="Google Shape;104;p2:notes">
            <a:extLst>
              <a:ext uri="{FF2B5EF4-FFF2-40B4-BE49-F238E27FC236}">
                <a16:creationId xmlns:a16="http://schemas.microsoft.com/office/drawing/2014/main" id="{70B5BC38-E1AF-7F41-D019-A9721ACC345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716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44AC782E-96D6-1E85-50A6-2DCDBEE7A331}"/>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EB10D403-D307-49D9-1509-982B9441362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745D5D30-0E26-25AB-361F-4B224C85F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499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30059AA-6246-54A1-D87E-2C7675203813}"/>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C263999E-6270-5BCC-DC78-E047B5B4FAD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www.supercluster.blog</a:t>
            </a:r>
            <a:r>
              <a:rPr lang="en-US" dirty="0"/>
              <a:t>/p/15-ai-supercluster-advanced-training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docs.nvidia.com</a:t>
            </a:r>
            <a:r>
              <a:rPr lang="en-US" dirty="0"/>
              <a:t>/</a:t>
            </a:r>
            <a:r>
              <a:rPr lang="en-US" dirty="0" err="1"/>
              <a:t>deeplearning</a:t>
            </a:r>
            <a:r>
              <a:rPr lang="en-US" dirty="0"/>
              <a:t>/</a:t>
            </a:r>
            <a:r>
              <a:rPr lang="en-US" dirty="0" err="1"/>
              <a:t>nccl</a:t>
            </a:r>
            <a:r>
              <a:rPr lang="en-US" dirty="0"/>
              <a:t>/user-guide/docs/usage/</a:t>
            </a:r>
            <a:r>
              <a:rPr lang="en-US" dirty="0" err="1"/>
              <a:t>operations.html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engineering.fb.com</a:t>
            </a:r>
            <a:r>
              <a:rPr lang="en-US" dirty="0"/>
              <a:t>/2021/07/15/open-source/</a:t>
            </a:r>
            <a:r>
              <a:rPr lang="en-US" dirty="0" err="1"/>
              <a:t>fsdp</a:t>
            </a:r>
            <a:r>
              <a:rPr lang="en-US" dirty="0"/>
              <a:t>/</a:t>
            </a:r>
            <a:endParaRPr dirty="0"/>
          </a:p>
        </p:txBody>
      </p:sp>
      <p:sp>
        <p:nvSpPr>
          <p:cNvPr id="104" name="Google Shape;104;p2:notes">
            <a:extLst>
              <a:ext uri="{FF2B5EF4-FFF2-40B4-BE49-F238E27FC236}">
                <a16:creationId xmlns:a16="http://schemas.microsoft.com/office/drawing/2014/main" id="{60E3DB3A-C537-60CC-5669-13BA9EA8A5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21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BEAA6E3-430A-3D5E-E17F-16911BC412E6}"/>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7840D055-D48F-7AD5-EA03-79D90B6DB56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050D29B4-155F-E999-6BD7-E3D872F851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662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9D19937A-9B08-06EE-9571-14E27E8038A5}"/>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6E009D7C-5C38-953D-FCE4-8D54B2A70E0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cameronrwolfe.substack.com</a:t>
            </a:r>
            <a:r>
              <a:rPr lang="en-US" dirty="0"/>
              <a:t>/p/democratizing-ai-</a:t>
            </a:r>
            <a:r>
              <a:rPr lang="en-US" dirty="0" err="1"/>
              <a:t>mosaicmls</a:t>
            </a:r>
            <a:r>
              <a:rPr lang="en-US" dirty="0"/>
              <a:t>-impact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pytorch.org</a:t>
            </a:r>
            <a:r>
              <a:rPr lang="en-US" dirty="0"/>
              <a:t>/blog/training-</a:t>
            </a:r>
            <a:r>
              <a:rPr lang="en-US" dirty="0" err="1"/>
              <a:t>moes</a:t>
            </a:r>
            <a:r>
              <a:rPr lang="en-US" dirty="0"/>
              <a:t>/</a:t>
            </a:r>
            <a:endParaRPr dirty="0"/>
          </a:p>
        </p:txBody>
      </p:sp>
      <p:sp>
        <p:nvSpPr>
          <p:cNvPr id="104" name="Google Shape;104;p2:notes">
            <a:extLst>
              <a:ext uri="{FF2B5EF4-FFF2-40B4-BE49-F238E27FC236}">
                <a16:creationId xmlns:a16="http://schemas.microsoft.com/office/drawing/2014/main" id="{2F6E929A-5D3B-1F08-5E9B-6681125AC9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13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AD37748A-61C6-7ED0-9C8E-4D16118870C8}"/>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D7B2CB1F-5297-B6D6-3D8D-50B23153E48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1ABD526-2018-98A0-676E-E236F20D42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649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072A08E9-8976-F129-5702-097B449EC8CC}"/>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807CBE6A-D3FC-3298-6720-DEBE365D94D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medium.com</a:t>
            </a:r>
            <a:r>
              <a:rPr lang="en-US" dirty="0"/>
              <a:t>/@</a:t>
            </a:r>
            <a:r>
              <a:rPr lang="en-US" dirty="0" err="1"/>
              <a:t>Shrishml</a:t>
            </a:r>
            <a:r>
              <a:rPr lang="en-US" dirty="0"/>
              <a:t>/mixed-precision-training-all-a-data-scientist-needs-to-know-2660641c48d8</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04" name="Google Shape;104;p2:notes">
            <a:extLst>
              <a:ext uri="{FF2B5EF4-FFF2-40B4-BE49-F238E27FC236}">
                <a16:creationId xmlns:a16="http://schemas.microsoft.com/office/drawing/2014/main" id="{111D1392-2214-958B-E20E-D0EA8997754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453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863607" y="4219047"/>
            <a:ext cx="11362252" cy="3581400"/>
          </a:xfrm>
        </p:spPr>
        <p:txBody>
          <a:bodyPr>
            <a:normAutofit/>
          </a:bodyPr>
          <a:lstStyle/>
          <a:p>
            <a:r>
              <a:rPr lang="en-US">
                <a:latin typeface="Arial"/>
                <a:cs typeface="Arial"/>
              </a:rPr>
              <a:t>Lecture 9.2 - Challenges and </a:t>
            </a:r>
            <a:r>
              <a:rPr lang="en-US" dirty="0">
                <a:latin typeface="Arial"/>
                <a:cs typeface="Arial"/>
              </a:rPr>
              <a:t>Libraries for Distributed Training</a:t>
            </a:r>
          </a:p>
        </p:txBody>
      </p:sp>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B6170CD-3D15-975B-AD29-57E8AD109D76}"/>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FB39468-09D2-6E46-2E88-F59F267D3E7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Number Precision</a:t>
            </a:r>
            <a:endParaRPr dirty="0">
              <a:latin typeface="+mn-lt"/>
            </a:endParaRPr>
          </a:p>
        </p:txBody>
      </p:sp>
      <p:sp>
        <p:nvSpPr>
          <p:cNvPr id="107" name="Google Shape;107;p15">
            <a:extLst>
              <a:ext uri="{FF2B5EF4-FFF2-40B4-BE49-F238E27FC236}">
                <a16:creationId xmlns:a16="http://schemas.microsoft.com/office/drawing/2014/main" id="{337990D0-B48A-6ADC-763F-BD0F09E12E31}"/>
              </a:ext>
            </a:extLst>
          </p:cNvPr>
          <p:cNvSpPr txBox="1">
            <a:spLocks noGrp="1"/>
          </p:cNvSpPr>
          <p:nvPr>
            <p:ph type="body" sz="quarter" idx="10"/>
          </p:nvPr>
        </p:nvSpPr>
        <p:spPr>
          <a:xfrm>
            <a:off x="1155695" y="2107026"/>
            <a:ext cx="9788075" cy="2334345"/>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Optimizing precision is crucial in distributed setups to balance memory efficiency and computational accuracy.</a:t>
            </a:r>
            <a:endParaRPr lang="en-US" dirty="0">
              <a:solidFill>
                <a:srgbClr val="0E0E0E"/>
              </a:solidFill>
            </a:endParaRPr>
          </a:p>
          <a:p>
            <a:pPr marL="0" indent="0">
              <a:buNone/>
            </a:pPr>
            <a:r>
              <a:rPr lang="en-US" dirty="0">
                <a:solidFill>
                  <a:srgbClr val="0E0E0E"/>
                </a:solidFill>
              </a:rPr>
              <a:t>Precision is the amount of memory allocated to storing a single number</a:t>
            </a:r>
          </a:p>
        </p:txBody>
      </p:sp>
      <p:pic>
        <p:nvPicPr>
          <p:cNvPr id="2" name="Picture 1">
            <a:extLst>
              <a:ext uri="{FF2B5EF4-FFF2-40B4-BE49-F238E27FC236}">
                <a16:creationId xmlns:a16="http://schemas.microsoft.com/office/drawing/2014/main" id="{4A9489F0-090F-77B7-8501-17633E75CDF2}"/>
              </a:ext>
            </a:extLst>
          </p:cNvPr>
          <p:cNvPicPr>
            <a:picLocks noChangeAspect="1"/>
          </p:cNvPicPr>
          <p:nvPr/>
        </p:nvPicPr>
        <p:blipFill>
          <a:blip r:embed="rId3"/>
          <a:srcRect l="1706" r="5994"/>
          <a:stretch/>
        </p:blipFill>
        <p:spPr>
          <a:xfrm>
            <a:off x="11292113" y="1768729"/>
            <a:ext cx="6705601" cy="4158723"/>
          </a:xfrm>
          <a:prstGeom prst="rect">
            <a:avLst/>
          </a:prstGeom>
        </p:spPr>
      </p:pic>
      <p:pic>
        <p:nvPicPr>
          <p:cNvPr id="4098" name="Picture 2">
            <a:extLst>
              <a:ext uri="{FF2B5EF4-FFF2-40B4-BE49-F238E27FC236}">
                <a16:creationId xmlns:a16="http://schemas.microsoft.com/office/drawing/2014/main" id="{A4F1F3CC-6BBD-EE07-AB74-8B2BA95BC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257" y="4357306"/>
            <a:ext cx="9274629" cy="536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46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2145612-0A99-83AF-00B1-DB83BAB1401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C3FFD58-BE2C-2FCD-FDB6-3E8E3B79E962}"/>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Mixed-Precision Training</a:t>
            </a:r>
            <a:endParaRPr dirty="0">
              <a:latin typeface="+mn-lt"/>
            </a:endParaRPr>
          </a:p>
        </p:txBody>
      </p:sp>
      <p:sp>
        <p:nvSpPr>
          <p:cNvPr id="107" name="Google Shape;107;p15">
            <a:extLst>
              <a:ext uri="{FF2B5EF4-FFF2-40B4-BE49-F238E27FC236}">
                <a16:creationId xmlns:a16="http://schemas.microsoft.com/office/drawing/2014/main" id="{DA33604F-7C1B-F0E7-7521-70D9A5D378A7}"/>
              </a:ext>
            </a:extLst>
          </p:cNvPr>
          <p:cNvSpPr txBox="1">
            <a:spLocks noGrp="1"/>
          </p:cNvSpPr>
          <p:nvPr>
            <p:ph type="body" sz="quarter" idx="10"/>
          </p:nvPr>
        </p:nvSpPr>
        <p:spPr>
          <a:xfrm>
            <a:off x="1155695" y="2107026"/>
            <a:ext cx="9788075"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b="1" dirty="0">
                <a:solidFill>
                  <a:srgbClr val="0E0E0E"/>
                </a:solidFill>
                <a:effectLst/>
              </a:rPr>
              <a:t>Mixed Precision Training</a:t>
            </a:r>
            <a:endParaRPr lang="en-US" dirty="0">
              <a:solidFill>
                <a:srgbClr val="0E0E0E"/>
              </a:solidFill>
              <a:effectLst/>
            </a:endParaRPr>
          </a:p>
          <a:p>
            <a:pPr marL="0" indent="0">
              <a:spcBef>
                <a:spcPts val="900"/>
              </a:spcBef>
              <a:buNone/>
            </a:pPr>
            <a:r>
              <a:rPr lang="en-US" b="1" dirty="0">
                <a:solidFill>
                  <a:srgbClr val="0E0E0E"/>
                </a:solidFill>
                <a:effectLst/>
              </a:rPr>
              <a:t>Definition</a:t>
            </a:r>
            <a:r>
              <a:rPr lang="en-US" dirty="0">
                <a:solidFill>
                  <a:srgbClr val="0E0E0E"/>
                </a:solidFill>
                <a:effectLst/>
              </a:rPr>
              <a:t>: Combines 16-bit floating-point (FP16) operations with 32-bit (FP32) for certain computations.</a:t>
            </a:r>
          </a:p>
          <a:p>
            <a:pPr marL="0" indent="0">
              <a:spcBef>
                <a:spcPts val="900"/>
              </a:spcBef>
              <a:buNone/>
            </a:pPr>
            <a:endParaRPr lang="en-US" b="1" dirty="0">
              <a:solidFill>
                <a:srgbClr val="0E0E0E"/>
              </a:solidFill>
              <a:effectLst/>
            </a:endParaRPr>
          </a:p>
          <a:p>
            <a:pPr marL="0" indent="0">
              <a:spcBef>
                <a:spcPts val="900"/>
              </a:spcBef>
              <a:buNone/>
            </a:pPr>
            <a:r>
              <a:rPr lang="en-US" b="1" dirty="0">
                <a:solidFill>
                  <a:srgbClr val="0E0E0E"/>
                </a:solidFill>
                <a:effectLst/>
              </a:rPr>
              <a:t>Advantages</a:t>
            </a:r>
            <a:r>
              <a:rPr lang="en-US" dirty="0">
                <a:solidFill>
                  <a:srgbClr val="0E0E0E"/>
                </a:solidFill>
                <a:effectLst/>
              </a:rPr>
              <a:t>:</a:t>
            </a:r>
          </a:p>
          <a:p>
            <a:pPr>
              <a:spcBef>
                <a:spcPts val="900"/>
              </a:spcBef>
            </a:pPr>
            <a:r>
              <a:rPr lang="en-US" dirty="0">
                <a:solidFill>
                  <a:srgbClr val="0E0E0E"/>
                </a:solidFill>
                <a:effectLst/>
              </a:rPr>
              <a:t>Reduces memory usage and speeds up training.</a:t>
            </a:r>
          </a:p>
          <a:p>
            <a:pPr>
              <a:spcBef>
                <a:spcPts val="900"/>
              </a:spcBef>
            </a:pPr>
            <a:r>
              <a:rPr lang="en-US" dirty="0">
                <a:solidFill>
                  <a:srgbClr val="0E0E0E"/>
                </a:solidFill>
                <a:effectLst/>
              </a:rPr>
              <a:t>Supported by frameworks like </a:t>
            </a:r>
            <a:r>
              <a:rPr lang="en-US" dirty="0" err="1">
                <a:solidFill>
                  <a:srgbClr val="0E0E0E"/>
                </a:solidFill>
                <a:effectLst/>
              </a:rPr>
              <a:t>PyTorch</a:t>
            </a:r>
            <a:r>
              <a:rPr lang="en-US" dirty="0">
                <a:solidFill>
                  <a:srgbClr val="0E0E0E"/>
                </a:solidFill>
                <a:effectLst/>
              </a:rPr>
              <a:t> (</a:t>
            </a:r>
            <a:r>
              <a:rPr lang="en-US" dirty="0" err="1">
                <a:solidFill>
                  <a:srgbClr val="0E0E0E"/>
                </a:solidFill>
                <a:effectLst/>
              </a:rPr>
              <a:t>torch.cuda.amp</a:t>
            </a:r>
            <a:r>
              <a:rPr lang="en-US" dirty="0">
                <a:solidFill>
                  <a:srgbClr val="0E0E0E"/>
                </a:solidFill>
                <a:effectLst/>
              </a:rPr>
              <a:t>) and TensorFlow.</a:t>
            </a:r>
          </a:p>
          <a:p>
            <a:pPr marL="0" indent="0">
              <a:spcBef>
                <a:spcPts val="900"/>
              </a:spcBef>
              <a:buNone/>
            </a:pPr>
            <a:endParaRPr lang="en-US" b="1" dirty="0">
              <a:solidFill>
                <a:srgbClr val="0E0E0E"/>
              </a:solidFill>
              <a:effectLst/>
            </a:endParaRPr>
          </a:p>
          <a:p>
            <a:pPr marL="0" indent="0">
              <a:spcBef>
                <a:spcPts val="900"/>
              </a:spcBef>
              <a:buNone/>
            </a:pPr>
            <a:r>
              <a:rPr lang="en-US" b="1" dirty="0">
                <a:solidFill>
                  <a:srgbClr val="0E0E0E"/>
                </a:solidFill>
                <a:effectLst/>
              </a:rPr>
              <a:t>Challenges</a:t>
            </a:r>
            <a:r>
              <a:rPr lang="en-US" dirty="0">
                <a:solidFill>
                  <a:srgbClr val="0E0E0E"/>
                </a:solidFill>
                <a:effectLst/>
              </a:rPr>
              <a:t>:</a:t>
            </a:r>
          </a:p>
          <a:p>
            <a:pPr>
              <a:spcBef>
                <a:spcPts val="900"/>
              </a:spcBef>
            </a:pPr>
            <a:r>
              <a:rPr lang="en-US" dirty="0">
                <a:solidFill>
                  <a:srgbClr val="0E0E0E"/>
                </a:solidFill>
                <a:effectLst/>
              </a:rPr>
              <a:t>Numerical instability (e.g., gradients vanishing or exploding).</a:t>
            </a:r>
          </a:p>
          <a:p>
            <a:pPr>
              <a:spcBef>
                <a:spcPts val="900"/>
              </a:spcBef>
            </a:pPr>
            <a:r>
              <a:rPr lang="en-US" dirty="0">
                <a:solidFill>
                  <a:srgbClr val="0E0E0E"/>
                </a:solidFill>
                <a:effectLst/>
              </a:rPr>
              <a:t>Requires careful tuning of loss scaling.</a:t>
            </a:r>
          </a:p>
        </p:txBody>
      </p:sp>
      <p:pic>
        <p:nvPicPr>
          <p:cNvPr id="3074" name="Picture 2">
            <a:extLst>
              <a:ext uri="{FF2B5EF4-FFF2-40B4-BE49-F238E27FC236}">
                <a16:creationId xmlns:a16="http://schemas.microsoft.com/office/drawing/2014/main" id="{385353CA-8DC4-3030-1349-0029BCC76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214" y="3085894"/>
            <a:ext cx="8234786" cy="27263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F98AC44-DFA5-F291-36F3-C5301314D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0500" y="5977164"/>
            <a:ext cx="7937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4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CBB1856-57C6-59F4-8002-4CFD2CF9393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BEA2063E-A511-7DA4-40FF-851DF579ECBF}"/>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Quantization in training</a:t>
            </a:r>
            <a:endParaRPr dirty="0">
              <a:latin typeface="+mn-lt"/>
            </a:endParaRPr>
          </a:p>
        </p:txBody>
      </p:sp>
      <p:sp>
        <p:nvSpPr>
          <p:cNvPr id="107" name="Google Shape;107;p15">
            <a:extLst>
              <a:ext uri="{FF2B5EF4-FFF2-40B4-BE49-F238E27FC236}">
                <a16:creationId xmlns:a16="http://schemas.microsoft.com/office/drawing/2014/main" id="{18D32BB3-EA23-1F95-5A2E-D7AF60C7EE6A}"/>
              </a:ext>
            </a:extLst>
          </p:cNvPr>
          <p:cNvSpPr txBox="1">
            <a:spLocks noGrp="1"/>
          </p:cNvSpPr>
          <p:nvPr>
            <p:ph type="body" sz="quarter" idx="10"/>
          </p:nvPr>
        </p:nvSpPr>
        <p:spPr>
          <a:xfrm>
            <a:off x="1155696" y="2121540"/>
            <a:ext cx="11210475" cy="798593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dirty="0">
                <a:solidFill>
                  <a:srgbClr val="0E0E0E"/>
                </a:solidFill>
                <a:effectLst/>
                <a:latin typeface=".AppleSystemUIFont"/>
              </a:rPr>
              <a:t>Quantization reduces the bit width of weights and activations (e.g., using INT8 instead of FP32). This can be extremely useful in distributed training and inference as the same model can be communicated with lower overhead.</a:t>
            </a:r>
          </a:p>
          <a:p>
            <a:pPr marL="0" indent="0">
              <a:spcBef>
                <a:spcPts val="900"/>
              </a:spcBef>
              <a:buNone/>
            </a:pPr>
            <a:endParaRPr lang="en-US" b="1" dirty="0">
              <a:solidFill>
                <a:srgbClr val="0E0E0E"/>
              </a:solidFill>
              <a:effectLst/>
              <a:latin typeface=".AppleSystemUIFont"/>
            </a:endParaRPr>
          </a:p>
          <a:p>
            <a:pPr marL="0" indent="0">
              <a:spcBef>
                <a:spcPts val="900"/>
              </a:spcBef>
              <a:buNone/>
            </a:pPr>
            <a:r>
              <a:rPr lang="en-US" b="1" dirty="0">
                <a:solidFill>
                  <a:srgbClr val="0E0E0E"/>
                </a:solidFill>
                <a:effectLst/>
                <a:latin typeface=".AppleSystemUIFont"/>
              </a:rPr>
              <a:t>Advantages</a:t>
            </a:r>
            <a:r>
              <a:rPr lang="en-US" dirty="0">
                <a:solidFill>
                  <a:srgbClr val="0E0E0E"/>
                </a:solidFill>
                <a:effectLst/>
                <a:latin typeface=".AppleSystemUIFont"/>
              </a:rPr>
              <a:t>:</a:t>
            </a:r>
          </a:p>
          <a:p>
            <a:pPr>
              <a:spcBef>
                <a:spcPts val="900"/>
              </a:spcBef>
            </a:pPr>
            <a:r>
              <a:rPr lang="en-US" dirty="0">
                <a:solidFill>
                  <a:srgbClr val="0E0E0E"/>
                </a:solidFill>
                <a:effectLst/>
                <a:latin typeface=".AppleSystemUIFont"/>
              </a:rPr>
              <a:t>Saves memory and increases inference speed.</a:t>
            </a:r>
          </a:p>
          <a:p>
            <a:pPr>
              <a:spcBef>
                <a:spcPts val="900"/>
              </a:spcBef>
            </a:pPr>
            <a:r>
              <a:rPr lang="en-US" dirty="0">
                <a:solidFill>
                  <a:srgbClr val="0E0E0E"/>
                </a:solidFill>
                <a:effectLst/>
                <a:latin typeface=".AppleSystemUIFont"/>
              </a:rPr>
              <a:t>Common in inference rather than training (due to accuracy degradation during training).</a:t>
            </a:r>
          </a:p>
          <a:p>
            <a:pPr marL="0" indent="0">
              <a:spcBef>
                <a:spcPts val="900"/>
              </a:spcBef>
              <a:buNone/>
            </a:pPr>
            <a:r>
              <a:rPr lang="en-US" b="1" dirty="0">
                <a:solidFill>
                  <a:srgbClr val="0E0E0E"/>
                </a:solidFill>
                <a:latin typeface=".AppleSystemUIFont"/>
              </a:rPr>
              <a:t>Disadvantages:</a:t>
            </a:r>
          </a:p>
          <a:p>
            <a:pPr>
              <a:spcBef>
                <a:spcPts val="900"/>
              </a:spcBef>
            </a:pPr>
            <a:r>
              <a:rPr lang="en-US" dirty="0">
                <a:solidFill>
                  <a:srgbClr val="0E0E0E"/>
                </a:solidFill>
                <a:latin typeface=".AppleSystemUIFont"/>
              </a:rPr>
              <a:t>Loss of accuracy</a:t>
            </a:r>
          </a:p>
          <a:p>
            <a:pPr>
              <a:spcBef>
                <a:spcPts val="900"/>
              </a:spcBef>
            </a:pPr>
            <a:r>
              <a:rPr lang="en-US" dirty="0">
                <a:solidFill>
                  <a:srgbClr val="0E0E0E"/>
                </a:solidFill>
                <a:latin typeface=".AppleSystemUIFont"/>
              </a:rPr>
              <a:t>Potential instability in training </a:t>
            </a:r>
          </a:p>
          <a:p>
            <a:pPr>
              <a:spcBef>
                <a:spcPts val="900"/>
              </a:spcBef>
            </a:pPr>
            <a:r>
              <a:rPr lang="en-US" dirty="0">
                <a:solidFill>
                  <a:srgbClr val="0E0E0E"/>
                </a:solidFill>
                <a:latin typeface=".AppleSystemUIFont"/>
              </a:rPr>
              <a:t>Complexities in implementation:</a:t>
            </a:r>
          </a:p>
          <a:p>
            <a:pPr lvl="1">
              <a:spcBef>
                <a:spcPts val="900"/>
              </a:spcBef>
            </a:pPr>
            <a:r>
              <a:rPr lang="en-US" dirty="0">
                <a:solidFill>
                  <a:srgbClr val="0E0E0E"/>
                </a:solidFill>
                <a:latin typeface=".AppleSystemUIFont"/>
              </a:rPr>
              <a:t>Post-training Quantization</a:t>
            </a:r>
          </a:p>
          <a:p>
            <a:pPr lvl="1">
              <a:spcBef>
                <a:spcPts val="900"/>
              </a:spcBef>
            </a:pPr>
            <a:r>
              <a:rPr lang="en-US" dirty="0">
                <a:solidFill>
                  <a:srgbClr val="0E0E0E"/>
                </a:solidFill>
                <a:latin typeface=".AppleSystemUIFont"/>
              </a:rPr>
              <a:t>Quantization-aware training</a:t>
            </a:r>
          </a:p>
          <a:p>
            <a:pPr>
              <a:spcBef>
                <a:spcPts val="900"/>
              </a:spcBef>
            </a:pPr>
            <a:endParaRPr lang="en-US" dirty="0">
              <a:solidFill>
                <a:srgbClr val="0E0E0E"/>
              </a:solidFill>
              <a:effectLst/>
              <a:latin typeface=".AppleSystemUIFont"/>
            </a:endParaRP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p:txBody>
      </p:sp>
      <p:pic>
        <p:nvPicPr>
          <p:cNvPr id="2" name="Picture 1">
            <a:extLst>
              <a:ext uri="{FF2B5EF4-FFF2-40B4-BE49-F238E27FC236}">
                <a16:creationId xmlns:a16="http://schemas.microsoft.com/office/drawing/2014/main" id="{FC15A0D3-E403-8B11-20C1-2AEBB8307BF5}"/>
              </a:ext>
            </a:extLst>
          </p:cNvPr>
          <p:cNvPicPr>
            <a:picLocks noChangeAspect="1"/>
          </p:cNvPicPr>
          <p:nvPr/>
        </p:nvPicPr>
        <p:blipFill>
          <a:blip r:embed="rId3" cstate="email">
            <a:extLst>
              <a:ext uri="{28A0092B-C50C-407E-A947-70E740481C1C}">
                <a14:useLocalDpi xmlns:a14="http://schemas.microsoft.com/office/drawing/2010/main"/>
              </a:ext>
            </a:extLst>
          </a:blip>
          <a:srcRect l="3267" t="4477" r="5174" b="11797"/>
          <a:stretch/>
        </p:blipFill>
        <p:spPr>
          <a:xfrm>
            <a:off x="12366171" y="1624481"/>
            <a:ext cx="5921829" cy="1447559"/>
          </a:xfrm>
          <a:prstGeom prst="rect">
            <a:avLst/>
          </a:prstGeom>
        </p:spPr>
      </p:pic>
      <p:pic>
        <p:nvPicPr>
          <p:cNvPr id="3" name="Picture 2">
            <a:extLst>
              <a:ext uri="{FF2B5EF4-FFF2-40B4-BE49-F238E27FC236}">
                <a16:creationId xmlns:a16="http://schemas.microsoft.com/office/drawing/2014/main" id="{6C7E0BAC-AC92-475A-FDCF-61F3034DEA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83623" y="3161641"/>
            <a:ext cx="6104377" cy="2651703"/>
          </a:xfrm>
          <a:prstGeom prst="rect">
            <a:avLst/>
          </a:prstGeom>
        </p:spPr>
      </p:pic>
      <p:graphicFrame>
        <p:nvGraphicFramePr>
          <p:cNvPr id="5" name="Table 6">
            <a:extLst>
              <a:ext uri="{FF2B5EF4-FFF2-40B4-BE49-F238E27FC236}">
                <a16:creationId xmlns:a16="http://schemas.microsoft.com/office/drawing/2014/main" id="{CBA85A3C-4A6C-A6EB-4E22-9C60E04BC579}"/>
              </a:ext>
            </a:extLst>
          </p:cNvPr>
          <p:cNvGraphicFramePr>
            <a:graphicFrameLocks noGrp="1"/>
          </p:cNvGraphicFramePr>
          <p:nvPr>
            <p:extLst>
              <p:ext uri="{D42A27DB-BD31-4B8C-83A1-F6EECF244321}">
                <p14:modId xmlns:p14="http://schemas.microsoft.com/office/powerpoint/2010/main" val="2598448112"/>
              </p:ext>
            </p:extLst>
          </p:nvPr>
        </p:nvGraphicFramePr>
        <p:xfrm>
          <a:off x="9199333" y="5900624"/>
          <a:ext cx="8902705" cy="4127560"/>
        </p:xfrm>
        <a:graphic>
          <a:graphicData uri="http://schemas.openxmlformats.org/drawingml/2006/table">
            <a:tbl>
              <a:tblPr firstRow="1" bandRow="1">
                <a:tableStyleId>{073A0DAA-6AF3-43AB-8588-CEC1D06C72B9}</a:tableStyleId>
              </a:tblPr>
              <a:tblGrid>
                <a:gridCol w="4228426">
                  <a:extLst>
                    <a:ext uri="{9D8B030D-6E8A-4147-A177-3AD203B41FA5}">
                      <a16:colId xmlns:a16="http://schemas.microsoft.com/office/drawing/2014/main" val="4290150300"/>
                    </a:ext>
                  </a:extLst>
                </a:gridCol>
                <a:gridCol w="232908">
                  <a:extLst>
                    <a:ext uri="{9D8B030D-6E8A-4147-A177-3AD203B41FA5}">
                      <a16:colId xmlns:a16="http://schemas.microsoft.com/office/drawing/2014/main" val="1774615054"/>
                    </a:ext>
                  </a:extLst>
                </a:gridCol>
                <a:gridCol w="4441371">
                  <a:extLst>
                    <a:ext uri="{9D8B030D-6E8A-4147-A177-3AD203B41FA5}">
                      <a16:colId xmlns:a16="http://schemas.microsoft.com/office/drawing/2014/main" val="2951397515"/>
                    </a:ext>
                  </a:extLst>
                </a:gridCol>
              </a:tblGrid>
              <a:tr h="703132">
                <a:tc>
                  <a:txBody>
                    <a:bodyPr/>
                    <a:lstStyle/>
                    <a:p>
                      <a:pPr algn="ctr"/>
                      <a:r>
                        <a:rPr lang="en-GB" sz="2400" b="0" dirty="0"/>
                        <a:t>Post-training quantization (PTQ)</a:t>
                      </a:r>
                    </a:p>
                  </a:txBody>
                  <a:tcPr/>
                </a:tc>
                <a:tc>
                  <a:txBody>
                    <a:bodyPr/>
                    <a:lstStyle/>
                    <a:p>
                      <a:pPr algn="ctr"/>
                      <a:endParaRPr lang="en-GB" sz="2400" b="0" dirty="0"/>
                    </a:p>
                  </a:txBody>
                  <a:tcPr/>
                </a:tc>
                <a:tc>
                  <a:txBody>
                    <a:bodyPr/>
                    <a:lstStyle/>
                    <a:p>
                      <a:pPr algn="ctr"/>
                      <a:r>
                        <a:rPr lang="en-GB" sz="2400" b="0" dirty="0"/>
                        <a:t>Quantization-aware training (QAT)</a:t>
                      </a:r>
                    </a:p>
                  </a:txBody>
                  <a:tcPr/>
                </a:tc>
                <a:extLst>
                  <a:ext uri="{0D108BD9-81ED-4DB2-BD59-A6C34878D82A}">
                    <a16:rowId xmlns:a16="http://schemas.microsoft.com/office/drawing/2014/main" val="4035417323"/>
                  </a:ext>
                </a:extLst>
              </a:tr>
              <a:tr h="756900">
                <a:tc>
                  <a:txBody>
                    <a:bodyPr/>
                    <a:lstStyle/>
                    <a:p>
                      <a:r>
                        <a:rPr lang="en-GB" sz="1600">
                          <a:solidFill>
                            <a:sysClr val="windowText" lastClr="000000"/>
                          </a:solidFill>
                        </a:rPr>
                        <a:t>Start with a pre-trained model and evaluate it on a calibration dataset.</a:t>
                      </a:r>
                    </a:p>
                  </a:txBody>
                  <a:tcPr/>
                </a:tc>
                <a:tc>
                  <a:txBody>
                    <a:bodyPr/>
                    <a:lstStyle/>
                    <a:p>
                      <a:endParaRPr lang="en-GB" sz="1600">
                        <a:solidFill>
                          <a:sysClr val="windowText" lastClr="000000"/>
                        </a:solidFill>
                      </a:endParaRPr>
                    </a:p>
                  </a:txBody>
                  <a:tcPr/>
                </a:tc>
                <a:tc>
                  <a:txBody>
                    <a:bodyPr/>
                    <a:lstStyle/>
                    <a:p>
                      <a:r>
                        <a:rPr lang="en-GB" sz="1600">
                          <a:solidFill>
                            <a:sysClr val="windowText" lastClr="000000"/>
                          </a:solidFill>
                        </a:rPr>
                        <a:t>Start with a pre-trained model and introduce quantization ops at various layers</a:t>
                      </a:r>
                    </a:p>
                  </a:txBody>
                  <a:tcPr/>
                </a:tc>
                <a:extLst>
                  <a:ext uri="{0D108BD9-81ED-4DB2-BD59-A6C34878D82A}">
                    <a16:rowId xmlns:a16="http://schemas.microsoft.com/office/drawing/2014/main" val="3292537812"/>
                  </a:ext>
                </a:extLst>
              </a:tr>
              <a:tr h="756900">
                <a:tc>
                  <a:txBody>
                    <a:bodyPr/>
                    <a:lstStyle/>
                    <a:p>
                      <a:r>
                        <a:rPr lang="en-GB" sz="1600">
                          <a:solidFill>
                            <a:sysClr val="windowText" lastClr="000000"/>
                          </a:solidFill>
                        </a:rPr>
                        <a:t>Calibration data is used to calibrate the model. It can be a subset of training data. </a:t>
                      </a:r>
                    </a:p>
                  </a:txBody>
                  <a:tcPr/>
                </a:tc>
                <a:tc>
                  <a:txBody>
                    <a:bodyPr/>
                    <a:lstStyle/>
                    <a:p>
                      <a:endParaRPr lang="en-GB" sz="1600">
                        <a:solidFill>
                          <a:sysClr val="windowText" lastClr="000000"/>
                        </a:solidFill>
                      </a:endParaRPr>
                    </a:p>
                  </a:txBody>
                  <a:tcPr/>
                </a:tc>
                <a:tc>
                  <a:txBody>
                    <a:bodyPr/>
                    <a:lstStyle/>
                    <a:p>
                      <a:r>
                        <a:rPr lang="en-GB" sz="1600" dirty="0">
                          <a:solidFill>
                            <a:sysClr val="windowText" lastClr="000000"/>
                          </a:solidFill>
                        </a:rPr>
                        <a:t>Finetune it for a small number of epochs.</a:t>
                      </a:r>
                    </a:p>
                  </a:txBody>
                  <a:tcPr/>
                </a:tc>
                <a:extLst>
                  <a:ext uri="{0D108BD9-81ED-4DB2-BD59-A6C34878D82A}">
                    <a16:rowId xmlns:a16="http://schemas.microsoft.com/office/drawing/2014/main" val="1323460484"/>
                  </a:ext>
                </a:extLst>
              </a:tr>
              <a:tr h="756900">
                <a:tc>
                  <a:txBody>
                    <a:bodyPr/>
                    <a:lstStyle/>
                    <a:p>
                      <a:r>
                        <a:rPr lang="en-GB" sz="1600">
                          <a:solidFill>
                            <a:sysClr val="windowText" lastClr="000000"/>
                          </a:solidFill>
                        </a:rPr>
                        <a:t>Calculate dynamic ranges of weights and activations in the network to compute quantization parameters (q-params).</a:t>
                      </a:r>
                    </a:p>
                  </a:txBody>
                  <a:tcPr/>
                </a:tc>
                <a:tc>
                  <a:txBody>
                    <a:bodyPr/>
                    <a:lstStyle/>
                    <a:p>
                      <a:endParaRPr lang="en-GB" sz="1600">
                        <a:solidFill>
                          <a:sysClr val="windowText" lastClr="000000"/>
                        </a:solidFill>
                      </a:endParaRPr>
                    </a:p>
                  </a:txBody>
                  <a:tcPr/>
                </a:tc>
                <a:tc>
                  <a:txBody>
                    <a:bodyPr/>
                    <a:lstStyle/>
                    <a:p>
                      <a:r>
                        <a:rPr lang="en-GB" sz="1600">
                          <a:solidFill>
                            <a:sysClr val="windowText" lastClr="000000"/>
                          </a:solidFill>
                        </a:rPr>
                        <a:t>Simulates the quantization process that occurs during inference.</a:t>
                      </a:r>
                    </a:p>
                  </a:txBody>
                  <a:tcPr/>
                </a:tc>
                <a:extLst>
                  <a:ext uri="{0D108BD9-81ED-4DB2-BD59-A6C34878D82A}">
                    <a16:rowId xmlns:a16="http://schemas.microsoft.com/office/drawing/2014/main" val="2822123703"/>
                  </a:ext>
                </a:extLst>
              </a:tr>
              <a:tr h="967840">
                <a:tc>
                  <a:txBody>
                    <a:bodyPr/>
                    <a:lstStyle/>
                    <a:p>
                      <a:r>
                        <a:rPr lang="en-GB" sz="1600" dirty="0">
                          <a:solidFill>
                            <a:sysClr val="windowText" lastClr="000000"/>
                          </a:solidFill>
                        </a:rPr>
                        <a:t>Quantize the network using q-params and run inference</a:t>
                      </a:r>
                    </a:p>
                  </a:txBody>
                  <a:tcPr/>
                </a:tc>
                <a:tc>
                  <a:txBody>
                    <a:bodyPr/>
                    <a:lstStyle/>
                    <a:p>
                      <a:endParaRPr lang="en-GB" sz="1600">
                        <a:solidFill>
                          <a:sysClr val="windowText" lastClr="000000"/>
                        </a:solidFill>
                      </a:endParaRPr>
                    </a:p>
                  </a:txBody>
                  <a:tcPr/>
                </a:tc>
                <a:tc>
                  <a:txBody>
                    <a:bodyPr/>
                    <a:lstStyle/>
                    <a:p>
                      <a:r>
                        <a:rPr lang="en-GB" sz="1600" dirty="0">
                          <a:solidFill>
                            <a:sysClr val="windowText" lastClr="000000"/>
                          </a:solidFill>
                        </a:rPr>
                        <a:t>The goal is to learn the q-params which can help to reduce the accuracy drop between the quantized model and pre-trained model.</a:t>
                      </a:r>
                    </a:p>
                  </a:txBody>
                  <a:tcPr/>
                </a:tc>
                <a:extLst>
                  <a:ext uri="{0D108BD9-81ED-4DB2-BD59-A6C34878D82A}">
                    <a16:rowId xmlns:a16="http://schemas.microsoft.com/office/drawing/2014/main" val="1815584808"/>
                  </a:ext>
                </a:extLst>
              </a:tr>
            </a:tbl>
          </a:graphicData>
        </a:graphic>
      </p:graphicFrame>
    </p:spTree>
    <p:extLst>
      <p:ext uri="{BB962C8B-B14F-4D97-AF65-F5344CB8AC3E}">
        <p14:creationId xmlns:p14="http://schemas.microsoft.com/office/powerpoint/2010/main" val="391159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D8D1758-A4E2-DA8E-FE1A-0EFE6A9129A9}"/>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B2EDB394-6C41-2E4E-9762-60CCE1ABBF33}"/>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Key Distributed Training Libraries and Frameworks</a:t>
            </a:r>
            <a:endParaRPr lang="en-US" sz="4800" b="0" i="0" u="none" strike="noStrike" dirty="0">
              <a:effectLst/>
            </a:endParaRPr>
          </a:p>
        </p:txBody>
      </p:sp>
    </p:spTree>
    <p:extLst>
      <p:ext uri="{BB962C8B-B14F-4D97-AF65-F5344CB8AC3E}">
        <p14:creationId xmlns:p14="http://schemas.microsoft.com/office/powerpoint/2010/main" val="311085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E1617A4-D315-CBD0-22BB-F5B01E9FDE6C}"/>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2C2E8FAC-1A17-5E91-71FE-AA33224F282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Why use frameworks?</a:t>
            </a:r>
            <a:endParaRPr dirty="0">
              <a:latin typeface="+mn-lt"/>
            </a:endParaRPr>
          </a:p>
        </p:txBody>
      </p:sp>
      <p:sp>
        <p:nvSpPr>
          <p:cNvPr id="107" name="Google Shape;107;p15">
            <a:extLst>
              <a:ext uri="{FF2B5EF4-FFF2-40B4-BE49-F238E27FC236}">
                <a16:creationId xmlns:a16="http://schemas.microsoft.com/office/drawing/2014/main" id="{CF429C90-FAA8-0AE8-924D-87AFBE6ABD1D}"/>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2400" b="0" i="0" dirty="0">
                <a:solidFill>
                  <a:srgbClr val="000000"/>
                </a:solidFill>
                <a:effectLst/>
                <a:latin typeface="Arial" panose="020B0604020202020204" pitchFamily="34" charset="0"/>
              </a:rPr>
              <a:t>Much of the software architecture in deep learning is heavily reused time and again. From layer definitions and loss functions to automatic differentiation libraries, writing code from scratch is a poor use of time and resources. </a:t>
            </a: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sz="2400" b="0" i="0" dirty="0">
                <a:solidFill>
                  <a:srgbClr val="000000"/>
                </a:solidFill>
                <a:effectLst/>
                <a:latin typeface="Arial" panose="020B0604020202020204" pitchFamily="34" charset="0"/>
              </a:rPr>
              <a:t>Deep learning frameworks have now reache</a:t>
            </a:r>
            <a:r>
              <a:rPr lang="en-US" dirty="0">
                <a:solidFill>
                  <a:srgbClr val="000000"/>
                </a:solidFill>
              </a:rPr>
              <a:t>d a level of maturity that they can be used reliably in both research and commercial development.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dirty="0">
                <a:solidFill>
                  <a:srgbClr val="000000"/>
                </a:solidFill>
              </a:rPr>
              <a:t>These frameworks are also able to run across giant supercomputer clusters over many months contiguously. </a:t>
            </a:r>
            <a:endParaRPr lang="en-US" sz="2400" b="0" i="0" dirty="0">
              <a:solidFill>
                <a:srgbClr val="000000"/>
              </a:solidFill>
              <a:effectLst/>
              <a:latin typeface="Arial" panose="020B0604020202020204" pitchFamily="34" charset="0"/>
            </a:endParaRPr>
          </a:p>
        </p:txBody>
      </p:sp>
      <p:pic>
        <p:nvPicPr>
          <p:cNvPr id="5122" name="Picture 2" descr="Horovod (machine learning) - Wikipedia">
            <a:extLst>
              <a:ext uri="{FF2B5EF4-FFF2-40B4-BE49-F238E27FC236}">
                <a16:creationId xmlns:a16="http://schemas.microsoft.com/office/drawing/2014/main" id="{0D4EED51-D1EC-EEBA-5040-5EA95953B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087" y="2283077"/>
            <a:ext cx="1988345" cy="19883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ytorch">
            <a:extLst>
              <a:ext uri="{FF2B5EF4-FFF2-40B4-BE49-F238E27FC236}">
                <a16:creationId xmlns:a16="http://schemas.microsoft.com/office/drawing/2014/main" id="{C71FACF2-896B-5C4E-85E1-9E7C0FC532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4300" y="751200"/>
            <a:ext cx="3744797" cy="18723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ndefined">
            <a:extLst>
              <a:ext uri="{FF2B5EF4-FFF2-40B4-BE49-F238E27FC236}">
                <a16:creationId xmlns:a16="http://schemas.microsoft.com/office/drawing/2014/main" id="{5582394B-09A9-CC56-8331-961DA67CA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69780" y="4805552"/>
            <a:ext cx="3436447" cy="219737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ark Logo">
            <a:extLst>
              <a:ext uri="{FF2B5EF4-FFF2-40B4-BE49-F238E27FC236}">
                <a16:creationId xmlns:a16="http://schemas.microsoft.com/office/drawing/2014/main" id="{9262FEA3-DEA2-5E84-30B8-CDDD87F11A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3323" y="5029778"/>
            <a:ext cx="5036457" cy="91679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Logo for NeMo Framework">
            <a:extLst>
              <a:ext uri="{FF2B5EF4-FFF2-40B4-BE49-F238E27FC236}">
                <a16:creationId xmlns:a16="http://schemas.microsoft.com/office/drawing/2014/main" id="{05F79F8F-3FB6-86E6-2C6D-F0A2E641B85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182" t="19075" r="31628" b="19343"/>
          <a:stretch/>
        </p:blipFill>
        <p:spPr bwMode="auto">
          <a:xfrm>
            <a:off x="11290676" y="6608558"/>
            <a:ext cx="1961451" cy="187898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deepspeed logo">
            <a:extLst>
              <a:ext uri="{FF2B5EF4-FFF2-40B4-BE49-F238E27FC236}">
                <a16:creationId xmlns:a16="http://schemas.microsoft.com/office/drawing/2014/main" id="{DA0E6CD9-550E-B5CC-4905-B4B9B5E8058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39" t="22849" r="10078" b="27075"/>
          <a:stretch/>
        </p:blipFill>
        <p:spPr bwMode="auto">
          <a:xfrm>
            <a:off x="14165089" y="8259377"/>
            <a:ext cx="3904343" cy="83607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Accelerate">
            <a:extLst>
              <a:ext uri="{FF2B5EF4-FFF2-40B4-BE49-F238E27FC236}">
                <a16:creationId xmlns:a16="http://schemas.microsoft.com/office/drawing/2014/main" id="{A9929880-5623-FC04-F24B-6C8467D5331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381" t="23126" r="27905" b="36953"/>
          <a:stretch/>
        </p:blipFill>
        <p:spPr bwMode="auto">
          <a:xfrm>
            <a:off x="11466285" y="2418299"/>
            <a:ext cx="3730170" cy="1759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9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24FFD91-A368-FFC7-7542-1D9D0667EB35}"/>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53CCC3BC-4948-E39A-F4B5-62E6CE7E4A1C}"/>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err="1">
                <a:effectLst/>
                <a:latin typeface="+mn-lt"/>
              </a:rPr>
              <a:t>PyTorch</a:t>
            </a:r>
            <a:r>
              <a:rPr lang="en-US" sz="4000" b="0" dirty="0">
                <a:effectLst/>
                <a:latin typeface="+mn-lt"/>
              </a:rPr>
              <a:t> Distributed</a:t>
            </a:r>
            <a:endParaRPr dirty="0">
              <a:latin typeface="+mn-lt"/>
            </a:endParaRPr>
          </a:p>
        </p:txBody>
      </p:sp>
      <p:sp>
        <p:nvSpPr>
          <p:cNvPr id="107" name="Google Shape;107;p15">
            <a:extLst>
              <a:ext uri="{FF2B5EF4-FFF2-40B4-BE49-F238E27FC236}">
                <a16:creationId xmlns:a16="http://schemas.microsoft.com/office/drawing/2014/main" id="{C59046ED-74FB-C96B-FF6E-CF656641DDCC}"/>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err="1">
                <a:solidFill>
                  <a:srgbClr val="0E0E0E"/>
                </a:solidFill>
                <a:effectLst/>
              </a:rPr>
              <a:t>PyTorch</a:t>
            </a:r>
            <a:r>
              <a:rPr lang="en-US" dirty="0">
                <a:solidFill>
                  <a:srgbClr val="0E0E0E"/>
                </a:solidFill>
                <a:effectLst/>
              </a:rPr>
              <a:t> Distributed is a highly flexible and scalable framework for distributed deep learning. It provides tools to parallelize training across multiple GPUs and nodes using different strategies:</a:t>
            </a:r>
          </a:p>
          <a:p>
            <a:pPr marL="0" indent="0">
              <a:buNone/>
            </a:pPr>
            <a:endParaRPr lang="en-US" dirty="0">
              <a:solidFill>
                <a:srgbClr val="0E0E0E"/>
              </a:solidFill>
              <a:effectLst/>
            </a:endParaRPr>
          </a:p>
          <a:p>
            <a:pPr>
              <a:spcBef>
                <a:spcPts val="900"/>
              </a:spcBef>
            </a:pPr>
            <a:r>
              <a:rPr lang="en-US" b="1" dirty="0">
                <a:solidFill>
                  <a:srgbClr val="0E0E0E"/>
                </a:solidFill>
                <a:effectLst/>
              </a:rPr>
              <a:t>Backend Support</a:t>
            </a:r>
            <a:r>
              <a:rPr lang="en-US" dirty="0">
                <a:solidFill>
                  <a:srgbClr val="0E0E0E"/>
                </a:solidFill>
                <a:effectLst/>
              </a:rPr>
              <a:t>: Offers multiple backends (NCCL, </a:t>
            </a:r>
            <a:r>
              <a:rPr lang="en-US" dirty="0" err="1">
                <a:solidFill>
                  <a:srgbClr val="0E0E0E"/>
                </a:solidFill>
                <a:effectLst/>
              </a:rPr>
              <a:t>Gloo</a:t>
            </a:r>
            <a:r>
              <a:rPr lang="en-US" dirty="0">
                <a:solidFill>
                  <a:srgbClr val="0E0E0E"/>
                </a:solidFill>
                <a:effectLst/>
              </a:rPr>
              <a:t>, MPI) for inter-device communication.</a:t>
            </a:r>
          </a:p>
          <a:p>
            <a:pPr>
              <a:spcBef>
                <a:spcPts val="900"/>
              </a:spcBef>
            </a:pPr>
            <a:endParaRPr lang="en-US" dirty="0">
              <a:solidFill>
                <a:srgbClr val="0E0E0E"/>
              </a:solidFill>
              <a:effectLst/>
            </a:endParaRPr>
          </a:p>
          <a:p>
            <a:pPr>
              <a:spcBef>
                <a:spcPts val="900"/>
              </a:spcBef>
            </a:pPr>
            <a:r>
              <a:rPr lang="en-US" b="1" dirty="0">
                <a:solidFill>
                  <a:srgbClr val="0E0E0E"/>
                </a:solidFill>
                <a:effectLst/>
              </a:rPr>
              <a:t>Distributed Data Parallel (DDP)</a:t>
            </a:r>
            <a:r>
              <a:rPr lang="en-US" dirty="0">
                <a:solidFill>
                  <a:srgbClr val="0E0E0E"/>
                </a:solidFill>
                <a:effectLst/>
              </a:rPr>
              <a:t>: Efficient data parallelism with gradient synchronization.</a:t>
            </a:r>
          </a:p>
          <a:p>
            <a:pPr>
              <a:spcBef>
                <a:spcPts val="900"/>
              </a:spcBef>
            </a:pPr>
            <a:endParaRPr lang="en-US" dirty="0">
              <a:solidFill>
                <a:srgbClr val="0E0E0E"/>
              </a:solidFill>
              <a:effectLst/>
            </a:endParaRPr>
          </a:p>
          <a:p>
            <a:pPr>
              <a:spcBef>
                <a:spcPts val="900"/>
              </a:spcBef>
            </a:pPr>
            <a:r>
              <a:rPr lang="en-US" b="1" dirty="0">
                <a:solidFill>
                  <a:srgbClr val="0E0E0E"/>
                </a:solidFill>
                <a:effectLst/>
              </a:rPr>
              <a:t>RPC Framework</a:t>
            </a:r>
            <a:r>
              <a:rPr lang="en-US" dirty="0">
                <a:solidFill>
                  <a:srgbClr val="0E0E0E"/>
                </a:solidFill>
                <a:effectLst/>
              </a:rPr>
              <a:t>: Supports model and task parallelism via remote procedure calls.</a:t>
            </a:r>
          </a:p>
          <a:p>
            <a:pPr>
              <a:spcBef>
                <a:spcPts val="900"/>
              </a:spcBef>
            </a:pPr>
            <a:endParaRPr lang="en-US" dirty="0">
              <a:solidFill>
                <a:srgbClr val="0E0E0E"/>
              </a:solidFill>
              <a:effectLst/>
            </a:endParaRPr>
          </a:p>
          <a:p>
            <a:pPr>
              <a:spcBef>
                <a:spcPts val="900"/>
              </a:spcBef>
            </a:pPr>
            <a:r>
              <a:rPr lang="en-US" b="1" dirty="0">
                <a:solidFill>
                  <a:srgbClr val="0E0E0E"/>
                </a:solidFill>
                <a:effectLst/>
              </a:rPr>
              <a:t>Elastic Training</a:t>
            </a:r>
            <a:r>
              <a:rPr lang="en-US" dirty="0">
                <a:solidFill>
                  <a:srgbClr val="0E0E0E"/>
                </a:solidFill>
                <a:effectLst/>
              </a:rPr>
              <a:t>: Enables dynamic resource scaling (e.g., fault tolerance and auto-scaling in the cloud).</a:t>
            </a:r>
          </a:p>
          <a:p>
            <a:pPr>
              <a:spcBef>
                <a:spcPts val="900"/>
              </a:spcBef>
            </a:pPr>
            <a:endParaRPr lang="en-US" dirty="0">
              <a:solidFill>
                <a:srgbClr val="0E0E0E"/>
              </a:solidFill>
              <a:effectLst/>
            </a:endParaRPr>
          </a:p>
          <a:p>
            <a:pPr>
              <a:spcBef>
                <a:spcPts val="900"/>
              </a:spcBef>
            </a:pPr>
            <a:r>
              <a:rPr lang="en-US" b="1" dirty="0">
                <a:solidFill>
                  <a:srgbClr val="0E0E0E"/>
                </a:solidFill>
                <a:effectLst/>
              </a:rPr>
              <a:t>Ease of Use</a:t>
            </a:r>
            <a:r>
              <a:rPr lang="en-US" dirty="0">
                <a:solidFill>
                  <a:srgbClr val="0E0E0E"/>
                </a:solidFill>
                <a:effectLst/>
              </a:rPr>
              <a:t>: Seamless integration with </a:t>
            </a:r>
            <a:r>
              <a:rPr lang="en-US" dirty="0" err="1">
                <a:solidFill>
                  <a:srgbClr val="0E0E0E"/>
                </a:solidFill>
                <a:effectLst/>
              </a:rPr>
              <a:t>PyTorch</a:t>
            </a:r>
            <a:r>
              <a:rPr lang="en-US" dirty="0">
                <a:solidFill>
                  <a:srgbClr val="0E0E0E"/>
                </a:solidFill>
                <a:effectLst/>
              </a:rPr>
              <a:t> APIs, allowing users to adapt existing models for distributed training with minimal code changes.</a:t>
            </a:r>
            <a:endParaRPr lang="en-US" i="0" dirty="0">
              <a:solidFill>
                <a:srgbClr val="000000"/>
              </a:solidFill>
            </a:endParaRPr>
          </a:p>
          <a:p>
            <a:pPr marL="0" indent="0">
              <a:lnSpc>
                <a:spcPct val="100000"/>
              </a:lnSpc>
              <a:spcBef>
                <a:spcPts val="0"/>
              </a:spcBef>
              <a:buNone/>
            </a:pPr>
            <a:endParaRPr lang="en-US" sz="2400" b="0" i="0" dirty="0">
              <a:solidFill>
                <a:srgbClr val="000000"/>
              </a:solidFill>
              <a:effectLst/>
            </a:endParaRPr>
          </a:p>
        </p:txBody>
      </p:sp>
      <p:pic>
        <p:nvPicPr>
          <p:cNvPr id="2" name="Picture 1">
            <a:extLst>
              <a:ext uri="{FF2B5EF4-FFF2-40B4-BE49-F238E27FC236}">
                <a16:creationId xmlns:a16="http://schemas.microsoft.com/office/drawing/2014/main" id="{F6FC4322-118B-B3B0-6337-4967F9EAFA37}"/>
              </a:ext>
            </a:extLst>
          </p:cNvPr>
          <p:cNvPicPr>
            <a:picLocks noChangeAspect="1"/>
          </p:cNvPicPr>
          <p:nvPr/>
        </p:nvPicPr>
        <p:blipFill>
          <a:blip r:embed="rId3"/>
          <a:stretch>
            <a:fillRect/>
          </a:stretch>
        </p:blipFill>
        <p:spPr>
          <a:xfrm>
            <a:off x="10467137" y="1855240"/>
            <a:ext cx="7820863" cy="5155160"/>
          </a:xfrm>
          <a:prstGeom prst="rect">
            <a:avLst/>
          </a:prstGeom>
        </p:spPr>
      </p:pic>
      <p:pic>
        <p:nvPicPr>
          <p:cNvPr id="3" name="Picture 4" descr="pytorch">
            <a:extLst>
              <a:ext uri="{FF2B5EF4-FFF2-40B4-BE49-F238E27FC236}">
                <a16:creationId xmlns:a16="http://schemas.microsoft.com/office/drawing/2014/main" id="{E8A7FC19-EEC1-D6BF-C275-A85D01C41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1214" y="7036840"/>
            <a:ext cx="3744797" cy="187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55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CF25234-00A0-469E-AE9C-2E3345A3419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0F334C47-1B39-B23A-9A96-13AF2AE65A5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NVIDIAs Nemo/Megatron</a:t>
            </a:r>
            <a:endParaRPr dirty="0">
              <a:latin typeface="+mn-lt"/>
            </a:endParaRPr>
          </a:p>
        </p:txBody>
      </p:sp>
      <p:sp>
        <p:nvSpPr>
          <p:cNvPr id="107" name="Google Shape;107;p15">
            <a:extLst>
              <a:ext uri="{FF2B5EF4-FFF2-40B4-BE49-F238E27FC236}">
                <a16:creationId xmlns:a16="http://schemas.microsoft.com/office/drawing/2014/main" id="{D758D994-FF35-4735-548C-5B312D446E51}"/>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NVIDIA </a:t>
            </a:r>
            <a:r>
              <a:rPr lang="en-US" dirty="0" err="1">
                <a:solidFill>
                  <a:srgbClr val="0E0E0E"/>
                </a:solidFill>
                <a:effectLst/>
              </a:rPr>
              <a:t>NeMo</a:t>
            </a:r>
            <a:r>
              <a:rPr lang="en-US" dirty="0">
                <a:solidFill>
                  <a:srgbClr val="0E0E0E"/>
                </a:solidFill>
                <a:effectLst/>
              </a:rPr>
              <a:t> is a powerful framework for building, training, and fine-tuning large AI models, particularly in Generative AI.</a:t>
            </a:r>
          </a:p>
          <a:p>
            <a:pPr marL="0" indent="0">
              <a:buNone/>
            </a:pPr>
            <a:endParaRPr lang="en-US" dirty="0">
              <a:solidFill>
                <a:srgbClr val="0E0E0E"/>
              </a:solidFill>
              <a:effectLst/>
            </a:endParaRPr>
          </a:p>
          <a:p>
            <a:pPr>
              <a:spcBef>
                <a:spcPts val="900"/>
              </a:spcBef>
            </a:pPr>
            <a:r>
              <a:rPr lang="en-US" b="1" dirty="0">
                <a:solidFill>
                  <a:srgbClr val="0E0E0E"/>
                </a:solidFill>
                <a:effectLst/>
              </a:rPr>
              <a:t>Prebuilt Models</a:t>
            </a:r>
            <a:r>
              <a:rPr lang="en-US" dirty="0">
                <a:solidFill>
                  <a:srgbClr val="0E0E0E"/>
                </a:solidFill>
                <a:effectLst/>
              </a:rPr>
              <a:t>: Provides pretrained models for ASR, NLP, and TTS that can be fine-tuned on custom datasets.</a:t>
            </a:r>
          </a:p>
          <a:p>
            <a:pPr>
              <a:spcBef>
                <a:spcPts val="900"/>
              </a:spcBef>
            </a:pPr>
            <a:endParaRPr lang="en-US" dirty="0">
              <a:solidFill>
                <a:srgbClr val="0E0E0E"/>
              </a:solidFill>
              <a:effectLst/>
            </a:endParaRPr>
          </a:p>
          <a:p>
            <a:pPr>
              <a:spcBef>
                <a:spcPts val="900"/>
              </a:spcBef>
            </a:pPr>
            <a:r>
              <a:rPr lang="en-US" b="1" dirty="0">
                <a:solidFill>
                  <a:srgbClr val="0E0E0E"/>
                </a:solidFill>
                <a:effectLst/>
              </a:rPr>
              <a:t>Modular Design</a:t>
            </a:r>
            <a:r>
              <a:rPr lang="en-US" dirty="0">
                <a:solidFill>
                  <a:srgbClr val="0E0E0E"/>
                </a:solidFill>
                <a:effectLst/>
              </a:rPr>
              <a:t>: Components are built as reusable modules, enabling flexibility and customization.</a:t>
            </a:r>
          </a:p>
          <a:p>
            <a:pPr>
              <a:spcBef>
                <a:spcPts val="900"/>
              </a:spcBef>
            </a:pPr>
            <a:endParaRPr lang="en-US" b="1" dirty="0">
              <a:solidFill>
                <a:srgbClr val="0E0E0E"/>
              </a:solidFill>
              <a:effectLst/>
            </a:endParaRPr>
          </a:p>
          <a:p>
            <a:pPr>
              <a:spcBef>
                <a:spcPts val="900"/>
              </a:spcBef>
            </a:pPr>
            <a:r>
              <a:rPr lang="en-US" b="1" dirty="0">
                <a:solidFill>
                  <a:srgbClr val="0E0E0E"/>
                </a:solidFill>
                <a:effectLst/>
              </a:rPr>
              <a:t>Scalability</a:t>
            </a:r>
            <a:r>
              <a:rPr lang="en-US" dirty="0">
                <a:solidFill>
                  <a:srgbClr val="0E0E0E"/>
                </a:solidFill>
                <a:effectLst/>
              </a:rPr>
              <a:t>: Designed to work seamlessly with NVIDIA’s GPU infrastructure and supports multi-GPU/multi-node training with </a:t>
            </a:r>
            <a:r>
              <a:rPr lang="en-US" b="1" dirty="0" err="1">
                <a:solidFill>
                  <a:srgbClr val="0E0E0E"/>
                </a:solidFill>
                <a:effectLst/>
              </a:rPr>
              <a:t>PyTorch</a:t>
            </a:r>
            <a:r>
              <a:rPr lang="en-US" b="1" dirty="0">
                <a:solidFill>
                  <a:srgbClr val="0E0E0E"/>
                </a:solidFill>
                <a:effectLst/>
              </a:rPr>
              <a:t> Lightning</a:t>
            </a:r>
            <a:r>
              <a:rPr lang="en-US" dirty="0">
                <a:solidFill>
                  <a:srgbClr val="0E0E0E"/>
                </a:solidFill>
                <a:effectLst/>
              </a:rPr>
              <a:t> or </a:t>
            </a:r>
            <a:r>
              <a:rPr lang="en-US" b="1" dirty="0">
                <a:solidFill>
                  <a:srgbClr val="0E0E0E"/>
                </a:solidFill>
                <a:effectLst/>
              </a:rPr>
              <a:t>NVIDIA Megatron</a:t>
            </a:r>
            <a:r>
              <a:rPr lang="en-US" dirty="0">
                <a:solidFill>
                  <a:srgbClr val="0E0E0E"/>
                </a:solidFill>
                <a:effectLst/>
              </a:rPr>
              <a:t> for large models.</a:t>
            </a:r>
          </a:p>
          <a:p>
            <a:pPr>
              <a:spcBef>
                <a:spcPts val="900"/>
              </a:spcBef>
            </a:pPr>
            <a:r>
              <a:rPr lang="en-US" b="1" dirty="0">
                <a:solidFill>
                  <a:srgbClr val="0E0E0E"/>
                </a:solidFill>
                <a:effectLst/>
              </a:rPr>
              <a:t>Optimizations</a:t>
            </a:r>
            <a:r>
              <a:rPr lang="en-US" dirty="0">
                <a:solidFill>
                  <a:srgbClr val="0E0E0E"/>
                </a:solidFill>
                <a:effectLst/>
              </a:rPr>
              <a:t>: Integrates NVIDIA libraries (e.g., Apex for mixed precision, </a:t>
            </a:r>
            <a:r>
              <a:rPr lang="en-US" dirty="0" err="1">
                <a:solidFill>
                  <a:srgbClr val="0E0E0E"/>
                </a:solidFill>
                <a:effectLst/>
              </a:rPr>
              <a:t>TensorRT</a:t>
            </a:r>
            <a:r>
              <a:rPr lang="en-US" dirty="0">
                <a:solidFill>
                  <a:srgbClr val="0E0E0E"/>
                </a:solidFill>
                <a:effectLst/>
              </a:rPr>
              <a:t> for inference) for maximum performance.</a:t>
            </a:r>
          </a:p>
          <a:p>
            <a:pPr>
              <a:spcBef>
                <a:spcPts val="900"/>
              </a:spcBef>
            </a:pPr>
            <a:endParaRPr lang="en-US" b="1" dirty="0">
              <a:solidFill>
                <a:srgbClr val="0E0E0E"/>
              </a:solidFill>
              <a:effectLst/>
            </a:endParaRPr>
          </a:p>
          <a:p>
            <a:pPr>
              <a:spcBef>
                <a:spcPts val="900"/>
              </a:spcBef>
            </a:pPr>
            <a:r>
              <a:rPr lang="en-US" b="1" dirty="0">
                <a:solidFill>
                  <a:srgbClr val="0E0E0E"/>
                </a:solidFill>
                <a:effectLst/>
              </a:rPr>
              <a:t>Ease of Use</a:t>
            </a:r>
            <a:r>
              <a:rPr lang="en-US" dirty="0">
                <a:solidFill>
                  <a:srgbClr val="0E0E0E"/>
                </a:solidFill>
                <a:effectLst/>
              </a:rPr>
              <a:t>: User-friendly APIs, </a:t>
            </a:r>
            <a:r>
              <a:rPr lang="en-US" dirty="0" err="1">
                <a:solidFill>
                  <a:srgbClr val="0E0E0E"/>
                </a:solidFill>
                <a:effectLst/>
              </a:rPr>
              <a:t>Jupyter</a:t>
            </a:r>
            <a:r>
              <a:rPr lang="en-US" dirty="0">
                <a:solidFill>
                  <a:srgbClr val="0E0E0E"/>
                </a:solidFill>
                <a:effectLst/>
              </a:rPr>
              <a:t> Notebook tutorials, and out-of-the-box pipelines.</a:t>
            </a:r>
          </a:p>
        </p:txBody>
      </p:sp>
      <p:pic>
        <p:nvPicPr>
          <p:cNvPr id="7172" name="Picture 4" descr="NeMo Megatron: NVIDIA's Large Language Model Framework | by Alberto Romero  | Medium">
            <a:extLst>
              <a:ext uri="{FF2B5EF4-FFF2-40B4-BE49-F238E27FC236}">
                <a16:creationId xmlns:a16="http://schemas.microsoft.com/office/drawing/2014/main" id="{068E0403-D92F-A5A8-1330-C8E0238C11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76" t="7392" r="14446" b="6418"/>
          <a:stretch/>
        </p:blipFill>
        <p:spPr bwMode="auto">
          <a:xfrm>
            <a:off x="10493828" y="2107026"/>
            <a:ext cx="7489371" cy="525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25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18B1896-33E0-98C9-1AA7-2A69B9675AC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B4CE8EE-984C-29B3-2435-FE91075CF443}"/>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err="1">
                <a:effectLst/>
                <a:latin typeface="+mn-lt"/>
              </a:rPr>
              <a:t>DeepSpeed</a:t>
            </a:r>
            <a:endParaRPr dirty="0">
              <a:latin typeface="+mn-lt"/>
            </a:endParaRPr>
          </a:p>
        </p:txBody>
      </p:sp>
      <p:sp>
        <p:nvSpPr>
          <p:cNvPr id="107" name="Google Shape;107;p15">
            <a:extLst>
              <a:ext uri="{FF2B5EF4-FFF2-40B4-BE49-F238E27FC236}">
                <a16:creationId xmlns:a16="http://schemas.microsoft.com/office/drawing/2014/main" id="{12C42597-EDED-D3FE-2E5E-44E1CD43EDDC}"/>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err="1">
                <a:solidFill>
                  <a:srgbClr val="0E0E0E"/>
                </a:solidFill>
                <a:effectLst/>
              </a:rPr>
              <a:t>DeepSpeed</a:t>
            </a:r>
            <a:r>
              <a:rPr lang="en-US" dirty="0">
                <a:solidFill>
                  <a:srgbClr val="0E0E0E"/>
                </a:solidFill>
                <a:effectLst/>
              </a:rPr>
              <a:t> is an open-source deep learning library by Microsoft designed for efficient distributed training and inference of large models. Key features include:</a:t>
            </a:r>
          </a:p>
          <a:p>
            <a:pPr marL="0" indent="0">
              <a:buNone/>
            </a:pPr>
            <a:endParaRPr lang="en-US" dirty="0">
              <a:solidFill>
                <a:srgbClr val="0E0E0E"/>
              </a:solidFill>
              <a:effectLst/>
            </a:endParaRPr>
          </a:p>
          <a:p>
            <a:pPr>
              <a:spcBef>
                <a:spcPts val="900"/>
              </a:spcBef>
            </a:pPr>
            <a:r>
              <a:rPr lang="en-US" b="1" dirty="0" err="1">
                <a:solidFill>
                  <a:srgbClr val="0E0E0E"/>
                </a:solidFill>
                <a:effectLst/>
              </a:rPr>
              <a:t>ZeRO</a:t>
            </a:r>
            <a:r>
              <a:rPr lang="en-US" b="1" dirty="0">
                <a:solidFill>
                  <a:srgbClr val="0E0E0E"/>
                </a:solidFill>
                <a:effectLst/>
              </a:rPr>
              <a:t> Optimization</a:t>
            </a:r>
            <a:r>
              <a:rPr lang="en-US" dirty="0">
                <a:solidFill>
                  <a:srgbClr val="0E0E0E"/>
                </a:solidFill>
                <a:effectLst/>
              </a:rPr>
              <a:t>: Minimizes memory use for massive models by sharding weights, gradients, and optimizer states.</a:t>
            </a:r>
          </a:p>
          <a:p>
            <a:pPr>
              <a:spcBef>
                <a:spcPts val="900"/>
              </a:spcBef>
            </a:pPr>
            <a:endParaRPr lang="en-US" b="1" dirty="0">
              <a:solidFill>
                <a:srgbClr val="0E0E0E"/>
              </a:solidFill>
              <a:effectLst/>
            </a:endParaRPr>
          </a:p>
          <a:p>
            <a:pPr>
              <a:spcBef>
                <a:spcPts val="900"/>
              </a:spcBef>
            </a:pPr>
            <a:r>
              <a:rPr lang="en-US" b="1" dirty="0">
                <a:solidFill>
                  <a:srgbClr val="0E0E0E"/>
                </a:solidFill>
                <a:effectLst/>
              </a:rPr>
              <a:t>3D Parallelism</a:t>
            </a:r>
            <a:r>
              <a:rPr lang="en-US" dirty="0">
                <a:solidFill>
                  <a:srgbClr val="0E0E0E"/>
                </a:solidFill>
                <a:effectLst/>
              </a:rPr>
              <a:t>: Combines data, pipeline, and model parallelism for scalability.</a:t>
            </a:r>
          </a:p>
          <a:p>
            <a:pPr>
              <a:spcBef>
                <a:spcPts val="900"/>
              </a:spcBef>
            </a:pPr>
            <a:endParaRPr lang="en-US" b="1" dirty="0">
              <a:solidFill>
                <a:srgbClr val="0E0E0E"/>
              </a:solidFill>
              <a:effectLst/>
            </a:endParaRPr>
          </a:p>
          <a:p>
            <a:pPr>
              <a:spcBef>
                <a:spcPts val="900"/>
              </a:spcBef>
            </a:pPr>
            <a:r>
              <a:rPr lang="en-US" b="1" dirty="0">
                <a:solidFill>
                  <a:srgbClr val="0E0E0E"/>
                </a:solidFill>
                <a:effectLst/>
              </a:rPr>
              <a:t>Increased Efficiency</a:t>
            </a:r>
            <a:r>
              <a:rPr lang="en-US" dirty="0">
                <a:solidFill>
                  <a:srgbClr val="0E0E0E"/>
                </a:solidFill>
                <a:effectLst/>
              </a:rPr>
              <a:t>: Supports mixed precision training with </a:t>
            </a:r>
            <a:r>
              <a:rPr lang="en-US" b="1" dirty="0" err="1">
                <a:solidFill>
                  <a:srgbClr val="0E0E0E"/>
                </a:solidFill>
                <a:effectLst/>
              </a:rPr>
              <a:t>DeepSpeed</a:t>
            </a:r>
            <a:r>
              <a:rPr lang="en-US" b="1" dirty="0">
                <a:solidFill>
                  <a:srgbClr val="0E0E0E"/>
                </a:solidFill>
                <a:effectLst/>
              </a:rPr>
              <a:t>-Inference</a:t>
            </a:r>
            <a:r>
              <a:rPr lang="en-US" dirty="0">
                <a:solidFill>
                  <a:srgbClr val="0E0E0E"/>
                </a:solidFill>
                <a:effectLst/>
              </a:rPr>
              <a:t> for fast, low-latency model deployment.</a:t>
            </a:r>
          </a:p>
          <a:p>
            <a:pPr>
              <a:spcBef>
                <a:spcPts val="900"/>
              </a:spcBef>
            </a:pPr>
            <a:endParaRPr lang="en-US" b="1" dirty="0">
              <a:solidFill>
                <a:srgbClr val="0E0E0E"/>
              </a:solidFill>
              <a:effectLst/>
            </a:endParaRPr>
          </a:p>
          <a:p>
            <a:pPr>
              <a:spcBef>
                <a:spcPts val="900"/>
              </a:spcBef>
            </a:pPr>
            <a:r>
              <a:rPr lang="en-US" b="1" dirty="0">
                <a:solidFill>
                  <a:srgbClr val="0E0E0E"/>
                </a:solidFill>
                <a:effectLst/>
              </a:rPr>
              <a:t>Ease of Use</a:t>
            </a:r>
            <a:r>
              <a:rPr lang="en-US" dirty="0">
                <a:solidFill>
                  <a:srgbClr val="0E0E0E"/>
                </a:solidFill>
                <a:effectLst/>
              </a:rPr>
              <a:t>: Works seamlessly with </a:t>
            </a:r>
            <a:r>
              <a:rPr lang="en-US" dirty="0" err="1">
                <a:solidFill>
                  <a:srgbClr val="0E0E0E"/>
                </a:solidFill>
                <a:effectLst/>
              </a:rPr>
              <a:t>PyTorch</a:t>
            </a:r>
            <a:r>
              <a:rPr lang="en-US" dirty="0">
                <a:solidFill>
                  <a:srgbClr val="0E0E0E"/>
                </a:solidFill>
                <a:effectLst/>
              </a:rPr>
              <a:t> and simplifies scaling to hundreds of GPUs.</a:t>
            </a:r>
          </a:p>
        </p:txBody>
      </p:sp>
      <p:pic>
        <p:nvPicPr>
          <p:cNvPr id="8194" name="Picture 2">
            <a:extLst>
              <a:ext uri="{FF2B5EF4-FFF2-40B4-BE49-F238E27FC236}">
                <a16:creationId xmlns:a16="http://schemas.microsoft.com/office/drawing/2014/main" id="{5F9E6F9D-BFA8-A36F-1207-A98CBB39B1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32" t="7785" r="9470" b="10706"/>
          <a:stretch/>
        </p:blipFill>
        <p:spPr bwMode="auto">
          <a:xfrm>
            <a:off x="10551886" y="2197373"/>
            <a:ext cx="7547428" cy="40785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F566EBC3-C763-5314-BCB7-F21593B47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572" y="6179672"/>
            <a:ext cx="7852280" cy="324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78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773F790-21AC-D6B8-04EB-4BC4FDB4714D}"/>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586E930-60D4-258A-CD0A-39E099FBCE87}"/>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err="1">
                <a:effectLst/>
                <a:latin typeface="+mn-lt"/>
              </a:rPr>
              <a:t>MosaicML</a:t>
            </a:r>
            <a:r>
              <a:rPr lang="en-US" sz="4000" b="0" dirty="0">
                <a:effectLst/>
                <a:latin typeface="+mn-lt"/>
              </a:rPr>
              <a:t> Composer</a:t>
            </a:r>
            <a:endParaRPr dirty="0">
              <a:latin typeface="+mn-lt"/>
            </a:endParaRPr>
          </a:p>
        </p:txBody>
      </p:sp>
      <p:sp>
        <p:nvSpPr>
          <p:cNvPr id="107" name="Google Shape;107;p15">
            <a:extLst>
              <a:ext uri="{FF2B5EF4-FFF2-40B4-BE49-F238E27FC236}">
                <a16:creationId xmlns:a16="http://schemas.microsoft.com/office/drawing/2014/main" id="{4AD3318E-BFB7-A82E-551E-7008911A6E6A}"/>
              </a:ext>
            </a:extLst>
          </p:cNvPr>
          <p:cNvSpPr txBox="1">
            <a:spLocks noGrp="1"/>
          </p:cNvSpPr>
          <p:nvPr>
            <p:ph type="body" sz="quarter" idx="10"/>
          </p:nvPr>
        </p:nvSpPr>
        <p:spPr>
          <a:xfrm>
            <a:off x="1155696" y="2107026"/>
            <a:ext cx="13329561"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err="1">
                <a:solidFill>
                  <a:srgbClr val="0E0E0E"/>
                </a:solidFill>
                <a:effectLst/>
              </a:rPr>
              <a:t>MosaicML</a:t>
            </a:r>
            <a:r>
              <a:rPr lang="en-US" dirty="0">
                <a:solidFill>
                  <a:srgbClr val="0E0E0E"/>
                </a:solidFill>
                <a:effectLst/>
              </a:rPr>
              <a:t> Composer is a flexible deep learning training library that optimizes and accelerates model training workflows. Key features include:</a:t>
            </a:r>
          </a:p>
          <a:p>
            <a:pPr>
              <a:spcBef>
                <a:spcPts val="900"/>
              </a:spcBef>
            </a:pPr>
            <a:r>
              <a:rPr lang="en-US" b="1" dirty="0">
                <a:solidFill>
                  <a:srgbClr val="0E0E0E"/>
                </a:solidFill>
                <a:effectLst/>
              </a:rPr>
              <a:t>Speed-Up Techniques</a:t>
            </a:r>
            <a:r>
              <a:rPr lang="en-US" dirty="0">
                <a:solidFill>
                  <a:srgbClr val="0E0E0E"/>
                </a:solidFill>
                <a:effectLst/>
              </a:rPr>
              <a:t>: Includes cutting-edge algorithms like selective backpropagation, gradient skipping, and efficient data augmentation to reduce training time.</a:t>
            </a:r>
          </a:p>
          <a:p>
            <a:pPr>
              <a:spcBef>
                <a:spcPts val="900"/>
              </a:spcBef>
            </a:pPr>
            <a:r>
              <a:rPr lang="en-US" b="1" dirty="0">
                <a:solidFill>
                  <a:srgbClr val="0E0E0E"/>
                </a:solidFill>
                <a:effectLst/>
              </a:rPr>
              <a:t>Seamless Integration</a:t>
            </a:r>
            <a:r>
              <a:rPr lang="en-US" dirty="0">
                <a:solidFill>
                  <a:srgbClr val="0E0E0E"/>
                </a:solidFill>
                <a:effectLst/>
              </a:rPr>
              <a:t>: Built on </a:t>
            </a:r>
            <a:r>
              <a:rPr lang="en-US" dirty="0" err="1">
                <a:solidFill>
                  <a:srgbClr val="0E0E0E"/>
                </a:solidFill>
                <a:effectLst/>
              </a:rPr>
              <a:t>PyTorch</a:t>
            </a:r>
            <a:r>
              <a:rPr lang="en-US" dirty="0">
                <a:solidFill>
                  <a:srgbClr val="0E0E0E"/>
                </a:solidFill>
                <a:effectLst/>
              </a:rPr>
              <a:t>, it integrates easily with existing codebases and supports popular frameworks.</a:t>
            </a:r>
          </a:p>
          <a:p>
            <a:pPr>
              <a:spcBef>
                <a:spcPts val="900"/>
              </a:spcBef>
            </a:pPr>
            <a:r>
              <a:rPr lang="en-US" b="1" dirty="0">
                <a:solidFill>
                  <a:srgbClr val="0E0E0E"/>
                </a:solidFill>
                <a:effectLst/>
              </a:rPr>
              <a:t>Scale with Ease</a:t>
            </a:r>
            <a:r>
              <a:rPr lang="en-US" dirty="0">
                <a:solidFill>
                  <a:srgbClr val="0E0E0E"/>
                </a:solidFill>
                <a:effectLst/>
              </a:rPr>
              <a:t>: Optimized for single-node and multi-node setups, supporting both data and model parallelism.</a:t>
            </a:r>
          </a:p>
          <a:p>
            <a:pPr>
              <a:spcBef>
                <a:spcPts val="900"/>
              </a:spcBef>
            </a:pPr>
            <a:r>
              <a:rPr lang="en-US" b="1" dirty="0">
                <a:solidFill>
                  <a:srgbClr val="0E0E0E"/>
                </a:solidFill>
                <a:effectLst/>
              </a:rPr>
              <a:t>Customizable</a:t>
            </a:r>
            <a:r>
              <a:rPr lang="en-US" dirty="0">
                <a:solidFill>
                  <a:srgbClr val="0E0E0E"/>
                </a:solidFill>
                <a:effectLst/>
              </a:rPr>
              <a:t>: Modular design lets you plug in and experiment with new training algorithms.</a:t>
            </a:r>
          </a:p>
        </p:txBody>
      </p:sp>
      <p:pic>
        <p:nvPicPr>
          <p:cNvPr id="9218" name="Picture 2" descr="Composer’s training loop has a series of events that occur at each stage in the training process.">
            <a:extLst>
              <a:ext uri="{FF2B5EF4-FFF2-40B4-BE49-F238E27FC236}">
                <a16:creationId xmlns:a16="http://schemas.microsoft.com/office/drawing/2014/main" id="{B206BFC1-46A1-0AA4-F6DD-2044731C92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65" b="9316"/>
          <a:stretch/>
        </p:blipFill>
        <p:spPr bwMode="auto">
          <a:xfrm>
            <a:off x="2278743" y="6244077"/>
            <a:ext cx="8273142" cy="38338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ntroducing MPT-7B: A New Standard for Open-Source, Commercially Usable  LLMs | Databricks Blog">
            <a:extLst>
              <a:ext uri="{FF2B5EF4-FFF2-40B4-BE49-F238E27FC236}">
                <a16:creationId xmlns:a16="http://schemas.microsoft.com/office/drawing/2014/main" id="{D58A49B5-9A26-0379-3B75-3AD1CBB5C9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7223" y="6263026"/>
            <a:ext cx="6836068" cy="383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5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182B023-9A5B-B765-ADDA-7E13998F5AB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D6BD9365-7441-4286-44DF-EEFFD3A300A6}"/>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Hugging Face Accelerate</a:t>
            </a:r>
            <a:endParaRPr dirty="0">
              <a:latin typeface="+mn-lt"/>
            </a:endParaRPr>
          </a:p>
        </p:txBody>
      </p:sp>
      <p:sp>
        <p:nvSpPr>
          <p:cNvPr id="107" name="Google Shape;107;p15">
            <a:extLst>
              <a:ext uri="{FF2B5EF4-FFF2-40B4-BE49-F238E27FC236}">
                <a16:creationId xmlns:a16="http://schemas.microsoft.com/office/drawing/2014/main" id="{79F5A476-1F28-3406-9B2B-56431E37D927}"/>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buNone/>
            </a:pPr>
            <a:r>
              <a:rPr lang="en-US" dirty="0">
                <a:solidFill>
                  <a:srgbClr val="0E0E0E"/>
                </a:solidFill>
                <a:effectLst/>
              </a:rPr>
              <a:t>Hugging Face Accelerate simplifies distributed training and inference for machine learning models. Key features include:</a:t>
            </a:r>
          </a:p>
          <a:p>
            <a:pPr>
              <a:lnSpc>
                <a:spcPct val="100000"/>
              </a:lnSpc>
              <a:spcBef>
                <a:spcPts val="900"/>
              </a:spcBef>
            </a:pPr>
            <a:r>
              <a:rPr lang="en-US" b="1" dirty="0">
                <a:solidFill>
                  <a:srgbClr val="0E0E0E"/>
                </a:solidFill>
                <a:effectLst/>
              </a:rPr>
              <a:t>Ease of Use</a:t>
            </a:r>
            <a:r>
              <a:rPr lang="en-US" dirty="0">
                <a:solidFill>
                  <a:srgbClr val="0E0E0E"/>
                </a:solidFill>
                <a:effectLst/>
              </a:rPr>
              <a:t>: Minimal code changes to enable multi-GPU, TPU, or multi-node training.</a:t>
            </a:r>
          </a:p>
          <a:p>
            <a:pPr marL="0" indent="0">
              <a:lnSpc>
                <a:spcPct val="100000"/>
              </a:lnSpc>
              <a:spcBef>
                <a:spcPts val="900"/>
              </a:spcBef>
              <a:buNone/>
            </a:pPr>
            <a:endParaRPr lang="en-US" dirty="0">
              <a:solidFill>
                <a:srgbClr val="0E0E0E"/>
              </a:solidFill>
              <a:effectLst/>
            </a:endParaRPr>
          </a:p>
          <a:p>
            <a:pPr>
              <a:lnSpc>
                <a:spcPct val="100000"/>
              </a:lnSpc>
              <a:spcBef>
                <a:spcPts val="900"/>
              </a:spcBef>
            </a:pPr>
            <a:r>
              <a:rPr lang="en-US" b="1" dirty="0">
                <a:solidFill>
                  <a:srgbClr val="0E0E0E"/>
                </a:solidFill>
                <a:effectLst/>
              </a:rPr>
              <a:t>Flexibility</a:t>
            </a:r>
            <a:r>
              <a:rPr lang="en-US" dirty="0">
                <a:solidFill>
                  <a:srgbClr val="0E0E0E"/>
                </a:solidFill>
                <a:effectLst/>
              </a:rPr>
              <a:t>: Works with </a:t>
            </a:r>
            <a:r>
              <a:rPr lang="en-US" dirty="0" err="1">
                <a:solidFill>
                  <a:srgbClr val="0E0E0E"/>
                </a:solidFill>
                <a:effectLst/>
              </a:rPr>
              <a:t>PyTorch</a:t>
            </a:r>
            <a:r>
              <a:rPr lang="en-US" dirty="0">
                <a:solidFill>
                  <a:srgbClr val="0E0E0E"/>
                </a:solidFill>
                <a:effectLst/>
              </a:rPr>
              <a:t> and supports dynamic scaling for diverse hardware setups.</a:t>
            </a:r>
          </a:p>
          <a:p>
            <a:pPr>
              <a:lnSpc>
                <a:spcPct val="100000"/>
              </a:lnSpc>
              <a:spcBef>
                <a:spcPts val="900"/>
              </a:spcBef>
            </a:pPr>
            <a:endParaRPr lang="en-US" dirty="0">
              <a:solidFill>
                <a:srgbClr val="0E0E0E"/>
              </a:solidFill>
              <a:effectLst/>
            </a:endParaRPr>
          </a:p>
          <a:p>
            <a:pPr>
              <a:lnSpc>
                <a:spcPct val="100000"/>
              </a:lnSpc>
              <a:spcBef>
                <a:spcPts val="900"/>
              </a:spcBef>
            </a:pPr>
            <a:r>
              <a:rPr lang="en-US" b="1" dirty="0">
                <a:solidFill>
                  <a:srgbClr val="0E0E0E"/>
                </a:solidFill>
                <a:effectLst/>
              </a:rPr>
              <a:t>Zero Boilerplate</a:t>
            </a:r>
            <a:r>
              <a:rPr lang="en-US" dirty="0">
                <a:solidFill>
                  <a:srgbClr val="0E0E0E"/>
                </a:solidFill>
                <a:effectLst/>
              </a:rPr>
              <a:t>: Handles device placement, mixed precision, and gradient accumulation automatically.</a:t>
            </a:r>
          </a:p>
          <a:p>
            <a:pPr>
              <a:lnSpc>
                <a:spcPct val="100000"/>
              </a:lnSpc>
              <a:spcBef>
                <a:spcPts val="900"/>
              </a:spcBef>
            </a:pPr>
            <a:endParaRPr lang="en-US" dirty="0">
              <a:solidFill>
                <a:srgbClr val="0E0E0E"/>
              </a:solidFill>
              <a:effectLst/>
            </a:endParaRPr>
          </a:p>
          <a:p>
            <a:pPr>
              <a:lnSpc>
                <a:spcPct val="100000"/>
              </a:lnSpc>
              <a:spcBef>
                <a:spcPts val="900"/>
              </a:spcBef>
            </a:pPr>
            <a:r>
              <a:rPr lang="en-US" b="1" dirty="0">
                <a:solidFill>
                  <a:srgbClr val="0E0E0E"/>
                </a:solidFill>
                <a:effectLst/>
              </a:rPr>
              <a:t>Community Integration</a:t>
            </a:r>
            <a:r>
              <a:rPr lang="en-US" dirty="0">
                <a:solidFill>
                  <a:srgbClr val="0E0E0E"/>
                </a:solidFill>
                <a:effectLst/>
              </a:rPr>
              <a:t>: Seamlessly integrates with Hugging Face libraries like Transformers and Datasets.</a:t>
            </a:r>
          </a:p>
        </p:txBody>
      </p:sp>
      <p:pic>
        <p:nvPicPr>
          <p:cNvPr id="2" name="Picture 1">
            <a:extLst>
              <a:ext uri="{FF2B5EF4-FFF2-40B4-BE49-F238E27FC236}">
                <a16:creationId xmlns:a16="http://schemas.microsoft.com/office/drawing/2014/main" id="{36250FBF-A365-D3C4-7A65-74F7A28C9E58}"/>
              </a:ext>
            </a:extLst>
          </p:cNvPr>
          <p:cNvPicPr>
            <a:picLocks noChangeAspect="1"/>
          </p:cNvPicPr>
          <p:nvPr/>
        </p:nvPicPr>
        <p:blipFill>
          <a:blip r:embed="rId3"/>
          <a:stretch>
            <a:fillRect/>
          </a:stretch>
        </p:blipFill>
        <p:spPr>
          <a:xfrm>
            <a:off x="10344149" y="4816833"/>
            <a:ext cx="7772400" cy="3873596"/>
          </a:xfrm>
          <a:prstGeom prst="rect">
            <a:avLst/>
          </a:prstGeom>
        </p:spPr>
      </p:pic>
      <p:pic>
        <p:nvPicPr>
          <p:cNvPr id="10242" name="Picture 2" descr="Accelerate">
            <a:extLst>
              <a:ext uri="{FF2B5EF4-FFF2-40B4-BE49-F238E27FC236}">
                <a16:creationId xmlns:a16="http://schemas.microsoft.com/office/drawing/2014/main" id="{65D51363-F9B2-3218-9CAE-801D5C8ACB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286" t="25066" r="28286" b="37191"/>
          <a:stretch/>
        </p:blipFill>
        <p:spPr bwMode="auto">
          <a:xfrm>
            <a:off x="10921092" y="1596571"/>
            <a:ext cx="6618514" cy="310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8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56C98E36-07D2-3DBD-C8B5-3ED8DE2EB4D1}"/>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C547E9D9-736A-FF0D-494E-6E1819DF2E3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Deciding what to choose</a:t>
            </a:r>
            <a:endParaRPr dirty="0">
              <a:latin typeface="+mn-lt"/>
            </a:endParaRPr>
          </a:p>
        </p:txBody>
      </p:sp>
      <p:sp>
        <p:nvSpPr>
          <p:cNvPr id="107" name="Google Shape;107;p15">
            <a:extLst>
              <a:ext uri="{FF2B5EF4-FFF2-40B4-BE49-F238E27FC236}">
                <a16:creationId xmlns:a16="http://schemas.microsoft.com/office/drawing/2014/main" id="{03931A74-0F8C-C8CD-FEF0-41AF1DF0C54E}"/>
              </a:ext>
            </a:extLst>
          </p:cNvPr>
          <p:cNvSpPr txBox="1">
            <a:spLocks noGrp="1"/>
          </p:cNvSpPr>
          <p:nvPr>
            <p:ph type="body" sz="quarter" idx="10"/>
          </p:nvPr>
        </p:nvSpPr>
        <p:spPr>
          <a:xfrm>
            <a:off x="1155696" y="2107026"/>
            <a:ext cx="12487731"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dirty="0">
                <a:solidFill>
                  <a:srgbClr val="0E0E0E"/>
                </a:solidFill>
                <a:effectLst/>
              </a:rPr>
              <a:t>Choose your library based on project size, ease of use, and hardware compatibility. For small projects, prioritize simplicity; for large-scale models, focus on advanced optimization and scalability. Match the tool to your expertise and performance needs.</a:t>
            </a:r>
          </a:p>
          <a:p>
            <a:pPr marL="0" indent="0">
              <a:buNone/>
            </a:pPr>
            <a:endParaRPr lang="en-US" sz="2000" dirty="0">
              <a:solidFill>
                <a:srgbClr val="0E0E0E"/>
              </a:solidFill>
              <a:effectLst/>
            </a:endParaRPr>
          </a:p>
          <a:p>
            <a:pPr marL="0" indent="0">
              <a:spcBef>
                <a:spcPts val="900"/>
              </a:spcBef>
              <a:buNone/>
            </a:pPr>
            <a:r>
              <a:rPr lang="en-US" sz="2000" dirty="0">
                <a:solidFill>
                  <a:srgbClr val="0E0E0E"/>
                </a:solidFill>
                <a:effectLst/>
              </a:rPr>
              <a:t>1. </a:t>
            </a:r>
            <a:r>
              <a:rPr lang="en-US" sz="2000" b="1" dirty="0">
                <a:solidFill>
                  <a:srgbClr val="0E0E0E"/>
                </a:solidFill>
                <a:effectLst/>
              </a:rPr>
              <a:t>Project Scale</a:t>
            </a:r>
            <a:endParaRPr lang="en-US" sz="2000" dirty="0">
              <a:solidFill>
                <a:srgbClr val="0E0E0E"/>
              </a:solidFill>
              <a:effectLst/>
            </a:endParaRPr>
          </a:p>
          <a:p>
            <a:pPr>
              <a:spcBef>
                <a:spcPts val="900"/>
              </a:spcBef>
            </a:pPr>
            <a:r>
              <a:rPr lang="en-US" sz="2000" b="1" dirty="0">
                <a:solidFill>
                  <a:srgbClr val="0E0E0E"/>
                </a:solidFill>
                <a:effectLst/>
              </a:rPr>
              <a:t>Small to Medium</a:t>
            </a:r>
            <a:r>
              <a:rPr lang="en-US" sz="2000" dirty="0">
                <a:solidFill>
                  <a:srgbClr val="0E0E0E"/>
                </a:solidFill>
                <a:effectLst/>
              </a:rPr>
              <a:t>: Use </a:t>
            </a:r>
            <a:r>
              <a:rPr lang="en-US" sz="2000" b="1" dirty="0">
                <a:solidFill>
                  <a:srgbClr val="0E0E0E"/>
                </a:solidFill>
                <a:effectLst/>
              </a:rPr>
              <a:t>Hugging Face Accelerate</a:t>
            </a:r>
            <a:r>
              <a:rPr lang="en-US" sz="2000" dirty="0">
                <a:solidFill>
                  <a:srgbClr val="0E0E0E"/>
                </a:solidFill>
                <a:effectLst/>
              </a:rPr>
              <a:t> for simplicity and fast scaling.</a:t>
            </a:r>
          </a:p>
          <a:p>
            <a:pPr>
              <a:spcBef>
                <a:spcPts val="900"/>
              </a:spcBef>
            </a:pPr>
            <a:r>
              <a:rPr lang="en-US" sz="2000" b="1" dirty="0">
                <a:solidFill>
                  <a:srgbClr val="0E0E0E"/>
                </a:solidFill>
                <a:effectLst/>
              </a:rPr>
              <a:t>Large-Scale</a:t>
            </a:r>
            <a:r>
              <a:rPr lang="en-US" sz="2000" dirty="0">
                <a:solidFill>
                  <a:srgbClr val="0E0E0E"/>
                </a:solidFill>
                <a:effectLst/>
              </a:rPr>
              <a:t>: Choose </a:t>
            </a:r>
            <a:r>
              <a:rPr lang="en-US" sz="2000" b="1" dirty="0" err="1">
                <a:solidFill>
                  <a:srgbClr val="0E0E0E"/>
                </a:solidFill>
                <a:effectLst/>
              </a:rPr>
              <a:t>DeepSpeed</a:t>
            </a:r>
            <a:r>
              <a:rPr lang="en-US" sz="2000" dirty="0">
                <a:solidFill>
                  <a:srgbClr val="0E0E0E"/>
                </a:solidFill>
                <a:effectLst/>
              </a:rPr>
              <a:t> or </a:t>
            </a:r>
            <a:r>
              <a:rPr lang="en-US" sz="2000" b="1" dirty="0">
                <a:solidFill>
                  <a:srgbClr val="0E0E0E"/>
                </a:solidFill>
                <a:effectLst/>
              </a:rPr>
              <a:t>NVIDIA </a:t>
            </a:r>
            <a:r>
              <a:rPr lang="en-US" sz="2000" b="1" dirty="0" err="1">
                <a:solidFill>
                  <a:srgbClr val="0E0E0E"/>
                </a:solidFill>
                <a:effectLst/>
              </a:rPr>
              <a:t>NeMo</a:t>
            </a:r>
            <a:r>
              <a:rPr lang="en-US" sz="2000" dirty="0">
                <a:solidFill>
                  <a:srgbClr val="0E0E0E"/>
                </a:solidFill>
                <a:effectLst/>
              </a:rPr>
              <a:t> for advanced optimization and scalability.</a:t>
            </a:r>
          </a:p>
          <a:p>
            <a:pPr>
              <a:spcBef>
                <a:spcPts val="900"/>
              </a:spcBef>
            </a:pPr>
            <a:endParaRPr lang="en-US" sz="2000" dirty="0">
              <a:solidFill>
                <a:srgbClr val="0E0E0E"/>
              </a:solidFill>
              <a:effectLst/>
            </a:endParaRPr>
          </a:p>
          <a:p>
            <a:pPr marL="0" indent="0">
              <a:spcBef>
                <a:spcPts val="900"/>
              </a:spcBef>
              <a:buNone/>
            </a:pPr>
            <a:r>
              <a:rPr lang="en-US" sz="2000" dirty="0">
                <a:solidFill>
                  <a:srgbClr val="0E0E0E"/>
                </a:solidFill>
                <a:effectLst/>
              </a:rPr>
              <a:t>2. </a:t>
            </a:r>
            <a:r>
              <a:rPr lang="en-US" sz="2000" b="1" dirty="0">
                <a:solidFill>
                  <a:srgbClr val="0E0E0E"/>
                </a:solidFill>
                <a:effectLst/>
              </a:rPr>
              <a:t>Ease of Use vs Customization</a:t>
            </a:r>
            <a:endParaRPr lang="en-US" sz="2000" dirty="0">
              <a:solidFill>
                <a:srgbClr val="0E0E0E"/>
              </a:solidFill>
              <a:effectLst/>
            </a:endParaRPr>
          </a:p>
          <a:p>
            <a:pPr>
              <a:spcBef>
                <a:spcPts val="900"/>
              </a:spcBef>
            </a:pPr>
            <a:r>
              <a:rPr lang="en-US" sz="2000" b="1" dirty="0">
                <a:solidFill>
                  <a:srgbClr val="0E0E0E"/>
                </a:solidFill>
                <a:effectLst/>
              </a:rPr>
              <a:t>Easy to Start</a:t>
            </a:r>
            <a:r>
              <a:rPr lang="en-US" sz="2000" dirty="0">
                <a:solidFill>
                  <a:srgbClr val="0E0E0E"/>
                </a:solidFill>
                <a:effectLst/>
              </a:rPr>
              <a:t>: </a:t>
            </a:r>
            <a:r>
              <a:rPr lang="en-US" sz="2000" b="1" dirty="0">
                <a:solidFill>
                  <a:srgbClr val="0E0E0E"/>
                </a:solidFill>
                <a:effectLst/>
              </a:rPr>
              <a:t>Hugging Face Accelerate</a:t>
            </a:r>
            <a:r>
              <a:rPr lang="en-US" sz="2000" dirty="0">
                <a:solidFill>
                  <a:srgbClr val="0E0E0E"/>
                </a:solidFill>
                <a:effectLst/>
              </a:rPr>
              <a:t> for minimal setup.</a:t>
            </a:r>
          </a:p>
          <a:p>
            <a:pPr>
              <a:spcBef>
                <a:spcPts val="900"/>
              </a:spcBef>
            </a:pPr>
            <a:r>
              <a:rPr lang="en-US" sz="2000" b="1" dirty="0">
                <a:solidFill>
                  <a:srgbClr val="0E0E0E"/>
                </a:solidFill>
                <a:effectLst/>
              </a:rPr>
              <a:t>Advanced Control</a:t>
            </a:r>
            <a:r>
              <a:rPr lang="en-US" sz="2000" dirty="0">
                <a:solidFill>
                  <a:srgbClr val="0E0E0E"/>
                </a:solidFill>
                <a:effectLst/>
              </a:rPr>
              <a:t>: </a:t>
            </a:r>
            <a:r>
              <a:rPr lang="en-US" sz="2000" b="1" dirty="0" err="1">
                <a:solidFill>
                  <a:srgbClr val="0E0E0E"/>
                </a:solidFill>
                <a:effectLst/>
              </a:rPr>
              <a:t>DeepSpeed</a:t>
            </a:r>
            <a:r>
              <a:rPr lang="en-US" sz="2000" dirty="0">
                <a:solidFill>
                  <a:srgbClr val="0E0E0E"/>
                </a:solidFill>
                <a:effectLst/>
              </a:rPr>
              <a:t>, </a:t>
            </a:r>
            <a:r>
              <a:rPr lang="en-US" sz="2000" b="1" dirty="0" err="1">
                <a:solidFill>
                  <a:srgbClr val="0E0E0E"/>
                </a:solidFill>
                <a:effectLst/>
              </a:rPr>
              <a:t>PyTorch</a:t>
            </a:r>
            <a:r>
              <a:rPr lang="en-US" sz="2000" b="1" dirty="0">
                <a:solidFill>
                  <a:srgbClr val="0E0E0E"/>
                </a:solidFill>
                <a:effectLst/>
              </a:rPr>
              <a:t> Distributed</a:t>
            </a:r>
            <a:r>
              <a:rPr lang="en-US" sz="2000" dirty="0">
                <a:solidFill>
                  <a:srgbClr val="0E0E0E"/>
                </a:solidFill>
                <a:effectLst/>
              </a:rPr>
              <a:t>, or </a:t>
            </a:r>
            <a:r>
              <a:rPr lang="en-US" sz="2000" b="1" dirty="0" err="1">
                <a:solidFill>
                  <a:srgbClr val="0E0E0E"/>
                </a:solidFill>
                <a:effectLst/>
              </a:rPr>
              <a:t>MosaicML</a:t>
            </a:r>
            <a:r>
              <a:rPr lang="en-US" sz="2000" b="1" dirty="0">
                <a:solidFill>
                  <a:srgbClr val="0E0E0E"/>
                </a:solidFill>
                <a:effectLst/>
              </a:rPr>
              <a:t> Composer</a:t>
            </a:r>
            <a:r>
              <a:rPr lang="en-US" sz="2000" dirty="0">
                <a:solidFill>
                  <a:srgbClr val="0E0E0E"/>
                </a:solidFill>
                <a:effectLst/>
              </a:rPr>
              <a:t> for custom workflows.</a:t>
            </a:r>
          </a:p>
          <a:p>
            <a:pPr marL="0" indent="0">
              <a:spcBef>
                <a:spcPts val="900"/>
              </a:spcBef>
              <a:buNone/>
            </a:pPr>
            <a:endParaRPr lang="en-US" sz="2000" dirty="0">
              <a:solidFill>
                <a:srgbClr val="0E0E0E"/>
              </a:solidFill>
              <a:effectLst/>
            </a:endParaRPr>
          </a:p>
          <a:p>
            <a:pPr marL="0" indent="0">
              <a:spcBef>
                <a:spcPts val="900"/>
              </a:spcBef>
              <a:buNone/>
            </a:pPr>
            <a:r>
              <a:rPr lang="en-US" sz="2000" dirty="0">
                <a:solidFill>
                  <a:srgbClr val="0E0E0E"/>
                </a:solidFill>
                <a:effectLst/>
              </a:rPr>
              <a:t>3. </a:t>
            </a:r>
            <a:r>
              <a:rPr lang="en-US" sz="2000" b="1" dirty="0">
                <a:solidFill>
                  <a:srgbClr val="0E0E0E"/>
                </a:solidFill>
                <a:effectLst/>
              </a:rPr>
              <a:t>Performance Optimization</a:t>
            </a:r>
            <a:endParaRPr lang="en-US" sz="2000" dirty="0">
              <a:solidFill>
                <a:srgbClr val="0E0E0E"/>
              </a:solidFill>
              <a:effectLst/>
            </a:endParaRPr>
          </a:p>
          <a:p>
            <a:pPr>
              <a:spcBef>
                <a:spcPts val="900"/>
              </a:spcBef>
            </a:pPr>
            <a:r>
              <a:rPr lang="en-US" sz="2000" b="1" dirty="0">
                <a:solidFill>
                  <a:srgbClr val="0E0E0E"/>
                </a:solidFill>
                <a:effectLst/>
              </a:rPr>
              <a:t>Memory Efficiency</a:t>
            </a:r>
            <a:r>
              <a:rPr lang="en-US" sz="2000" dirty="0">
                <a:solidFill>
                  <a:srgbClr val="0E0E0E"/>
                </a:solidFill>
                <a:effectLst/>
              </a:rPr>
              <a:t>: </a:t>
            </a:r>
            <a:r>
              <a:rPr lang="en-US" sz="2000" b="1" dirty="0" err="1">
                <a:solidFill>
                  <a:srgbClr val="0E0E0E"/>
                </a:solidFill>
                <a:effectLst/>
              </a:rPr>
              <a:t>DeepSpeed</a:t>
            </a:r>
            <a:r>
              <a:rPr lang="en-US" sz="2000" b="1" dirty="0">
                <a:solidFill>
                  <a:srgbClr val="0E0E0E"/>
                </a:solidFill>
                <a:effectLst/>
              </a:rPr>
              <a:t> (</a:t>
            </a:r>
            <a:r>
              <a:rPr lang="en-US" sz="2000" b="1" dirty="0" err="1">
                <a:solidFill>
                  <a:srgbClr val="0E0E0E"/>
                </a:solidFill>
                <a:effectLst/>
              </a:rPr>
              <a:t>ZeRO</a:t>
            </a:r>
            <a:r>
              <a:rPr lang="en-US" sz="2000" b="1" dirty="0">
                <a:solidFill>
                  <a:srgbClr val="0E0E0E"/>
                </a:solidFill>
                <a:effectLst/>
              </a:rPr>
              <a:t>)</a:t>
            </a:r>
            <a:r>
              <a:rPr lang="en-US" sz="2000" dirty="0">
                <a:solidFill>
                  <a:srgbClr val="0E0E0E"/>
                </a:solidFill>
                <a:effectLst/>
              </a:rPr>
              <a:t> for massive models.</a:t>
            </a:r>
          </a:p>
          <a:p>
            <a:pPr>
              <a:spcBef>
                <a:spcPts val="900"/>
              </a:spcBef>
            </a:pPr>
            <a:r>
              <a:rPr lang="en-US" sz="2000" b="1" dirty="0">
                <a:solidFill>
                  <a:srgbClr val="0E0E0E"/>
                </a:solidFill>
                <a:effectLst/>
              </a:rPr>
              <a:t>Speed and Cost</a:t>
            </a:r>
            <a:r>
              <a:rPr lang="en-US" sz="2000" dirty="0">
                <a:solidFill>
                  <a:srgbClr val="0E0E0E"/>
                </a:solidFill>
                <a:effectLst/>
              </a:rPr>
              <a:t>: </a:t>
            </a:r>
            <a:r>
              <a:rPr lang="en-US" sz="2000" b="1" dirty="0" err="1">
                <a:solidFill>
                  <a:srgbClr val="0E0E0E"/>
                </a:solidFill>
                <a:effectLst/>
              </a:rPr>
              <a:t>MosaicML</a:t>
            </a:r>
            <a:r>
              <a:rPr lang="en-US" sz="2000" b="1" dirty="0">
                <a:solidFill>
                  <a:srgbClr val="0E0E0E"/>
                </a:solidFill>
                <a:effectLst/>
              </a:rPr>
              <a:t> Composer</a:t>
            </a:r>
            <a:r>
              <a:rPr lang="en-US" sz="2000" dirty="0">
                <a:solidFill>
                  <a:srgbClr val="0E0E0E"/>
                </a:solidFill>
                <a:effectLst/>
              </a:rPr>
              <a:t> for innovative training techniques.</a:t>
            </a:r>
          </a:p>
          <a:p>
            <a:pPr marL="0" indent="0">
              <a:spcBef>
                <a:spcPts val="900"/>
              </a:spcBef>
              <a:buNone/>
            </a:pPr>
            <a:endParaRPr lang="en-US" sz="2000" dirty="0">
              <a:solidFill>
                <a:srgbClr val="0E0E0E"/>
              </a:solidFill>
              <a:effectLst/>
            </a:endParaRPr>
          </a:p>
          <a:p>
            <a:pPr marL="0" indent="0">
              <a:spcBef>
                <a:spcPts val="900"/>
              </a:spcBef>
              <a:buNone/>
            </a:pPr>
            <a:r>
              <a:rPr lang="en-US" sz="2000" dirty="0">
                <a:solidFill>
                  <a:srgbClr val="0E0E0E"/>
                </a:solidFill>
                <a:effectLst/>
              </a:rPr>
              <a:t>4. </a:t>
            </a:r>
            <a:r>
              <a:rPr lang="en-US" sz="2000" b="1" dirty="0">
                <a:solidFill>
                  <a:srgbClr val="0E0E0E"/>
                </a:solidFill>
                <a:effectLst/>
              </a:rPr>
              <a:t>Hardware &amp; Applications</a:t>
            </a:r>
            <a:endParaRPr lang="en-US" sz="2000" dirty="0">
              <a:solidFill>
                <a:srgbClr val="0E0E0E"/>
              </a:solidFill>
              <a:effectLst/>
            </a:endParaRPr>
          </a:p>
          <a:p>
            <a:pPr>
              <a:spcBef>
                <a:spcPts val="900"/>
              </a:spcBef>
            </a:pPr>
            <a:r>
              <a:rPr lang="en-US" sz="2000" b="1" dirty="0">
                <a:solidFill>
                  <a:srgbClr val="0E0E0E"/>
                </a:solidFill>
                <a:effectLst/>
              </a:rPr>
              <a:t>NVIDIA Ecosystem</a:t>
            </a:r>
            <a:r>
              <a:rPr lang="en-US" sz="2000" dirty="0">
                <a:solidFill>
                  <a:srgbClr val="0E0E0E"/>
                </a:solidFill>
                <a:effectLst/>
              </a:rPr>
              <a:t>: </a:t>
            </a:r>
            <a:r>
              <a:rPr lang="en-US" sz="2000" b="1" dirty="0">
                <a:solidFill>
                  <a:srgbClr val="0E0E0E"/>
                </a:solidFill>
                <a:effectLst/>
              </a:rPr>
              <a:t>NVIDIA </a:t>
            </a:r>
            <a:r>
              <a:rPr lang="en-US" sz="2000" b="1" dirty="0" err="1">
                <a:solidFill>
                  <a:srgbClr val="0E0E0E"/>
                </a:solidFill>
                <a:effectLst/>
              </a:rPr>
              <a:t>NeMo</a:t>
            </a:r>
            <a:r>
              <a:rPr lang="en-US" sz="2000" dirty="0">
                <a:solidFill>
                  <a:srgbClr val="0E0E0E"/>
                </a:solidFill>
                <a:effectLst/>
              </a:rPr>
              <a:t> for speech, NLP, and multimodal tasks.</a:t>
            </a:r>
          </a:p>
          <a:p>
            <a:pPr>
              <a:spcBef>
                <a:spcPts val="900"/>
              </a:spcBef>
            </a:pPr>
            <a:r>
              <a:rPr lang="en-US" sz="2000" b="1" dirty="0">
                <a:solidFill>
                  <a:srgbClr val="0E0E0E"/>
                </a:solidFill>
                <a:effectLst/>
              </a:rPr>
              <a:t>Multi-GPU/Node</a:t>
            </a:r>
            <a:r>
              <a:rPr lang="en-US" sz="2000" dirty="0">
                <a:solidFill>
                  <a:srgbClr val="0E0E0E"/>
                </a:solidFill>
                <a:effectLst/>
              </a:rPr>
              <a:t>: </a:t>
            </a:r>
            <a:r>
              <a:rPr lang="en-US" sz="2000" b="1" dirty="0" err="1">
                <a:solidFill>
                  <a:srgbClr val="0E0E0E"/>
                </a:solidFill>
                <a:effectLst/>
              </a:rPr>
              <a:t>DeepSpeed</a:t>
            </a:r>
            <a:r>
              <a:rPr lang="en-US" sz="2000" dirty="0">
                <a:solidFill>
                  <a:srgbClr val="0E0E0E"/>
                </a:solidFill>
                <a:effectLst/>
              </a:rPr>
              <a:t> or </a:t>
            </a:r>
            <a:r>
              <a:rPr lang="en-US" sz="2000" b="1" dirty="0" err="1">
                <a:solidFill>
                  <a:srgbClr val="0E0E0E"/>
                </a:solidFill>
                <a:effectLst/>
              </a:rPr>
              <a:t>PyTorch</a:t>
            </a:r>
            <a:r>
              <a:rPr lang="en-US" sz="2000" b="1" dirty="0">
                <a:solidFill>
                  <a:srgbClr val="0E0E0E"/>
                </a:solidFill>
                <a:effectLst/>
              </a:rPr>
              <a:t> Distributed</a:t>
            </a:r>
            <a:r>
              <a:rPr lang="en-US" sz="2000" dirty="0">
                <a:solidFill>
                  <a:srgbClr val="0E0E0E"/>
                </a:solidFill>
                <a:effectLst/>
              </a:rPr>
              <a:t> for scaling.</a:t>
            </a:r>
          </a:p>
        </p:txBody>
      </p:sp>
      <p:pic>
        <p:nvPicPr>
          <p:cNvPr id="4" name="Picture 2" descr="Accelerate">
            <a:extLst>
              <a:ext uri="{FF2B5EF4-FFF2-40B4-BE49-F238E27FC236}">
                <a16:creationId xmlns:a16="http://schemas.microsoft.com/office/drawing/2014/main" id="{C00A4CE2-633A-2E70-1539-34450CACE6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286" t="25066" r="28286" b="37191"/>
          <a:stretch/>
        </p:blipFill>
        <p:spPr bwMode="auto">
          <a:xfrm>
            <a:off x="13643427" y="2197373"/>
            <a:ext cx="4055835" cy="1903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eMo Megatron: NVIDIA's Large Language Model Framework | by Alberto Romero  | Medium">
            <a:extLst>
              <a:ext uri="{FF2B5EF4-FFF2-40B4-BE49-F238E27FC236}">
                <a16:creationId xmlns:a16="http://schemas.microsoft.com/office/drawing/2014/main" id="{7CA910FA-B111-7935-AE0B-630C457F2D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76" t="7392" r="14446" b="6418"/>
          <a:stretch/>
        </p:blipFill>
        <p:spPr bwMode="auto">
          <a:xfrm>
            <a:off x="13896520" y="6928582"/>
            <a:ext cx="3802742" cy="26678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Dark Logo">
            <a:extLst>
              <a:ext uri="{FF2B5EF4-FFF2-40B4-BE49-F238E27FC236}">
                <a16:creationId xmlns:a16="http://schemas.microsoft.com/office/drawing/2014/main" id="{6B9B38B2-8381-9364-260E-AA16C7E25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3115" y="5056279"/>
            <a:ext cx="5036457" cy="91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0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8CDAE37-C2DA-6F1F-39A6-2BBFF6665897}"/>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F87A182-E8B6-0AC8-74E8-973776AA886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Best Practices and Solutions</a:t>
            </a:r>
            <a:endParaRPr lang="en-US" sz="4800" b="0" i="0" u="none" strike="noStrike" dirty="0">
              <a:effectLst/>
            </a:endParaRPr>
          </a:p>
        </p:txBody>
      </p:sp>
    </p:spTree>
    <p:extLst>
      <p:ext uri="{BB962C8B-B14F-4D97-AF65-F5344CB8AC3E}">
        <p14:creationId xmlns:p14="http://schemas.microsoft.com/office/powerpoint/2010/main" val="65196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2F25200-A60F-741F-F941-5F37B64A436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AB2FCAD-2E7B-3C9D-4700-E5D43D2CFCD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Utilizing Mixed Precision</a:t>
            </a:r>
            <a:endParaRPr dirty="0">
              <a:latin typeface="+mn-lt"/>
            </a:endParaRPr>
          </a:p>
        </p:txBody>
      </p:sp>
      <p:sp>
        <p:nvSpPr>
          <p:cNvPr id="107" name="Google Shape;107;p15">
            <a:extLst>
              <a:ext uri="{FF2B5EF4-FFF2-40B4-BE49-F238E27FC236}">
                <a16:creationId xmlns:a16="http://schemas.microsoft.com/office/drawing/2014/main" id="{5761CDBD-E819-819F-B5BC-6FAAD46A33AB}"/>
              </a:ext>
            </a:extLst>
          </p:cNvPr>
          <p:cNvSpPr txBox="1">
            <a:spLocks noGrp="1"/>
          </p:cNvSpPr>
          <p:nvPr>
            <p:ph type="body" sz="quarter" idx="10"/>
          </p:nvPr>
        </p:nvSpPr>
        <p:spPr>
          <a:xfrm>
            <a:off x="1155695" y="1932858"/>
            <a:ext cx="9541333"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sz="2000" dirty="0">
                <a:solidFill>
                  <a:srgbClr val="0E0E0E"/>
                </a:solidFill>
                <a:effectLst/>
              </a:rPr>
              <a:t>Traditionally, deep neural networks are trained using the IEEE single-precision format. Mixed precision training allows you to use half precision (FP16) for most operations while maintaining the accuracy of single precision (FP32). This approach combines both single- and half-precision representations, enhancing performance without compromising model quality.</a:t>
            </a:r>
          </a:p>
          <a:p>
            <a:pPr marL="0" indent="0">
              <a:buNone/>
            </a:pPr>
            <a:endParaRPr lang="en-US" sz="2000" dirty="0">
              <a:solidFill>
                <a:srgbClr val="0E0E0E"/>
              </a:solidFill>
              <a:effectLst/>
            </a:endParaRPr>
          </a:p>
          <a:p>
            <a:pPr marL="0" indent="0">
              <a:buNone/>
            </a:pPr>
            <a:r>
              <a:rPr lang="en-US" sz="2000" b="1" dirty="0">
                <a:solidFill>
                  <a:srgbClr val="0E0E0E"/>
                </a:solidFill>
                <a:effectLst/>
              </a:rPr>
              <a:t>Benefits of Mixed Precision Training:</a:t>
            </a:r>
            <a:endParaRPr lang="en-US" sz="2000" dirty="0">
              <a:solidFill>
                <a:srgbClr val="0E0E0E"/>
              </a:solidFill>
              <a:effectLst/>
            </a:endParaRPr>
          </a:p>
          <a:p>
            <a:pPr>
              <a:spcBef>
                <a:spcPts val="900"/>
              </a:spcBef>
            </a:pPr>
            <a:r>
              <a:rPr lang="en-US" sz="2000" b="1" dirty="0">
                <a:solidFill>
                  <a:srgbClr val="0E0E0E"/>
                </a:solidFill>
                <a:effectLst/>
              </a:rPr>
              <a:t>Faster Computation</a:t>
            </a:r>
            <a:r>
              <a:rPr lang="en-US" sz="2000" dirty="0">
                <a:solidFill>
                  <a:srgbClr val="0E0E0E"/>
                </a:solidFill>
                <a:effectLst/>
              </a:rPr>
              <a:t>: Speeds up math-heavy operations (e.g., linear and convolution layers) by utilizing Tensor Cores.</a:t>
            </a:r>
          </a:p>
          <a:p>
            <a:pPr>
              <a:spcBef>
                <a:spcPts val="900"/>
              </a:spcBef>
            </a:pPr>
            <a:r>
              <a:rPr lang="en-US" sz="2000" b="1" dirty="0">
                <a:solidFill>
                  <a:srgbClr val="0E0E0E"/>
                </a:solidFill>
                <a:effectLst/>
              </a:rPr>
              <a:t>Improved Memory Efficiency</a:t>
            </a:r>
            <a:r>
              <a:rPr lang="en-US" sz="2000" dirty="0">
                <a:solidFill>
                  <a:srgbClr val="0E0E0E"/>
                </a:solidFill>
                <a:effectLst/>
              </a:rPr>
              <a:t>: Reduces memory usage by accessing half the bytes compared to single precision, enabling larger models or minibatches.</a:t>
            </a:r>
          </a:p>
          <a:p>
            <a:pPr>
              <a:spcBef>
                <a:spcPts val="900"/>
              </a:spcBef>
            </a:pPr>
            <a:r>
              <a:rPr lang="en-US" sz="2000" b="1" dirty="0">
                <a:solidFill>
                  <a:srgbClr val="0E0E0E"/>
                </a:solidFill>
                <a:effectLst/>
              </a:rPr>
              <a:t>Optimized Hardware Utilization</a:t>
            </a:r>
            <a:r>
              <a:rPr lang="en-US" sz="2000" dirty="0">
                <a:solidFill>
                  <a:srgbClr val="0E0E0E"/>
                </a:solidFill>
                <a:effectLst/>
              </a:rPr>
              <a:t>: Takes full advantage of the specialized hardware capabilities in modern GPUs.</a:t>
            </a:r>
          </a:p>
          <a:p>
            <a:pPr marL="0" indent="0">
              <a:buNone/>
            </a:pPr>
            <a:r>
              <a:rPr lang="en-US" sz="2000" b="1" dirty="0">
                <a:solidFill>
                  <a:srgbClr val="0E0E0E"/>
                </a:solidFill>
                <a:effectLst/>
              </a:rPr>
              <a:t>How to Enable Mixed Precision Training:</a:t>
            </a:r>
            <a:endParaRPr lang="en-US" sz="2000" dirty="0">
              <a:solidFill>
                <a:srgbClr val="0E0E0E"/>
              </a:solidFill>
              <a:effectLst/>
            </a:endParaRPr>
          </a:p>
          <a:p>
            <a:pPr>
              <a:spcBef>
                <a:spcPts val="900"/>
              </a:spcBef>
            </a:pPr>
            <a:r>
              <a:rPr lang="en-US" sz="2000" b="1" dirty="0">
                <a:solidFill>
                  <a:srgbClr val="0E0E0E"/>
                </a:solidFill>
                <a:effectLst/>
              </a:rPr>
              <a:t>Adopt Half Precision</a:t>
            </a:r>
            <a:r>
              <a:rPr lang="en-US" sz="2000" dirty="0">
                <a:solidFill>
                  <a:srgbClr val="0E0E0E"/>
                </a:solidFill>
                <a:effectLst/>
              </a:rPr>
              <a:t>: Modify the model to use the half-precision (FP16) data type for suitable operations.</a:t>
            </a:r>
          </a:p>
          <a:p>
            <a:pPr>
              <a:spcBef>
                <a:spcPts val="900"/>
              </a:spcBef>
            </a:pPr>
            <a:r>
              <a:rPr lang="en-US" sz="2000" b="1" dirty="0">
                <a:solidFill>
                  <a:srgbClr val="0E0E0E"/>
                </a:solidFill>
                <a:effectLst/>
              </a:rPr>
              <a:t>Use Loss Scaling</a:t>
            </a:r>
            <a:r>
              <a:rPr lang="en-US" sz="2000" dirty="0">
                <a:solidFill>
                  <a:srgbClr val="0E0E0E"/>
                </a:solidFill>
                <a:effectLst/>
              </a:rPr>
              <a:t>: Apply loss scaling to prevent small gradient values from vanishing.</a:t>
            </a:r>
          </a:p>
          <a:p>
            <a:pPr marL="0" indent="0">
              <a:buNone/>
            </a:pPr>
            <a:endParaRPr lang="en-US" sz="2000" dirty="0">
              <a:solidFill>
                <a:srgbClr val="0E0E0E"/>
              </a:solidFill>
              <a:effectLst/>
            </a:endParaRPr>
          </a:p>
          <a:p>
            <a:pPr marL="0" indent="0">
              <a:buNone/>
            </a:pPr>
            <a:r>
              <a:rPr lang="en-US" sz="2000" dirty="0">
                <a:solidFill>
                  <a:srgbClr val="0E0E0E"/>
                </a:solidFill>
                <a:effectLst/>
              </a:rPr>
              <a:t>Mixed precision is supported on NVIDIA Ampere, Volta, and Turing GPUs, making it easier for researchers and engineers to adopt this performance-enhancing technique.</a:t>
            </a:r>
          </a:p>
        </p:txBody>
      </p:sp>
      <p:pic>
        <p:nvPicPr>
          <p:cNvPr id="3" name="Picture 2">
            <a:extLst>
              <a:ext uri="{FF2B5EF4-FFF2-40B4-BE49-F238E27FC236}">
                <a16:creationId xmlns:a16="http://schemas.microsoft.com/office/drawing/2014/main" id="{2D5B18BB-3598-684A-AC3E-FAD6256CB475}"/>
              </a:ext>
            </a:extLst>
          </p:cNvPr>
          <p:cNvPicPr>
            <a:picLocks noChangeAspect="1"/>
          </p:cNvPicPr>
          <p:nvPr/>
        </p:nvPicPr>
        <p:blipFill>
          <a:blip r:embed="rId3"/>
          <a:stretch>
            <a:fillRect/>
          </a:stretch>
        </p:blipFill>
        <p:spPr>
          <a:xfrm>
            <a:off x="11092829" y="1306286"/>
            <a:ext cx="4646276" cy="3367314"/>
          </a:xfrm>
          <a:prstGeom prst="rect">
            <a:avLst/>
          </a:prstGeom>
        </p:spPr>
      </p:pic>
      <p:pic>
        <p:nvPicPr>
          <p:cNvPr id="12290" name="Picture 2" descr="amp">
            <a:extLst>
              <a:ext uri="{FF2B5EF4-FFF2-40B4-BE49-F238E27FC236}">
                <a16:creationId xmlns:a16="http://schemas.microsoft.com/office/drawing/2014/main" id="{3712B3BD-E4E1-7BF3-8707-CA5FD1E48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7714" y="4676990"/>
            <a:ext cx="6552293" cy="2187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VIDIA Hopper H100 GPU FP8 Tensor Core structure and throughput diagram compared to NVIDIA Ampere A100 GPU FP16 Tensor Core structure and throughput">
            <a:extLst>
              <a:ext uri="{FF2B5EF4-FFF2-40B4-BE49-F238E27FC236}">
                <a16:creationId xmlns:a16="http://schemas.microsoft.com/office/drawing/2014/main" id="{668F6535-91D2-4620-33E2-3B983D53A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2829" y="6864725"/>
            <a:ext cx="4911275" cy="29389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00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6CA22392-5064-6BB4-A388-D79456E874F0}"/>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ACF28D1-0CDF-BCE5-082B-61125F6D9080}"/>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Good Monitoring Tools</a:t>
            </a:r>
            <a:endParaRPr dirty="0">
              <a:latin typeface="+mn-lt"/>
            </a:endParaRPr>
          </a:p>
        </p:txBody>
      </p:sp>
      <p:sp>
        <p:nvSpPr>
          <p:cNvPr id="107" name="Google Shape;107;p15">
            <a:extLst>
              <a:ext uri="{FF2B5EF4-FFF2-40B4-BE49-F238E27FC236}">
                <a16:creationId xmlns:a16="http://schemas.microsoft.com/office/drawing/2014/main" id="{9A1D890D-C64B-3C03-A717-8C50F2A74F37}"/>
              </a:ext>
            </a:extLst>
          </p:cNvPr>
          <p:cNvSpPr txBox="1">
            <a:spLocks noGrp="1"/>
          </p:cNvSpPr>
          <p:nvPr>
            <p:ph type="body" sz="quarter" idx="10"/>
          </p:nvPr>
        </p:nvSpPr>
        <p:spPr>
          <a:xfrm>
            <a:off x="509137" y="2092036"/>
            <a:ext cx="11210475" cy="7985936"/>
          </a:xfrm>
          <a:prstGeom prst="rect">
            <a:avLst/>
          </a:prstGeom>
          <a:noFill/>
          <a:ln>
            <a:noFill/>
          </a:ln>
        </p:spPr>
        <p:txBody>
          <a:bodyPr spcFirstLastPara="1" vert="horz" wrap="square" lIns="137138" tIns="68550" rIns="137138" bIns="68550" rtlCol="0" anchor="t" anchorCtr="0">
            <a:noAutofit/>
          </a:bodyPr>
          <a:lstStyle/>
          <a:p>
            <a:pPr marL="0" indent="0">
              <a:spcBef>
                <a:spcPts val="900"/>
              </a:spcBef>
              <a:buNone/>
            </a:pPr>
            <a:r>
              <a:rPr lang="en-US" b="1" dirty="0">
                <a:solidFill>
                  <a:srgbClr val="0E0E0E"/>
                </a:solidFill>
                <a:effectLst/>
              </a:rPr>
              <a:t>Why Monitor Training?</a:t>
            </a:r>
            <a:endParaRPr lang="en-US" dirty="0">
              <a:solidFill>
                <a:srgbClr val="0E0E0E"/>
              </a:solidFill>
              <a:effectLst/>
            </a:endParaRPr>
          </a:p>
          <a:p>
            <a:pPr marL="0" indent="0">
              <a:spcBef>
                <a:spcPts val="900"/>
              </a:spcBef>
              <a:buNone/>
            </a:pPr>
            <a:r>
              <a:rPr lang="en-US" dirty="0">
                <a:solidFill>
                  <a:srgbClr val="0E0E0E"/>
                </a:solidFill>
                <a:effectLst/>
              </a:rPr>
              <a:t>Gain insights into model performance, training stability, and resource usage. Detect issues like overfitting, vanishing gradients, or data pipeline bottlenecks early.</a:t>
            </a:r>
          </a:p>
          <a:p>
            <a:pPr marL="0" indent="0">
              <a:spcBef>
                <a:spcPts val="900"/>
              </a:spcBef>
              <a:buNone/>
            </a:pPr>
            <a:r>
              <a:rPr lang="en-US" b="1" dirty="0">
                <a:solidFill>
                  <a:srgbClr val="0E0E0E"/>
                </a:solidFill>
                <a:effectLst/>
              </a:rPr>
              <a:t>Popular Monitoring Tools:</a:t>
            </a:r>
            <a:endParaRPr lang="en-US" dirty="0">
              <a:solidFill>
                <a:srgbClr val="0E0E0E"/>
              </a:solidFill>
              <a:effectLst/>
            </a:endParaRPr>
          </a:p>
          <a:p>
            <a:pPr>
              <a:spcBef>
                <a:spcPts val="900"/>
              </a:spcBef>
            </a:pPr>
            <a:r>
              <a:rPr lang="en-US" b="1" dirty="0" err="1">
                <a:solidFill>
                  <a:srgbClr val="0E0E0E"/>
                </a:solidFill>
                <a:effectLst/>
              </a:rPr>
              <a:t>MLflow</a:t>
            </a:r>
            <a:r>
              <a:rPr lang="en-US" dirty="0">
                <a:solidFill>
                  <a:srgbClr val="0E0E0E"/>
                </a:solidFill>
                <a:effectLst/>
              </a:rPr>
              <a:t>:</a:t>
            </a:r>
          </a:p>
          <a:p>
            <a:pPr lvl="1">
              <a:spcBef>
                <a:spcPts val="900"/>
              </a:spcBef>
            </a:pPr>
            <a:r>
              <a:rPr lang="en-US" dirty="0">
                <a:solidFill>
                  <a:srgbClr val="0E0E0E"/>
                </a:solidFill>
                <a:effectLst/>
              </a:rPr>
              <a:t>Track experiments, log metrics, and version models.</a:t>
            </a:r>
          </a:p>
          <a:p>
            <a:pPr lvl="1">
              <a:spcBef>
                <a:spcPts val="900"/>
              </a:spcBef>
            </a:pPr>
            <a:r>
              <a:rPr lang="en-US" dirty="0">
                <a:solidFill>
                  <a:srgbClr val="0E0E0E"/>
                </a:solidFill>
                <a:effectLst/>
              </a:rPr>
              <a:t>Supports integration with various frameworks and deployment pipelines.</a:t>
            </a:r>
          </a:p>
          <a:p>
            <a:pPr>
              <a:spcBef>
                <a:spcPts val="900"/>
              </a:spcBef>
            </a:pPr>
            <a:r>
              <a:rPr lang="en-US" b="1" dirty="0" err="1">
                <a:solidFill>
                  <a:srgbClr val="0E0E0E"/>
                </a:solidFill>
                <a:effectLst/>
              </a:rPr>
              <a:t>TensorBoard</a:t>
            </a:r>
            <a:r>
              <a:rPr lang="en-US" dirty="0">
                <a:solidFill>
                  <a:srgbClr val="0E0E0E"/>
                </a:solidFill>
                <a:effectLst/>
              </a:rPr>
              <a:t>:</a:t>
            </a:r>
          </a:p>
          <a:p>
            <a:pPr lvl="1">
              <a:spcBef>
                <a:spcPts val="900"/>
              </a:spcBef>
            </a:pPr>
            <a:r>
              <a:rPr lang="en-US" dirty="0">
                <a:solidFill>
                  <a:srgbClr val="0E0E0E"/>
                </a:solidFill>
                <a:effectLst/>
              </a:rPr>
              <a:t>Visualize metrics, model graphs, and hyperparameters in real-time.</a:t>
            </a:r>
          </a:p>
          <a:p>
            <a:pPr lvl="1">
              <a:spcBef>
                <a:spcPts val="900"/>
              </a:spcBef>
            </a:pPr>
            <a:r>
              <a:rPr lang="en-US" dirty="0">
                <a:solidFill>
                  <a:srgbClr val="0E0E0E"/>
                </a:solidFill>
                <a:effectLst/>
              </a:rPr>
              <a:t>Ideal for </a:t>
            </a:r>
            <a:r>
              <a:rPr lang="en-US" dirty="0" err="1">
                <a:solidFill>
                  <a:srgbClr val="0E0E0E"/>
                </a:solidFill>
                <a:effectLst/>
              </a:rPr>
              <a:t>PyTorch</a:t>
            </a:r>
            <a:r>
              <a:rPr lang="en-US" dirty="0">
                <a:solidFill>
                  <a:srgbClr val="0E0E0E"/>
                </a:solidFill>
                <a:effectLst/>
              </a:rPr>
              <a:t> and TensorFlow users.</a:t>
            </a:r>
          </a:p>
          <a:p>
            <a:pPr>
              <a:spcBef>
                <a:spcPts val="900"/>
              </a:spcBef>
            </a:pPr>
            <a:r>
              <a:rPr lang="en-US" b="1" dirty="0">
                <a:solidFill>
                  <a:srgbClr val="0E0E0E"/>
                </a:solidFill>
                <a:effectLst/>
              </a:rPr>
              <a:t>Weights &amp; Biases (</a:t>
            </a:r>
            <a:r>
              <a:rPr lang="en-US" b="1" dirty="0" err="1">
                <a:solidFill>
                  <a:srgbClr val="0E0E0E"/>
                </a:solidFill>
                <a:effectLst/>
              </a:rPr>
              <a:t>WandB</a:t>
            </a:r>
            <a:r>
              <a:rPr lang="en-US" b="1" dirty="0">
                <a:solidFill>
                  <a:srgbClr val="0E0E0E"/>
                </a:solidFill>
                <a:effectLst/>
              </a:rPr>
              <a:t>)</a:t>
            </a:r>
            <a:r>
              <a:rPr lang="en-US" dirty="0">
                <a:solidFill>
                  <a:srgbClr val="0E0E0E"/>
                </a:solidFill>
                <a:effectLst/>
              </a:rPr>
              <a:t>:</a:t>
            </a:r>
          </a:p>
          <a:p>
            <a:pPr lvl="1">
              <a:spcBef>
                <a:spcPts val="900"/>
              </a:spcBef>
            </a:pPr>
            <a:r>
              <a:rPr lang="en-US" dirty="0">
                <a:solidFill>
                  <a:srgbClr val="0E0E0E"/>
                </a:solidFill>
                <a:effectLst/>
              </a:rPr>
              <a:t>Collaborate with teammates via shared dashboards.</a:t>
            </a:r>
          </a:p>
          <a:p>
            <a:pPr lvl="1">
              <a:spcBef>
                <a:spcPts val="900"/>
              </a:spcBef>
            </a:pPr>
            <a:r>
              <a:rPr lang="en-US" dirty="0">
                <a:solidFill>
                  <a:srgbClr val="0E0E0E"/>
                </a:solidFill>
                <a:effectLst/>
              </a:rPr>
              <a:t>Log training runs, system metrics, and hyperparameter sweeps seamlessly.</a:t>
            </a:r>
          </a:p>
          <a:p>
            <a:pPr marL="0" indent="0">
              <a:spcBef>
                <a:spcPts val="900"/>
              </a:spcBef>
              <a:buNone/>
            </a:pPr>
            <a:r>
              <a:rPr lang="en-US" b="1" dirty="0">
                <a:solidFill>
                  <a:srgbClr val="0E0E0E"/>
                </a:solidFill>
                <a:effectLst/>
              </a:rPr>
              <a:t>Best Practices:</a:t>
            </a:r>
            <a:endParaRPr lang="en-US" dirty="0">
              <a:solidFill>
                <a:srgbClr val="0E0E0E"/>
              </a:solidFill>
              <a:effectLst/>
            </a:endParaRPr>
          </a:p>
          <a:p>
            <a:pPr>
              <a:spcBef>
                <a:spcPts val="900"/>
              </a:spcBef>
            </a:pPr>
            <a:r>
              <a:rPr lang="en-US" dirty="0">
                <a:solidFill>
                  <a:srgbClr val="0E0E0E"/>
                </a:solidFill>
                <a:effectLst/>
              </a:rPr>
              <a:t>Automate logging with framework-specific integrations.</a:t>
            </a:r>
          </a:p>
          <a:p>
            <a:pPr>
              <a:spcBef>
                <a:spcPts val="900"/>
              </a:spcBef>
            </a:pPr>
            <a:r>
              <a:rPr lang="en-US" dirty="0">
                <a:solidFill>
                  <a:srgbClr val="0E0E0E"/>
                </a:solidFill>
                <a:effectLst/>
              </a:rPr>
              <a:t>Use alert systems for anomalous behavior (e.g., sudden metric drops).</a:t>
            </a:r>
          </a:p>
          <a:p>
            <a:pPr>
              <a:spcBef>
                <a:spcPts val="900"/>
              </a:spcBef>
            </a:pPr>
            <a:r>
              <a:rPr lang="en-US" dirty="0">
                <a:solidFill>
                  <a:srgbClr val="0E0E0E"/>
                </a:solidFill>
                <a:effectLst/>
              </a:rPr>
              <a:t>Combine multiple tools if needed (e.g., </a:t>
            </a:r>
            <a:r>
              <a:rPr lang="en-US" dirty="0" err="1">
                <a:solidFill>
                  <a:srgbClr val="0E0E0E"/>
                </a:solidFill>
                <a:effectLst/>
              </a:rPr>
              <a:t>MLflow</a:t>
            </a:r>
            <a:r>
              <a:rPr lang="en-US" dirty="0">
                <a:solidFill>
                  <a:srgbClr val="0E0E0E"/>
                </a:solidFill>
                <a:effectLst/>
              </a:rPr>
              <a:t> for model tracking and W&amp;B for visualization).</a:t>
            </a:r>
          </a:p>
        </p:txBody>
      </p:sp>
      <p:pic>
        <p:nvPicPr>
          <p:cNvPr id="13314" name="Picture 2" descr="Extend MLflow Model Registry Features | Databricks Blog">
            <a:extLst>
              <a:ext uri="{FF2B5EF4-FFF2-40B4-BE49-F238E27FC236}">
                <a16:creationId xmlns:a16="http://schemas.microsoft.com/office/drawing/2014/main" id="{8E23A065-4FE7-5FD5-F7E8-E24DACB73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1309" y="1694453"/>
            <a:ext cx="5397931" cy="28339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2707E64-147D-766E-8F7A-7B73F62BAEB8}"/>
              </a:ext>
            </a:extLst>
          </p:cNvPr>
          <p:cNvGrpSpPr/>
          <p:nvPr/>
        </p:nvGrpSpPr>
        <p:grpSpPr>
          <a:xfrm>
            <a:off x="12353017" y="4850317"/>
            <a:ext cx="5094513" cy="1155699"/>
            <a:chOff x="11788322" y="4122057"/>
            <a:chExt cx="6398078" cy="1524000"/>
          </a:xfrm>
        </p:grpSpPr>
        <p:sp>
          <p:nvSpPr>
            <p:cNvPr id="4" name="Rectangle 3">
              <a:extLst>
                <a:ext uri="{FF2B5EF4-FFF2-40B4-BE49-F238E27FC236}">
                  <a16:creationId xmlns:a16="http://schemas.microsoft.com/office/drawing/2014/main" id="{C0060B1C-ADD9-1306-D36A-C9057461339F}"/>
                </a:ext>
              </a:extLst>
            </p:cNvPr>
            <p:cNvSpPr/>
            <p:nvPr/>
          </p:nvSpPr>
          <p:spPr>
            <a:xfrm>
              <a:off x="11788322" y="4122057"/>
              <a:ext cx="6398078"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31E0A5-AF07-D370-F8AE-4A3B276766D8}"/>
                </a:ext>
              </a:extLst>
            </p:cNvPr>
            <p:cNvPicPr>
              <a:picLocks noChangeAspect="1"/>
            </p:cNvPicPr>
            <p:nvPr/>
          </p:nvPicPr>
          <p:blipFill>
            <a:blip r:embed="rId4"/>
            <a:stretch>
              <a:fillRect/>
            </a:stretch>
          </p:blipFill>
          <p:spPr>
            <a:xfrm>
              <a:off x="11788322" y="4294462"/>
              <a:ext cx="6235700" cy="1168400"/>
            </a:xfrm>
            <a:prstGeom prst="rect">
              <a:avLst/>
            </a:prstGeom>
          </p:spPr>
        </p:pic>
      </p:grpSp>
      <p:pic>
        <p:nvPicPr>
          <p:cNvPr id="13318" name="Picture 6" descr="TensorBoard- A Visualization suite for Tensorflow models | by Renu  Khandelwal | Towards Data Science">
            <a:extLst>
              <a:ext uri="{FF2B5EF4-FFF2-40B4-BE49-F238E27FC236}">
                <a16:creationId xmlns:a16="http://schemas.microsoft.com/office/drawing/2014/main" id="{8F962AD8-6A71-CEBA-0DB2-84C740728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85600" y="6327966"/>
            <a:ext cx="6079671" cy="302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2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9182567-4685-22D0-E987-66AD8D5B9AF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1636D96-C8E9-490A-BAD1-0F180F072458}"/>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Overlapping Computation and Communication</a:t>
            </a:r>
            <a:endParaRPr dirty="0">
              <a:latin typeface="+mn-lt"/>
            </a:endParaRPr>
          </a:p>
        </p:txBody>
      </p:sp>
      <p:sp>
        <p:nvSpPr>
          <p:cNvPr id="107" name="Google Shape;107;p15">
            <a:extLst>
              <a:ext uri="{FF2B5EF4-FFF2-40B4-BE49-F238E27FC236}">
                <a16:creationId xmlns:a16="http://schemas.microsoft.com/office/drawing/2014/main" id="{B9C41143-9EAB-C333-F2F7-0705423BB1A2}"/>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buNone/>
            </a:pPr>
            <a:r>
              <a:rPr lang="en-US" dirty="0">
                <a:solidFill>
                  <a:srgbClr val="0E0E0E"/>
                </a:solidFill>
                <a:effectLst/>
              </a:rPr>
              <a:t> </a:t>
            </a:r>
            <a:r>
              <a:rPr lang="en-US" b="1" dirty="0">
                <a:solidFill>
                  <a:srgbClr val="0E0E0E"/>
                </a:solidFill>
                <a:effectLst/>
              </a:rPr>
              <a:t>Efficient Data Loading:</a:t>
            </a:r>
            <a:endParaRPr lang="en-US" dirty="0">
              <a:solidFill>
                <a:srgbClr val="0E0E0E"/>
              </a:solidFill>
              <a:effectLst/>
            </a:endParaRPr>
          </a:p>
          <a:p>
            <a:pPr>
              <a:spcBef>
                <a:spcPts val="900"/>
              </a:spcBef>
            </a:pPr>
            <a:r>
              <a:rPr lang="en-US" dirty="0">
                <a:solidFill>
                  <a:srgbClr val="0E0E0E"/>
                </a:solidFill>
                <a:effectLst/>
              </a:rPr>
              <a:t>Minimize GPU idle time by optimizing data pipelines.</a:t>
            </a:r>
          </a:p>
          <a:p>
            <a:pPr>
              <a:spcBef>
                <a:spcPts val="900"/>
              </a:spcBef>
            </a:pPr>
            <a:r>
              <a:rPr lang="en-US" dirty="0">
                <a:solidFill>
                  <a:srgbClr val="0E0E0E"/>
                </a:solidFill>
                <a:effectLst/>
              </a:rPr>
              <a:t>Use </a:t>
            </a:r>
            <a:r>
              <a:rPr lang="en-US" b="1" dirty="0">
                <a:solidFill>
                  <a:srgbClr val="0E0E0E"/>
                </a:solidFill>
                <a:effectLst/>
              </a:rPr>
              <a:t>prefetching</a:t>
            </a:r>
            <a:r>
              <a:rPr lang="en-US" dirty="0">
                <a:solidFill>
                  <a:srgbClr val="0E0E0E"/>
                </a:solidFill>
                <a:effectLst/>
              </a:rPr>
              <a:t>, </a:t>
            </a:r>
            <a:r>
              <a:rPr lang="en-US" b="1" dirty="0">
                <a:solidFill>
                  <a:srgbClr val="0E0E0E"/>
                </a:solidFill>
                <a:effectLst/>
              </a:rPr>
              <a:t>asynchronous loading</a:t>
            </a:r>
            <a:r>
              <a:rPr lang="en-US" dirty="0">
                <a:solidFill>
                  <a:srgbClr val="0E0E0E"/>
                </a:solidFill>
                <a:effectLst/>
              </a:rPr>
              <a:t>, and </a:t>
            </a:r>
            <a:r>
              <a:rPr lang="en-US" b="1" dirty="0">
                <a:solidFill>
                  <a:srgbClr val="0E0E0E"/>
                </a:solidFill>
                <a:effectLst/>
              </a:rPr>
              <a:t>multiprocessing</a:t>
            </a:r>
            <a:r>
              <a:rPr lang="en-US" dirty="0">
                <a:solidFill>
                  <a:srgbClr val="0E0E0E"/>
                </a:solidFill>
                <a:effectLst/>
              </a:rPr>
              <a:t> to load data in parallel.</a:t>
            </a:r>
          </a:p>
          <a:p>
            <a:pPr>
              <a:spcBef>
                <a:spcPts val="900"/>
              </a:spcBef>
            </a:pPr>
            <a:r>
              <a:rPr lang="en-US" dirty="0">
                <a:solidFill>
                  <a:srgbClr val="0E0E0E"/>
                </a:solidFill>
                <a:effectLst/>
              </a:rPr>
              <a:t>Tools: </a:t>
            </a:r>
            <a:r>
              <a:rPr lang="en-US" dirty="0" err="1">
                <a:solidFill>
                  <a:srgbClr val="0E0E0E"/>
                </a:solidFill>
                <a:effectLst/>
              </a:rPr>
              <a:t>PyTorch’s</a:t>
            </a:r>
            <a:r>
              <a:rPr lang="en-US" dirty="0">
                <a:solidFill>
                  <a:srgbClr val="0E0E0E"/>
                </a:solidFill>
                <a:effectLst/>
              </a:rPr>
              <a:t> </a:t>
            </a:r>
            <a:r>
              <a:rPr lang="en-US" dirty="0" err="1">
                <a:solidFill>
                  <a:srgbClr val="0E0E0E"/>
                </a:solidFill>
                <a:effectLst/>
              </a:rPr>
              <a:t>DataLoader</a:t>
            </a:r>
            <a:r>
              <a:rPr lang="en-US" dirty="0">
                <a:solidFill>
                  <a:srgbClr val="0E0E0E"/>
                </a:solidFill>
                <a:effectLst/>
              </a:rPr>
              <a:t>, </a:t>
            </a:r>
            <a:r>
              <a:rPr lang="en-US" dirty="0" err="1">
                <a:solidFill>
                  <a:srgbClr val="0E0E0E"/>
                </a:solidFill>
                <a:effectLst/>
              </a:rPr>
              <a:t>tf.data</a:t>
            </a:r>
            <a:r>
              <a:rPr lang="en-US" dirty="0">
                <a:solidFill>
                  <a:srgbClr val="0E0E0E"/>
                </a:solidFill>
                <a:effectLst/>
              </a:rPr>
              <a:t>, and caching mechanisms like </a:t>
            </a:r>
            <a:r>
              <a:rPr lang="en-US" b="1" dirty="0" err="1">
                <a:solidFill>
                  <a:srgbClr val="0E0E0E"/>
                </a:solidFill>
                <a:effectLst/>
              </a:rPr>
              <a:t>TFRecord</a:t>
            </a:r>
            <a:r>
              <a:rPr lang="en-US" dirty="0">
                <a:solidFill>
                  <a:srgbClr val="0E0E0E"/>
                </a:solidFill>
                <a:effectLst/>
              </a:rPr>
              <a:t> or </a:t>
            </a:r>
            <a:r>
              <a:rPr lang="en-US" b="1" dirty="0" err="1">
                <a:solidFill>
                  <a:srgbClr val="0E0E0E"/>
                </a:solidFill>
                <a:effectLst/>
              </a:rPr>
              <a:t>WebDataset</a:t>
            </a:r>
            <a:r>
              <a:rPr lang="en-US" dirty="0">
                <a:solidFill>
                  <a:srgbClr val="0E0E0E"/>
                </a:solidFill>
                <a:effectLst/>
              </a:rPr>
              <a:t>.</a:t>
            </a:r>
          </a:p>
          <a:p>
            <a:pPr>
              <a:spcBef>
                <a:spcPts val="900"/>
              </a:spcBef>
            </a:pPr>
            <a:endParaRPr lang="en-US" dirty="0">
              <a:solidFill>
                <a:srgbClr val="0E0E0E"/>
              </a:solidFill>
              <a:effectLst/>
            </a:endParaRPr>
          </a:p>
          <a:p>
            <a:pPr marL="0" indent="0">
              <a:spcBef>
                <a:spcPts val="900"/>
              </a:spcBef>
              <a:buNone/>
            </a:pPr>
            <a:r>
              <a:rPr lang="en-US" b="1" dirty="0">
                <a:solidFill>
                  <a:srgbClr val="0E0E0E"/>
                </a:solidFill>
                <a:effectLst/>
              </a:rPr>
              <a:t>Overlapping Communication with Computation:</a:t>
            </a:r>
            <a:endParaRPr lang="en-US" dirty="0">
              <a:solidFill>
                <a:srgbClr val="0E0E0E"/>
              </a:solidFill>
              <a:effectLst/>
            </a:endParaRPr>
          </a:p>
          <a:p>
            <a:pPr>
              <a:spcBef>
                <a:spcPts val="900"/>
              </a:spcBef>
            </a:pPr>
            <a:r>
              <a:rPr lang="en-US" dirty="0">
                <a:solidFill>
                  <a:srgbClr val="0E0E0E"/>
                </a:solidFill>
                <a:effectLst/>
              </a:rPr>
              <a:t>Hide data transfer latency by overlapping GPU computation with CPU data preparation and communication.</a:t>
            </a:r>
          </a:p>
          <a:p>
            <a:pPr>
              <a:spcBef>
                <a:spcPts val="900"/>
              </a:spcBef>
            </a:pPr>
            <a:r>
              <a:rPr lang="en-US" dirty="0">
                <a:solidFill>
                  <a:srgbClr val="0E0E0E"/>
                </a:solidFill>
                <a:effectLst/>
              </a:rPr>
              <a:t>Use </a:t>
            </a:r>
            <a:r>
              <a:rPr lang="en-US" b="1" dirty="0">
                <a:solidFill>
                  <a:srgbClr val="0E0E0E"/>
                </a:solidFill>
                <a:effectLst/>
              </a:rPr>
              <a:t>non-blocking operations</a:t>
            </a:r>
            <a:r>
              <a:rPr lang="en-US" dirty="0">
                <a:solidFill>
                  <a:srgbClr val="0E0E0E"/>
                </a:solidFill>
                <a:effectLst/>
              </a:rPr>
              <a:t> (e.g., </a:t>
            </a:r>
            <a:r>
              <a:rPr lang="en-US" dirty="0" err="1">
                <a:solidFill>
                  <a:srgbClr val="0E0E0E"/>
                </a:solidFill>
                <a:effectLst/>
              </a:rPr>
              <a:t>torch.cuda.streams</a:t>
            </a:r>
            <a:r>
              <a:rPr lang="en-US" dirty="0">
                <a:solidFill>
                  <a:srgbClr val="0E0E0E"/>
                </a:solidFill>
                <a:effectLst/>
              </a:rPr>
              <a:t>) for seamless execution.</a:t>
            </a:r>
          </a:p>
          <a:p>
            <a:pPr>
              <a:spcBef>
                <a:spcPts val="900"/>
              </a:spcBef>
            </a:pPr>
            <a:r>
              <a:rPr lang="en-US" dirty="0">
                <a:solidFill>
                  <a:srgbClr val="0E0E0E"/>
                </a:solidFill>
                <a:effectLst/>
              </a:rPr>
              <a:t>For distributed training, leverage frameworks like </a:t>
            </a:r>
            <a:r>
              <a:rPr lang="en-US" b="1" dirty="0">
                <a:solidFill>
                  <a:srgbClr val="0E0E0E"/>
                </a:solidFill>
                <a:effectLst/>
              </a:rPr>
              <a:t>NCCL</a:t>
            </a:r>
            <a:r>
              <a:rPr lang="en-US" dirty="0">
                <a:solidFill>
                  <a:srgbClr val="0E0E0E"/>
                </a:solidFill>
                <a:effectLst/>
              </a:rPr>
              <a:t> to overlap gradient synchronization with forward and backward passes.</a:t>
            </a:r>
          </a:p>
        </p:txBody>
      </p:sp>
      <p:pic>
        <p:nvPicPr>
          <p:cNvPr id="3" name="Picture 2">
            <a:extLst>
              <a:ext uri="{FF2B5EF4-FFF2-40B4-BE49-F238E27FC236}">
                <a16:creationId xmlns:a16="http://schemas.microsoft.com/office/drawing/2014/main" id="{A7869DAB-941F-4A01-CF3B-CD6F9AAA6EE8}"/>
              </a:ext>
            </a:extLst>
          </p:cNvPr>
          <p:cNvPicPr>
            <a:picLocks noChangeAspect="1"/>
          </p:cNvPicPr>
          <p:nvPr/>
        </p:nvPicPr>
        <p:blipFill>
          <a:blip r:embed="rId3"/>
          <a:stretch>
            <a:fillRect/>
          </a:stretch>
        </p:blipFill>
        <p:spPr>
          <a:xfrm>
            <a:off x="11877412" y="2107025"/>
            <a:ext cx="6256373" cy="3147145"/>
          </a:xfrm>
          <a:prstGeom prst="rect">
            <a:avLst/>
          </a:prstGeom>
        </p:spPr>
      </p:pic>
      <p:pic>
        <p:nvPicPr>
          <p:cNvPr id="14340" name="Picture 4" descr="Communication Overlap — NVIDIA NeMo Framework User Guide">
            <a:extLst>
              <a:ext uri="{FF2B5EF4-FFF2-40B4-BE49-F238E27FC236}">
                <a16:creationId xmlns:a16="http://schemas.microsoft.com/office/drawing/2014/main" id="{04E778C8-EBB7-1094-DAC7-7869A9A9D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097" y="5236280"/>
            <a:ext cx="7500688" cy="414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64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4F5444-42A4-211A-6DC6-6428A2207C39}"/>
              </a:ext>
            </a:extLst>
          </p:cNvPr>
          <p:cNvSpPr>
            <a:spLocks noGrp="1"/>
          </p:cNvSpPr>
          <p:nvPr>
            <p:ph type="body" sz="quarter" idx="10"/>
          </p:nvPr>
        </p:nvSpPr>
        <p:spPr/>
        <p:txBody>
          <a:bodyPr/>
          <a:lstStyle/>
          <a:p>
            <a:r>
              <a:rPr lang="en-US" dirty="0"/>
              <a:t>Challenges and Libraries for Distributed Training</a:t>
            </a:r>
          </a:p>
        </p:txBody>
      </p:sp>
      <p:sp>
        <p:nvSpPr>
          <p:cNvPr id="4" name="Title 3">
            <a:extLst>
              <a:ext uri="{FF2B5EF4-FFF2-40B4-BE49-F238E27FC236}">
                <a16:creationId xmlns:a16="http://schemas.microsoft.com/office/drawing/2014/main" id="{047EC8AD-7255-77E7-9DAE-6551E1E418AA}"/>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C4CFB7AC-A843-0C22-6E16-61577CFD6CAA}"/>
              </a:ext>
            </a:extLst>
          </p:cNvPr>
          <p:cNvSpPr>
            <a:spLocks noGrp="1"/>
          </p:cNvSpPr>
          <p:nvPr>
            <p:ph type="body" sz="quarter" idx="11"/>
          </p:nvPr>
        </p:nvSpPr>
        <p:spPr>
          <a:xfrm>
            <a:off x="1155697" y="3352799"/>
            <a:ext cx="7988303" cy="5590918"/>
          </a:xfrm>
        </p:spPr>
        <p:txBody>
          <a:bodyPr>
            <a:normAutofit/>
          </a:bodyPr>
          <a:lstStyle/>
          <a:p>
            <a:r>
              <a:rPr lang="en-US" dirty="0"/>
              <a:t>Today we dove deeper into the practical implications of distributed training</a:t>
            </a:r>
          </a:p>
          <a:p>
            <a:r>
              <a:rPr lang="en-US" dirty="0"/>
              <a:t>We saw different approaches to managing tradeoffs common in distributed training</a:t>
            </a:r>
          </a:p>
          <a:p>
            <a:r>
              <a:rPr lang="en-US" dirty="0"/>
              <a:t>Common distributed training libraries were introduced with guidance on which framework to use based on the scale of development and maturity. </a:t>
            </a:r>
          </a:p>
          <a:p>
            <a:r>
              <a:rPr lang="en-US" dirty="0"/>
              <a:t>Several best practices, including monitoring, mixed precision, and communication/computation management were also discussed.</a:t>
            </a:r>
          </a:p>
          <a:p>
            <a:pPr marL="0" indent="0">
              <a:buNone/>
            </a:pPr>
            <a:r>
              <a:rPr lang="en-US" dirty="0"/>
              <a:t>-------------------------------------------------------------------------</a:t>
            </a:r>
          </a:p>
          <a:p>
            <a:pPr marL="0" indent="0">
              <a:buNone/>
            </a:pPr>
            <a:r>
              <a:rPr lang="en-US" dirty="0"/>
              <a:t>In the next class we’ll change our focus into the challenges of distributed inference!</a:t>
            </a:r>
          </a:p>
          <a:p>
            <a:pPr marL="0" indent="0">
              <a:buNone/>
            </a:pPr>
            <a:endParaRPr lang="en-US" dirty="0"/>
          </a:p>
        </p:txBody>
      </p:sp>
      <p:pic>
        <p:nvPicPr>
          <p:cNvPr id="3" name="Picture 4" descr="NeMo Megatron: NVIDIA's Large Language Model Framework | by Alberto Romero  | Medium">
            <a:extLst>
              <a:ext uri="{FF2B5EF4-FFF2-40B4-BE49-F238E27FC236}">
                <a16:creationId xmlns:a16="http://schemas.microsoft.com/office/drawing/2014/main" id="{AE066A27-4B9B-275F-1DD2-866A6819B6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76" t="7392" r="14446" b="6418"/>
          <a:stretch/>
        </p:blipFill>
        <p:spPr bwMode="auto">
          <a:xfrm>
            <a:off x="10479314" y="2884442"/>
            <a:ext cx="7489371" cy="525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33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prstGeom prst="rect">
            <a:avLst/>
          </a:prstGeom>
          <a:noFill/>
          <a:ln>
            <a:noFill/>
          </a:ln>
        </p:spPr>
        <p:txBody>
          <a:bodyPr spcFirstLastPara="1" vert="horz" wrap="square" lIns="137138" tIns="68550" rIns="137138" bIns="68550" rtlCol="0" anchor="t" anchorCtr="0">
            <a:noAutofit/>
          </a:bodyPr>
          <a:lstStyle/>
          <a:p>
            <a:r>
              <a:rPr lang="en-US" sz="2800" i="0" dirty="0">
                <a:solidFill>
                  <a:srgbClr val="000000"/>
                </a:solidFill>
                <a:effectLst/>
              </a:rPr>
              <a:t>Common Challenges in Distributed </a:t>
            </a:r>
            <a:r>
              <a:rPr lang="en-US" sz="2800" dirty="0">
                <a:solidFill>
                  <a:srgbClr val="000000"/>
                </a:solidFill>
              </a:rPr>
              <a:t>T</a:t>
            </a:r>
            <a:r>
              <a:rPr lang="en-US" sz="2800" i="0" dirty="0">
                <a:solidFill>
                  <a:srgbClr val="000000"/>
                </a:solidFill>
                <a:effectLst/>
              </a:rPr>
              <a:t>raining</a:t>
            </a:r>
          </a:p>
          <a:p>
            <a:r>
              <a:rPr lang="en-US" sz="2800" dirty="0">
                <a:solidFill>
                  <a:srgbClr val="000000"/>
                </a:solidFill>
              </a:rPr>
              <a:t>Distributed Training Libraries and Frameworks</a:t>
            </a:r>
          </a:p>
          <a:p>
            <a:r>
              <a:rPr lang="en-US" sz="2800" dirty="0">
                <a:solidFill>
                  <a:srgbClr val="000000"/>
                </a:solidFill>
              </a:rPr>
              <a:t>Precision and Quantization in Distributed Training</a:t>
            </a:r>
          </a:p>
          <a:p>
            <a:r>
              <a:rPr lang="en-US" sz="2800" dirty="0">
                <a:solidFill>
                  <a:srgbClr val="000000"/>
                </a:solidFill>
              </a:rPr>
              <a:t>Best Practices and Approaches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Common Challenges in Distributed Training</a:t>
            </a:r>
            <a:endParaRPr lang="en-US" sz="4800" b="0" i="0" u="none" strike="noStrike" dirty="0">
              <a:effectLst/>
            </a:endParaRP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B5D9FFEF-888F-61F0-E2BB-AFB89C69DF42}"/>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221CB15D-6B16-A662-AA39-AA0F5184C52D}"/>
              </a:ext>
            </a:extLst>
          </p:cNvPr>
          <p:cNvGrpSpPr/>
          <p:nvPr/>
        </p:nvGrpSpPr>
        <p:grpSpPr>
          <a:xfrm>
            <a:off x="9666514" y="6226630"/>
            <a:ext cx="8490334" cy="2301636"/>
            <a:chOff x="3842314" y="3118092"/>
            <a:chExt cx="10110059" cy="2316543"/>
          </a:xfrm>
        </p:grpSpPr>
        <p:pic>
          <p:nvPicPr>
            <p:cNvPr id="3" name="Picture 2" descr="NVIDIA, Stanford &amp;amp; Microsoft Propose Efficient Trillion-Parameter Language  Model Training on GPU Clusters | by Synced | SyncedReview | Medium">
              <a:extLst>
                <a:ext uri="{FF2B5EF4-FFF2-40B4-BE49-F238E27FC236}">
                  <a16:creationId xmlns:a16="http://schemas.microsoft.com/office/drawing/2014/main" id="{D03858C2-2BD7-BEE1-4943-9E2CEAF6AB4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42314" y="3118092"/>
              <a:ext cx="9753600" cy="22134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15">
              <a:extLst>
                <a:ext uri="{FF2B5EF4-FFF2-40B4-BE49-F238E27FC236}">
                  <a16:creationId xmlns:a16="http://schemas.microsoft.com/office/drawing/2014/main" id="{05099ACB-9D9D-FC57-A289-D07B93E2A87C}"/>
                </a:ext>
              </a:extLst>
            </p:cNvPr>
            <p:cNvSpPr/>
            <p:nvPr/>
          </p:nvSpPr>
          <p:spPr>
            <a:xfrm>
              <a:off x="4060580" y="3191256"/>
              <a:ext cx="9891793" cy="224337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GB">
                  <a:solidFill>
                    <a:schemeClr val="tx2"/>
                  </a:solidFill>
                </a:rPr>
                <a:t>Data Parallelism 1</a:t>
              </a:r>
              <a:endParaRPr lang="en-US">
                <a:solidFill>
                  <a:schemeClr val="tx2"/>
                </a:solidFill>
              </a:endParaRPr>
            </a:p>
          </p:txBody>
        </p:sp>
      </p:grpSp>
      <p:sp>
        <p:nvSpPr>
          <p:cNvPr id="106" name="Google Shape;106;p15">
            <a:extLst>
              <a:ext uri="{FF2B5EF4-FFF2-40B4-BE49-F238E27FC236}">
                <a16:creationId xmlns:a16="http://schemas.microsoft.com/office/drawing/2014/main" id="{9E270648-6BCC-5369-CE60-68F0ECC637F1}"/>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latin typeface="+mn-lt"/>
              </a:rPr>
              <a:t>A Recap on distributed computing in GenAI </a:t>
            </a:r>
            <a:endParaRPr dirty="0">
              <a:latin typeface="+mn-lt"/>
            </a:endParaRPr>
          </a:p>
        </p:txBody>
      </p:sp>
      <p:sp>
        <p:nvSpPr>
          <p:cNvPr id="107" name="Google Shape;107;p15">
            <a:extLst>
              <a:ext uri="{FF2B5EF4-FFF2-40B4-BE49-F238E27FC236}">
                <a16:creationId xmlns:a16="http://schemas.microsoft.com/office/drawing/2014/main" id="{43AD300A-49E7-D744-FF49-1C048AC0D15B}"/>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sz="2400" b="0" i="0" dirty="0">
                <a:solidFill>
                  <a:srgbClr val="000000"/>
                </a:solidFill>
                <a:effectLst/>
                <a:latin typeface="Arial" panose="020B0604020202020204" pitchFamily="34" charset="0"/>
              </a:rPr>
              <a:t>In the previous lesson we covered training in a distributed style:</a:t>
            </a:r>
          </a:p>
          <a:p>
            <a:pPr marL="0" indent="0">
              <a:lnSpc>
                <a:spcPct val="100000"/>
              </a:lnSpc>
              <a:spcBef>
                <a:spcPts val="0"/>
              </a:spcBef>
              <a:buNone/>
            </a:pPr>
            <a:endParaRPr lang="en-US" dirty="0">
              <a:solidFill>
                <a:srgbClr val="000000"/>
              </a:solidFill>
            </a:endParaRPr>
          </a:p>
          <a:p>
            <a:pPr>
              <a:lnSpc>
                <a:spcPct val="100000"/>
              </a:lnSpc>
              <a:spcBef>
                <a:spcPts val="0"/>
              </a:spcBef>
            </a:pPr>
            <a:r>
              <a:rPr lang="en-US" dirty="0">
                <a:solidFill>
                  <a:srgbClr val="000000"/>
                </a:solidFill>
              </a:rPr>
              <a:t>Data parallelism enabled faster training with duplicate model copies and a distributed training dataset. </a:t>
            </a:r>
          </a:p>
          <a:p>
            <a:pPr>
              <a:lnSpc>
                <a:spcPct val="100000"/>
              </a:lnSpc>
              <a:spcBef>
                <a:spcPts val="0"/>
              </a:spcBef>
            </a:pPr>
            <a:endParaRPr lang="en-US" sz="2400" b="0" i="0" dirty="0">
              <a:solidFill>
                <a:srgbClr val="000000"/>
              </a:solidFill>
              <a:effectLst/>
              <a:latin typeface="Arial" panose="020B0604020202020204" pitchFamily="34" charset="0"/>
            </a:endParaRPr>
          </a:p>
          <a:p>
            <a:pPr>
              <a:lnSpc>
                <a:spcPct val="100000"/>
              </a:lnSpc>
              <a:spcBef>
                <a:spcPts val="0"/>
              </a:spcBef>
            </a:pPr>
            <a:r>
              <a:rPr lang="en-US" dirty="0">
                <a:solidFill>
                  <a:srgbClr val="000000"/>
                </a:solidFill>
              </a:rPr>
              <a:t>Model parallelism split large models across multiple GPUs to allow for truly gigantic model training.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dirty="0">
                <a:solidFill>
                  <a:srgbClr val="000000"/>
                </a:solidFill>
              </a:rPr>
              <a:t>To perform these parallelism algorithms, we leverage distributed computing.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dirty="0">
                <a:solidFill>
                  <a:srgbClr val="000000"/>
                </a:solidFill>
              </a:rPr>
              <a:t>In this lesson we will dive deeper into some of the challenges in distributed computing and how to overcome and manage them .</a:t>
            </a:r>
            <a:endParaRPr lang="en-US" sz="2400"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9530EA81-FCE1-E4D4-2C04-34E2105FC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1346" y="2107026"/>
            <a:ext cx="5501053" cy="4004226"/>
          </a:xfrm>
          <a:prstGeom prst="rect">
            <a:avLst/>
          </a:prstGeom>
        </p:spPr>
      </p:pic>
    </p:spTree>
    <p:extLst>
      <p:ext uri="{BB962C8B-B14F-4D97-AF65-F5344CB8AC3E}">
        <p14:creationId xmlns:p14="http://schemas.microsoft.com/office/powerpoint/2010/main" val="255027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C52E5EDF-ACA0-1A27-6D85-AF101F1D901B}"/>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38CAB2C7-AD97-A99E-C759-F8734789FCE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Important communications during training </a:t>
            </a:r>
            <a:endParaRPr dirty="0">
              <a:latin typeface="+mn-lt"/>
            </a:endParaRPr>
          </a:p>
        </p:txBody>
      </p:sp>
      <p:sp>
        <p:nvSpPr>
          <p:cNvPr id="107" name="Google Shape;107;p15">
            <a:extLst>
              <a:ext uri="{FF2B5EF4-FFF2-40B4-BE49-F238E27FC236}">
                <a16:creationId xmlns:a16="http://schemas.microsoft.com/office/drawing/2014/main" id="{12C33D71-BB7F-A138-F90D-24AF42421CD4}"/>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b="1" i="0" dirty="0">
                <a:solidFill>
                  <a:srgbClr val="363737"/>
                </a:solidFill>
                <a:effectLst/>
              </a:rPr>
              <a:t>All-Reduce</a:t>
            </a:r>
            <a:endParaRPr lang="en-US" dirty="0">
              <a:solidFill>
                <a:srgbClr val="363737"/>
              </a:solidFill>
            </a:endParaRPr>
          </a:p>
          <a:p>
            <a:pPr marL="0" indent="0">
              <a:lnSpc>
                <a:spcPct val="100000"/>
              </a:lnSpc>
              <a:spcBef>
                <a:spcPts val="0"/>
              </a:spcBef>
              <a:buNone/>
            </a:pPr>
            <a:r>
              <a:rPr lang="en-US" dirty="0">
                <a:solidFill>
                  <a:srgbClr val="363737"/>
                </a:solidFill>
              </a:rPr>
              <a:t>A</a:t>
            </a:r>
            <a:r>
              <a:rPr lang="en-US" b="0" i="0" dirty="0">
                <a:solidFill>
                  <a:srgbClr val="363737"/>
                </a:solidFill>
                <a:effectLst/>
              </a:rPr>
              <a:t> collective communication process that sums gradients from all GPUs and then distributes the result back to each GPU. It ensures that each GPU has the same updated gradients, which allows for synchronized parameter updates across the entire model.</a:t>
            </a:r>
          </a:p>
          <a:p>
            <a:pPr marL="0" indent="0">
              <a:lnSpc>
                <a:spcPct val="100000"/>
              </a:lnSpc>
              <a:spcBef>
                <a:spcPts val="0"/>
              </a:spcBef>
              <a:buNone/>
            </a:pPr>
            <a:endParaRPr lang="en-US" sz="2400" dirty="0">
              <a:solidFill>
                <a:srgbClr val="363737"/>
              </a:solidFill>
            </a:endParaRPr>
          </a:p>
          <a:p>
            <a:pPr marL="0" indent="0">
              <a:lnSpc>
                <a:spcPct val="100000"/>
              </a:lnSpc>
              <a:spcBef>
                <a:spcPts val="0"/>
              </a:spcBef>
              <a:buNone/>
            </a:pPr>
            <a:endParaRPr lang="en-US" b="0" i="0" dirty="0">
              <a:solidFill>
                <a:srgbClr val="363737"/>
              </a:solidFill>
              <a:effectLst/>
            </a:endParaRPr>
          </a:p>
          <a:p>
            <a:pPr marL="0" indent="0">
              <a:lnSpc>
                <a:spcPct val="100000"/>
              </a:lnSpc>
              <a:spcBef>
                <a:spcPts val="0"/>
              </a:spcBef>
              <a:buNone/>
            </a:pPr>
            <a:r>
              <a:rPr lang="en-US" b="1" i="0" dirty="0">
                <a:solidFill>
                  <a:srgbClr val="363737"/>
                </a:solidFill>
                <a:effectLst/>
              </a:rPr>
              <a:t>All-Gather</a:t>
            </a:r>
            <a:r>
              <a:rPr lang="en-US" b="0" i="0" dirty="0">
                <a:solidFill>
                  <a:srgbClr val="363737"/>
                </a:solidFill>
                <a:effectLst/>
              </a:rPr>
              <a:t> </a:t>
            </a:r>
          </a:p>
          <a:p>
            <a:pPr marL="0" indent="0">
              <a:lnSpc>
                <a:spcPct val="100000"/>
              </a:lnSpc>
              <a:spcBef>
                <a:spcPts val="0"/>
              </a:spcBef>
              <a:buNone/>
            </a:pPr>
            <a:r>
              <a:rPr lang="en-US" dirty="0">
                <a:solidFill>
                  <a:srgbClr val="363737"/>
                </a:solidFill>
              </a:rPr>
              <a:t>A </a:t>
            </a:r>
            <a:r>
              <a:rPr lang="en-US" b="0" i="0" dirty="0">
                <a:solidFill>
                  <a:srgbClr val="363737"/>
                </a:solidFill>
                <a:effectLst/>
              </a:rPr>
              <a:t>collective communication process that collects values from all GPUs and then distributes the result back to each GPU. It ensures that each GPU has the same collection of individual values.</a:t>
            </a:r>
          </a:p>
          <a:p>
            <a:pPr marL="0" indent="0">
              <a:lnSpc>
                <a:spcPct val="100000"/>
              </a:lnSpc>
              <a:spcBef>
                <a:spcPts val="0"/>
              </a:spcBef>
              <a:buNone/>
            </a:pPr>
            <a:endParaRPr lang="en-US" b="0" i="0" dirty="0">
              <a:solidFill>
                <a:srgbClr val="363737"/>
              </a:solidFill>
              <a:effectLst/>
            </a:endParaRPr>
          </a:p>
          <a:p>
            <a:pPr marL="0" indent="0">
              <a:lnSpc>
                <a:spcPct val="100000"/>
              </a:lnSpc>
              <a:spcBef>
                <a:spcPts val="0"/>
              </a:spcBef>
              <a:buNone/>
            </a:pPr>
            <a:endParaRPr lang="en-US" sz="2400" dirty="0">
              <a:solidFill>
                <a:srgbClr val="363737"/>
              </a:solidFill>
            </a:endParaRPr>
          </a:p>
          <a:p>
            <a:pPr marL="0" indent="0">
              <a:lnSpc>
                <a:spcPct val="100000"/>
              </a:lnSpc>
              <a:spcBef>
                <a:spcPts val="0"/>
              </a:spcBef>
              <a:buNone/>
            </a:pPr>
            <a:r>
              <a:rPr lang="en-US" b="1" dirty="0">
                <a:solidFill>
                  <a:srgbClr val="363737"/>
                </a:solidFill>
              </a:rPr>
              <a:t>Reduce Scatter </a:t>
            </a:r>
          </a:p>
          <a:p>
            <a:pPr marL="0" indent="0">
              <a:lnSpc>
                <a:spcPct val="100000"/>
              </a:lnSpc>
              <a:spcBef>
                <a:spcPts val="0"/>
              </a:spcBef>
              <a:buNone/>
            </a:pPr>
            <a:r>
              <a:rPr lang="en-US" dirty="0">
                <a:solidFill>
                  <a:srgbClr val="363737"/>
                </a:solidFill>
              </a:rPr>
              <a:t>A collective communication process that performs the same operation as the Reduce operation, except the result is scattered in equal blocks among ranks, each rank getting a chunk of data based on its rank index. This is very important for FSDP.</a:t>
            </a:r>
          </a:p>
          <a:p>
            <a:pPr marL="0" indent="0">
              <a:lnSpc>
                <a:spcPct val="100000"/>
              </a:lnSpc>
              <a:spcBef>
                <a:spcPts val="0"/>
              </a:spcBef>
              <a:buNone/>
            </a:pPr>
            <a:endParaRPr lang="en-US" sz="2400" b="0" i="0" dirty="0">
              <a:solidFill>
                <a:srgbClr val="000000"/>
              </a:solidFill>
              <a:effectLst/>
            </a:endParaRPr>
          </a:p>
        </p:txBody>
      </p:sp>
      <p:pic>
        <p:nvPicPr>
          <p:cNvPr id="7" name="Picture 6">
            <a:extLst>
              <a:ext uri="{FF2B5EF4-FFF2-40B4-BE49-F238E27FC236}">
                <a16:creationId xmlns:a16="http://schemas.microsoft.com/office/drawing/2014/main" id="{F9937F12-5D2D-A925-2F17-A50D6786BD1F}"/>
              </a:ext>
            </a:extLst>
          </p:cNvPr>
          <p:cNvPicPr>
            <a:picLocks noChangeAspect="1"/>
          </p:cNvPicPr>
          <p:nvPr/>
        </p:nvPicPr>
        <p:blipFill>
          <a:blip r:embed="rId3"/>
          <a:stretch>
            <a:fillRect/>
          </a:stretch>
        </p:blipFill>
        <p:spPr>
          <a:xfrm>
            <a:off x="10667548" y="2107026"/>
            <a:ext cx="6999060" cy="2153557"/>
          </a:xfrm>
          <a:prstGeom prst="rect">
            <a:avLst/>
          </a:prstGeom>
        </p:spPr>
      </p:pic>
      <p:pic>
        <p:nvPicPr>
          <p:cNvPr id="9" name="Picture 8">
            <a:extLst>
              <a:ext uri="{FF2B5EF4-FFF2-40B4-BE49-F238E27FC236}">
                <a16:creationId xmlns:a16="http://schemas.microsoft.com/office/drawing/2014/main" id="{CCCE8CD3-C2AF-9C4B-7821-D4F40DEC83AF}"/>
              </a:ext>
            </a:extLst>
          </p:cNvPr>
          <p:cNvPicPr>
            <a:picLocks noChangeAspect="1"/>
          </p:cNvPicPr>
          <p:nvPr/>
        </p:nvPicPr>
        <p:blipFill>
          <a:blip r:embed="rId4"/>
          <a:stretch>
            <a:fillRect/>
          </a:stretch>
        </p:blipFill>
        <p:spPr>
          <a:xfrm>
            <a:off x="10667548" y="4707264"/>
            <a:ext cx="6999060" cy="2196628"/>
          </a:xfrm>
          <a:prstGeom prst="rect">
            <a:avLst/>
          </a:prstGeom>
        </p:spPr>
      </p:pic>
      <p:pic>
        <p:nvPicPr>
          <p:cNvPr id="11" name="Picture 10">
            <a:extLst>
              <a:ext uri="{FF2B5EF4-FFF2-40B4-BE49-F238E27FC236}">
                <a16:creationId xmlns:a16="http://schemas.microsoft.com/office/drawing/2014/main" id="{884F5B6C-54A4-5FAF-D09B-01FCCC781542}"/>
              </a:ext>
            </a:extLst>
          </p:cNvPr>
          <p:cNvPicPr>
            <a:picLocks noChangeAspect="1"/>
          </p:cNvPicPr>
          <p:nvPr/>
        </p:nvPicPr>
        <p:blipFill>
          <a:blip r:embed="rId5"/>
          <a:stretch>
            <a:fillRect/>
          </a:stretch>
        </p:blipFill>
        <p:spPr>
          <a:xfrm>
            <a:off x="10667548" y="7208157"/>
            <a:ext cx="6999057" cy="2153556"/>
          </a:xfrm>
          <a:prstGeom prst="rect">
            <a:avLst/>
          </a:prstGeom>
        </p:spPr>
      </p:pic>
    </p:spTree>
    <p:extLst>
      <p:ext uri="{BB962C8B-B14F-4D97-AF65-F5344CB8AC3E}">
        <p14:creationId xmlns:p14="http://schemas.microsoft.com/office/powerpoint/2010/main" val="1552448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3D048632-7571-C8BC-0D1A-F3B2835AA4E3}"/>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1FAFB652-DB46-1F30-063D-97A445D2A8D5}"/>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a:effectLst/>
                <a:latin typeface="+mn-lt"/>
              </a:rPr>
              <a:t>Memory vs. Computation Trade-off</a:t>
            </a:r>
            <a:endParaRPr lang="en-US" dirty="0">
              <a:latin typeface="+mn-lt"/>
            </a:endParaRPr>
          </a:p>
        </p:txBody>
      </p:sp>
      <p:sp>
        <p:nvSpPr>
          <p:cNvPr id="107" name="Google Shape;107;p15">
            <a:extLst>
              <a:ext uri="{FF2B5EF4-FFF2-40B4-BE49-F238E27FC236}">
                <a16:creationId xmlns:a16="http://schemas.microsoft.com/office/drawing/2014/main" id="{0ED9DCF7-76A7-5A5E-49AE-4D84469B0568}"/>
              </a:ext>
            </a:extLst>
          </p:cNvPr>
          <p:cNvSpPr txBox="1">
            <a:spLocks noGrp="1"/>
          </p:cNvSpPr>
          <p:nvPr>
            <p:ph type="body" sz="quarter" idx="10"/>
          </p:nvPr>
        </p:nvSpPr>
        <p:spPr>
          <a:xfrm>
            <a:off x="1155696" y="2107026"/>
            <a:ext cx="9222018" cy="7985936"/>
          </a:xfrm>
          <a:prstGeom prst="rect">
            <a:avLst/>
          </a:prstGeom>
          <a:noFill/>
          <a:ln>
            <a:noFill/>
          </a:ln>
        </p:spPr>
        <p:txBody>
          <a:bodyPr spcFirstLastPara="1" vert="horz" wrap="square" lIns="137138" tIns="68550" rIns="137138" bIns="68550" rtlCol="0" anchor="t" anchorCtr="0">
            <a:noAutofit/>
          </a:bodyPr>
          <a:lstStyle/>
          <a:p>
            <a:pPr marL="0" indent="0">
              <a:lnSpc>
                <a:spcPct val="100000"/>
              </a:lnSpc>
              <a:spcBef>
                <a:spcPts val="0"/>
              </a:spcBef>
              <a:buNone/>
            </a:pPr>
            <a:r>
              <a:rPr lang="en-US" i="0" dirty="0">
                <a:solidFill>
                  <a:srgbClr val="000000"/>
                </a:solidFill>
                <a:latin typeface="Arial" panose="020B0604020202020204" pitchFamily="34" charset="0"/>
              </a:rPr>
              <a:t>In an attempt to </a:t>
            </a:r>
            <a:r>
              <a:rPr lang="en-US" dirty="0">
                <a:solidFill>
                  <a:srgbClr val="000000"/>
                </a:solidFill>
              </a:rPr>
              <a:t>alleviate the memory pressure of computing all of the mini-batch sent to the GPU and performing a gradient update, we can instead pass multiple micro batches and accumulate these gradients as these micro batches are performed at each time.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sz="2400" b="0" i="0" dirty="0">
                <a:solidFill>
                  <a:srgbClr val="000000"/>
                </a:solidFill>
                <a:effectLst/>
                <a:latin typeface="Arial" panose="020B0604020202020204" pitchFamily="34" charset="0"/>
              </a:rPr>
              <a:t>This Gradient Accumulation approach trades throughput for memory efficien</a:t>
            </a:r>
            <a:r>
              <a:rPr lang="en-US" dirty="0">
                <a:solidFill>
                  <a:srgbClr val="000000"/>
                </a:solidFill>
              </a:rPr>
              <a:t>cy which can often be worthwhile when critical effective mini batch sizes need to be met.</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a:p>
            <a:pPr marL="0" indent="0">
              <a:lnSpc>
                <a:spcPct val="100000"/>
              </a:lnSpc>
              <a:spcBef>
                <a:spcPts val="0"/>
              </a:spcBef>
              <a:buNone/>
            </a:pPr>
            <a:r>
              <a:rPr lang="en-US" dirty="0">
                <a:solidFill>
                  <a:srgbClr val="000000"/>
                </a:solidFill>
              </a:rPr>
              <a:t>Activation checkpointing is another approach to minimize memory overhead. In this method large, fast to compute, activations are freed up once they are calculated and only recalculated on the back pass for updating weights. </a:t>
            </a:r>
          </a:p>
          <a:p>
            <a:pPr marL="0" indent="0">
              <a:lnSpc>
                <a:spcPct val="100000"/>
              </a:lnSpc>
              <a:spcBef>
                <a:spcPts val="0"/>
              </a:spcBef>
              <a:buNone/>
            </a:pPr>
            <a:endParaRPr lang="en-US" sz="2400" b="0" i="0" dirty="0">
              <a:solidFill>
                <a:srgbClr val="000000"/>
              </a:solidFill>
              <a:effectLst/>
              <a:latin typeface="Arial" panose="020B0604020202020204" pitchFamily="34" charset="0"/>
            </a:endParaRPr>
          </a:p>
        </p:txBody>
      </p:sp>
      <p:pic>
        <p:nvPicPr>
          <p:cNvPr id="2" name="Picture 4" descr="Diagram&#10;&#10;Description automatically generated">
            <a:extLst>
              <a:ext uri="{FF2B5EF4-FFF2-40B4-BE49-F238E27FC236}">
                <a16:creationId xmlns:a16="http://schemas.microsoft.com/office/drawing/2014/main" id="{7F23B283-9AF9-E677-E155-E55533AF1E8A}"/>
              </a:ext>
            </a:extLst>
          </p:cNvPr>
          <p:cNvPicPr>
            <a:picLocks noChangeAspect="1"/>
          </p:cNvPicPr>
          <p:nvPr/>
        </p:nvPicPr>
        <p:blipFill>
          <a:blip r:embed="rId3"/>
          <a:stretch>
            <a:fillRect/>
          </a:stretch>
        </p:blipFill>
        <p:spPr>
          <a:xfrm>
            <a:off x="10946002" y="5663026"/>
            <a:ext cx="7129986" cy="3422917"/>
          </a:xfrm>
          <a:prstGeom prst="rect">
            <a:avLst/>
          </a:prstGeom>
        </p:spPr>
      </p:pic>
      <p:pic>
        <p:nvPicPr>
          <p:cNvPr id="7" name="Picture 6">
            <a:extLst>
              <a:ext uri="{FF2B5EF4-FFF2-40B4-BE49-F238E27FC236}">
                <a16:creationId xmlns:a16="http://schemas.microsoft.com/office/drawing/2014/main" id="{526788DA-9DE5-4F90-1B85-50D0354A7838}"/>
              </a:ext>
            </a:extLst>
          </p:cNvPr>
          <p:cNvPicPr>
            <a:picLocks noChangeAspect="1"/>
          </p:cNvPicPr>
          <p:nvPr/>
        </p:nvPicPr>
        <p:blipFill>
          <a:blip r:embed="rId4"/>
          <a:stretch>
            <a:fillRect/>
          </a:stretch>
        </p:blipFill>
        <p:spPr>
          <a:xfrm>
            <a:off x="11263774" y="2076893"/>
            <a:ext cx="5084758" cy="3104067"/>
          </a:xfrm>
          <a:prstGeom prst="rect">
            <a:avLst/>
          </a:prstGeom>
        </p:spPr>
      </p:pic>
      <p:cxnSp>
        <p:nvCxnSpPr>
          <p:cNvPr id="9" name="Elbow Connector 8">
            <a:extLst>
              <a:ext uri="{FF2B5EF4-FFF2-40B4-BE49-F238E27FC236}">
                <a16:creationId xmlns:a16="http://schemas.microsoft.com/office/drawing/2014/main" id="{0468EF4C-48D9-7605-575B-DD07B9ACC880}"/>
              </a:ext>
            </a:extLst>
          </p:cNvPr>
          <p:cNvCxnSpPr>
            <a:cxnSpLocks/>
            <a:stCxn id="7" idx="3"/>
            <a:endCxn id="7" idx="1"/>
          </p:cNvCxnSpPr>
          <p:nvPr/>
        </p:nvCxnSpPr>
        <p:spPr>
          <a:xfrm flipH="1">
            <a:off x="11263774" y="3628927"/>
            <a:ext cx="5084758" cy="12700"/>
          </a:xfrm>
          <a:prstGeom prst="bentConnector5">
            <a:avLst>
              <a:gd name="adj1" fmla="val -13916"/>
              <a:gd name="adj2" fmla="val 14020740"/>
              <a:gd name="adj3" fmla="val 104496"/>
            </a:avLst>
          </a:prstGeom>
          <a:ln w="28575">
            <a:solidFill>
              <a:schemeClr val="accent3"/>
            </a:solidFill>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9C369C3-D96A-8575-8BAD-07C0C72322AE}"/>
              </a:ext>
            </a:extLst>
          </p:cNvPr>
          <p:cNvSpPr txBox="1"/>
          <p:nvPr/>
        </p:nvSpPr>
        <p:spPr>
          <a:xfrm>
            <a:off x="16929097" y="2317120"/>
            <a:ext cx="913538" cy="480131"/>
          </a:xfrm>
          <a:prstGeom prst="rect">
            <a:avLst/>
          </a:prstGeom>
          <a:solidFill>
            <a:schemeClr val="accent2"/>
          </a:solidFill>
          <a:ln>
            <a:solidFill>
              <a:schemeClr val="accent1"/>
            </a:solidFill>
          </a:ln>
        </p:spPr>
        <p:txBody>
          <a:bodyPr wrap="square" rtlCol="0" anchor="ctr">
            <a:spAutoFit/>
          </a:bodyPr>
          <a:lstStyle/>
          <a:p>
            <a:pPr algn="ctr">
              <a:lnSpc>
                <a:spcPct val="90000"/>
              </a:lnSpc>
            </a:pPr>
            <a:r>
              <a:rPr lang="en-US" sz="1400" dirty="0">
                <a:latin typeface="Arial" panose="020B0604020202020204" pitchFamily="34" charset="0"/>
                <a:cs typeface="Arial" panose="020B0604020202020204" pitchFamily="34" charset="0"/>
              </a:rPr>
              <a:t>Store gradients</a:t>
            </a:r>
          </a:p>
        </p:txBody>
      </p:sp>
      <p:cxnSp>
        <p:nvCxnSpPr>
          <p:cNvPr id="16" name="Elbow Connector 15">
            <a:extLst>
              <a:ext uri="{FF2B5EF4-FFF2-40B4-BE49-F238E27FC236}">
                <a16:creationId xmlns:a16="http://schemas.microsoft.com/office/drawing/2014/main" id="{C391D469-649D-D280-303E-4169364D405C}"/>
              </a:ext>
            </a:extLst>
          </p:cNvPr>
          <p:cNvCxnSpPr>
            <a:stCxn id="7" idx="3"/>
            <a:endCxn id="12" idx="2"/>
          </p:cNvCxnSpPr>
          <p:nvPr/>
        </p:nvCxnSpPr>
        <p:spPr>
          <a:xfrm flipV="1">
            <a:off x="16348532" y="2797251"/>
            <a:ext cx="1037334" cy="83167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2B820FA-C1A5-4112-A4DF-E0EFCF065E28}"/>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98A0605B-ED36-F0D0-1F84-30647FDC939E}"/>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sz="4000" b="0" dirty="0">
                <a:effectLst/>
                <a:latin typeface="+mn-lt"/>
              </a:rPr>
              <a:t>Elastic Training </a:t>
            </a:r>
            <a:endParaRPr dirty="0">
              <a:latin typeface="+mn-lt"/>
            </a:endParaRPr>
          </a:p>
        </p:txBody>
      </p:sp>
      <p:sp>
        <p:nvSpPr>
          <p:cNvPr id="107" name="Google Shape;107;p15">
            <a:extLst>
              <a:ext uri="{FF2B5EF4-FFF2-40B4-BE49-F238E27FC236}">
                <a16:creationId xmlns:a16="http://schemas.microsoft.com/office/drawing/2014/main" id="{4FDC60E3-0BBC-002F-1F43-F16F281A9BCE}"/>
              </a:ext>
            </a:extLst>
          </p:cNvPr>
          <p:cNvSpPr txBox="1">
            <a:spLocks noGrp="1"/>
          </p:cNvSpPr>
          <p:nvPr>
            <p:ph type="body" sz="quarter" idx="10"/>
          </p:nvPr>
        </p:nvSpPr>
        <p:spPr>
          <a:xfrm>
            <a:off x="1155695" y="2107026"/>
            <a:ext cx="15976607" cy="7985936"/>
          </a:xfrm>
          <a:prstGeom prst="rect">
            <a:avLst/>
          </a:prstGeom>
          <a:noFill/>
          <a:ln>
            <a:noFill/>
          </a:ln>
        </p:spPr>
        <p:txBody>
          <a:bodyPr spcFirstLastPara="1" vert="horz" wrap="square" lIns="137138" tIns="68550" rIns="137138" bIns="68550" rtlCol="0" anchor="t" anchorCtr="0">
            <a:noAutofit/>
          </a:bodyPr>
          <a:lstStyle/>
          <a:p>
            <a:r>
              <a:rPr lang="en-US" b="0" i="0" dirty="0">
                <a:effectLst/>
              </a:rPr>
              <a:t>Fault tolerance is crucial for ensuring that LLMs can be trained reliably over extended periods, especially in distributed environments where node failures are common. </a:t>
            </a:r>
          </a:p>
          <a:p>
            <a:r>
              <a:rPr lang="en-US" b="0" i="0" dirty="0">
                <a:effectLst/>
              </a:rPr>
              <a:t>When a failure occurs, the system can resume from the last saved state rather than starting over. </a:t>
            </a:r>
          </a:p>
          <a:p>
            <a:r>
              <a:rPr lang="en-US" b="0" i="0" dirty="0">
                <a:effectLst/>
              </a:rPr>
              <a:t>To ensure robustness to failures, checkpointing often and saving and loading checkpoints in the most performant way possible to minimize downtime. </a:t>
            </a:r>
            <a:endParaRPr lang="en-US" sz="2400" b="0" dirty="0">
              <a:effectLst/>
            </a:endParaRPr>
          </a:p>
        </p:txBody>
      </p:sp>
      <p:pic>
        <p:nvPicPr>
          <p:cNvPr id="2050" name="Picture 2">
            <a:extLst>
              <a:ext uri="{FF2B5EF4-FFF2-40B4-BE49-F238E27FC236}">
                <a16:creationId xmlns:a16="http://schemas.microsoft.com/office/drawing/2014/main" id="{8CBBBA87-E43C-A7E4-DB29-1075CB7832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79"/>
          <a:stretch/>
        </p:blipFill>
        <p:spPr bwMode="auto">
          <a:xfrm>
            <a:off x="9525010" y="5471886"/>
            <a:ext cx="8762990" cy="3922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gure 5: Checkpointing saving and resumption resharded on additional GPUs">
            <a:extLst>
              <a:ext uri="{FF2B5EF4-FFF2-40B4-BE49-F238E27FC236}">
                <a16:creationId xmlns:a16="http://schemas.microsoft.com/office/drawing/2014/main" id="{062F88C4-A8C1-C771-6423-A0A393C5C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5248501"/>
            <a:ext cx="8534400" cy="436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4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D4C19685-025E-D2B0-0518-A138843EFBD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4386E827-D945-AAC1-C178-28C1230E3B19}"/>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spcBef>
                <a:spcPts val="0"/>
              </a:spcBef>
            </a:pPr>
            <a:r>
              <a:rPr lang="en-US" sz="4800" b="0" dirty="0">
                <a:effectLst/>
              </a:rPr>
              <a:t>Precision and Quantization in Distributed </a:t>
            </a:r>
            <a:r>
              <a:rPr lang="en-US" dirty="0"/>
              <a:t>T</a:t>
            </a:r>
            <a:r>
              <a:rPr lang="en-US" sz="4800" b="0" dirty="0">
                <a:effectLst/>
              </a:rPr>
              <a:t>raining</a:t>
            </a:r>
            <a:endParaRPr lang="en-US" sz="4800" b="0" i="0" u="none" strike="noStrike" dirty="0">
              <a:effectLst/>
            </a:endParaRPr>
          </a:p>
        </p:txBody>
      </p:sp>
    </p:spTree>
    <p:extLst>
      <p:ext uri="{BB962C8B-B14F-4D97-AF65-F5344CB8AC3E}">
        <p14:creationId xmlns:p14="http://schemas.microsoft.com/office/powerpoint/2010/main" val="3747032804"/>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5B3953-BC98-46DA-A939-F79723133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FBCDE7-1203-47DD-B94D-7B21E8DE0A7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34A06AF-E039-489D-BEA0-CCDEC6F268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60881</TotalTime>
  <Words>2451</Words>
  <Application>Microsoft Office PowerPoint</Application>
  <PresentationFormat>Custom</PresentationFormat>
  <Paragraphs>232</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Main</vt:lpstr>
      <vt:lpstr>Lecture 9.2 - Challenges and Libraries for Distributed Training</vt:lpstr>
      <vt:lpstr>PowerPoint Presentation</vt:lpstr>
      <vt:lpstr>This lecture</vt:lpstr>
      <vt:lpstr>Common Challenges in Distributed Training</vt:lpstr>
      <vt:lpstr>A Recap on distributed computing in GenAI </vt:lpstr>
      <vt:lpstr>Important communications during training </vt:lpstr>
      <vt:lpstr>Memory vs. Computation Trade-off</vt:lpstr>
      <vt:lpstr>Elastic Training </vt:lpstr>
      <vt:lpstr>Precision and Quantization in Distributed Training</vt:lpstr>
      <vt:lpstr>Number Precision</vt:lpstr>
      <vt:lpstr>Mixed-Precision Training</vt:lpstr>
      <vt:lpstr>Quantization in training</vt:lpstr>
      <vt:lpstr>Key Distributed Training Libraries and Frameworks</vt:lpstr>
      <vt:lpstr>Why use frameworks?</vt:lpstr>
      <vt:lpstr>PyTorch Distributed</vt:lpstr>
      <vt:lpstr>NVIDIAs Nemo/Megatron</vt:lpstr>
      <vt:lpstr>DeepSpeed</vt:lpstr>
      <vt:lpstr>MosaicML Composer</vt:lpstr>
      <vt:lpstr>Hugging Face Accelerate</vt:lpstr>
      <vt:lpstr>Deciding what to choose</vt:lpstr>
      <vt:lpstr>Best Practices and Solutions</vt:lpstr>
      <vt:lpstr>Utilizing Mixed Precision</vt:lpstr>
      <vt:lpstr>Good Monitoring Tools</vt:lpstr>
      <vt:lpstr>Overlapping Computation and Communication</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364</cp:revision>
  <dcterms:created xsi:type="dcterms:W3CDTF">2023-02-16T22:53:10Z</dcterms:created>
  <dcterms:modified xsi:type="dcterms:W3CDTF">2025-02-07T19:00:53Z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