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3"/>
  </p:notesMasterIdLst>
  <p:handoutMasterIdLst>
    <p:handoutMasterId r:id="rId34"/>
  </p:handoutMasterIdLst>
  <p:sldIdLst>
    <p:sldId id="276" r:id="rId5"/>
    <p:sldId id="263" r:id="rId6"/>
    <p:sldId id="277" r:id="rId7"/>
    <p:sldId id="374" r:id="rId8"/>
    <p:sldId id="375" r:id="rId9"/>
    <p:sldId id="384" r:id="rId10"/>
    <p:sldId id="278" r:id="rId11"/>
    <p:sldId id="350" r:id="rId12"/>
    <p:sldId id="370" r:id="rId13"/>
    <p:sldId id="371" r:id="rId14"/>
    <p:sldId id="385" r:id="rId15"/>
    <p:sldId id="372" r:id="rId16"/>
    <p:sldId id="360" r:id="rId17"/>
    <p:sldId id="361" r:id="rId18"/>
    <p:sldId id="376" r:id="rId19"/>
    <p:sldId id="367" r:id="rId20"/>
    <p:sldId id="377" r:id="rId21"/>
    <p:sldId id="365" r:id="rId22"/>
    <p:sldId id="386" r:id="rId23"/>
    <p:sldId id="388" r:id="rId24"/>
    <p:sldId id="389" r:id="rId25"/>
    <p:sldId id="390" r:id="rId26"/>
    <p:sldId id="391" r:id="rId27"/>
    <p:sldId id="392" r:id="rId28"/>
    <p:sldId id="393" r:id="rId29"/>
    <p:sldId id="394" r:id="rId30"/>
    <p:sldId id="307" r:id="rId31"/>
    <p:sldId id="259" r:id="rId32"/>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3C3C3C"/>
    <a:srgbClr val="5E5E5E"/>
    <a:srgbClr val="2E2E2E"/>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DFB64-F9E0-D430-5513-4DD54A15DB4C}" v="2" dt="2025-02-07T19:01:08.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30" autoAdjust="0"/>
    <p:restoredTop sz="92202" autoAdjust="0"/>
  </p:normalViewPr>
  <p:slideViewPr>
    <p:cSldViewPr snapToGrid="0">
      <p:cViewPr varScale="1">
        <p:scale>
          <a:sx n="88" d="100"/>
          <a:sy n="88" d="100"/>
        </p:scale>
        <p:origin x="240" y="264"/>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S::jbungo@nvidia.com::68c73667-b054-4751-86c2-2fef667112d9" providerId="AD" clId="Web-{0B4DFB64-F9E0-D430-5513-4DD54A15DB4C}"/>
    <pc:docChg chg="modSld">
      <pc:chgData name="Joe Bungo" userId="S::jbungo@nvidia.com::68c73667-b054-4751-86c2-2fef667112d9" providerId="AD" clId="Web-{0B4DFB64-F9E0-D430-5513-4DD54A15DB4C}" dt="2025-02-07T19:01:08.192" v="0" actId="20577"/>
      <pc:docMkLst>
        <pc:docMk/>
      </pc:docMkLst>
      <pc:sldChg chg="modSp">
        <pc:chgData name="Joe Bungo" userId="S::jbungo@nvidia.com::68c73667-b054-4751-86c2-2fef667112d9" providerId="AD" clId="Web-{0B4DFB64-F9E0-D430-5513-4DD54A15DB4C}" dt="2025-02-07T19:01:08.192" v="0" actId="20577"/>
        <pc:sldMkLst>
          <pc:docMk/>
          <pc:sldMk cId="809099762" sldId="276"/>
        </pc:sldMkLst>
        <pc:spChg chg="mod">
          <ac:chgData name="Joe Bungo" userId="S::jbungo@nvidia.com::68c73667-b054-4751-86c2-2fef667112d9" providerId="AD" clId="Web-{0B4DFB64-F9E0-D430-5513-4DD54A15DB4C}" dt="2025-02-07T19:01:08.192" v="0" actId="20577"/>
          <ac:spMkLst>
            <pc:docMk/>
            <pc:sldMk cId="809099762" sldId="276"/>
            <ac:spMk id="44" creationId="{4EBA068B-2FF1-FB89-2F1F-2626FDA6AC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2/7/2025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a:t>
            </a:fld>
            <a:endParaRPr lang="en-US"/>
          </a:p>
        </p:txBody>
      </p:sp>
    </p:spTree>
    <p:extLst>
      <p:ext uri="{BB962C8B-B14F-4D97-AF65-F5344CB8AC3E}">
        <p14:creationId xmlns:p14="http://schemas.microsoft.com/office/powerpoint/2010/main" val="371633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7B3CF70-1B05-06AA-30A7-655853986540}"/>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108C0C0A-C9FC-B433-FC8D-1787185B316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developer.nvidia.com</a:t>
            </a:r>
            <a:r>
              <a:rPr lang="en-US" dirty="0"/>
              <a:t>/blog/nvidia-tensorrt-llm-supercharges-large-language-model-inference-on-nvidia-h100-gpus/</a:t>
            </a:r>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C87B4468-7B87-B520-F242-AA09D613ED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72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2B2AE4D-06F6-011E-79EA-01E857CDE58C}"/>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5969E5D2-1A7C-8608-D0D7-FA85E9FB2B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www.cs.princeton.edu</a:t>
            </a:r>
            <a:r>
              <a:rPr lang="en-US" dirty="0"/>
              <a:t>/courses/archive/fall19/cos484/lectures/lec5.pdf</a:t>
            </a:r>
          </a:p>
          <a:p>
            <a:pPr marL="0" lvl="0" indent="0" algn="l" rtl="0">
              <a:spcBef>
                <a:spcPts val="0"/>
              </a:spcBef>
              <a:spcAft>
                <a:spcPts val="0"/>
              </a:spcAft>
              <a:buNone/>
            </a:pPr>
            <a:r>
              <a:rPr lang="en-US" dirty="0"/>
              <a:t>https://</a:t>
            </a:r>
            <a:r>
              <a:rPr lang="en-US" dirty="0" err="1"/>
              <a:t>www.cs.utexas.edu</a:t>
            </a:r>
            <a:r>
              <a:rPr lang="en-US" dirty="0"/>
              <a:t>/~</a:t>
            </a:r>
            <a:r>
              <a:rPr lang="en-US" dirty="0" err="1"/>
              <a:t>gdurrett</a:t>
            </a:r>
            <a:r>
              <a:rPr lang="en-US" dirty="0"/>
              <a:t>/courses/sp2021/lectures/lec7-4pp.pdf</a:t>
            </a:r>
            <a:endParaRPr dirty="0"/>
          </a:p>
        </p:txBody>
      </p:sp>
      <p:sp>
        <p:nvSpPr>
          <p:cNvPr id="104" name="Google Shape;104;p2:notes">
            <a:extLst>
              <a:ext uri="{FF2B5EF4-FFF2-40B4-BE49-F238E27FC236}">
                <a16:creationId xmlns:a16="http://schemas.microsoft.com/office/drawing/2014/main" id="{8B95B6BE-DBAA-62D4-FE7E-BCE314D81D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51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0FD57FD-ED48-84F0-AF72-2F5787EA4E1C}"/>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939C967D-E283-9E90-3966-44BA6B9928B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a:extLst>
              <a:ext uri="{FF2B5EF4-FFF2-40B4-BE49-F238E27FC236}">
                <a16:creationId xmlns:a16="http://schemas.microsoft.com/office/drawing/2014/main" id="{87741652-5EB2-AB0A-7632-898F105958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BDEB39D-2F3E-12DB-88FD-1EDA56FE9694}"/>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E91A8694-F3C5-9424-DD25-4680E324286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https://d3lkc3n5th01x7.cloudfront.net/wp-content/uploads/2023/01/02055540/testing-</a:t>
            </a:r>
            <a:r>
              <a:rPr lang="en-US" dirty="0" err="1"/>
              <a:t>environment.png</a:t>
            </a:r>
            <a:endParaRPr dirty="0"/>
          </a:p>
        </p:txBody>
      </p:sp>
      <p:sp>
        <p:nvSpPr>
          <p:cNvPr id="104" name="Google Shape;104;p2:notes">
            <a:extLst>
              <a:ext uri="{FF2B5EF4-FFF2-40B4-BE49-F238E27FC236}">
                <a16:creationId xmlns:a16="http://schemas.microsoft.com/office/drawing/2014/main" id="{03CDA180-1978-5EDF-E311-D80E47326D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71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452318B-CF8B-DC9F-0581-DB9C23572215}"/>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10879AFA-9600-66B5-B9DE-E42BEEF46C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www.appviewx.com</a:t>
            </a:r>
            <a:r>
              <a:rPr lang="en-US" dirty="0"/>
              <a:t>/education-center/load-balancer-and-types/</a:t>
            </a:r>
            <a:endParaRPr dirty="0"/>
          </a:p>
        </p:txBody>
      </p:sp>
      <p:sp>
        <p:nvSpPr>
          <p:cNvPr id="104" name="Google Shape;104;p2:notes">
            <a:extLst>
              <a:ext uri="{FF2B5EF4-FFF2-40B4-BE49-F238E27FC236}">
                <a16:creationId xmlns:a16="http://schemas.microsoft.com/office/drawing/2014/main" id="{663DA559-3C31-97B5-B279-EC4D9457BB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127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6710888-A174-B399-C564-39135731D767}"/>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562C9818-225D-B083-C82A-0A193E83803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www.nvidia.com</a:t>
            </a:r>
            <a:r>
              <a:rPr lang="en-US" dirty="0"/>
              <a:t>/content/dam/</a:t>
            </a:r>
            <a:r>
              <a:rPr lang="en-US" dirty="0" err="1"/>
              <a:t>en-zz</a:t>
            </a:r>
            <a:r>
              <a:rPr lang="en-US" dirty="0"/>
              <a:t>/Solutions/ai-data-science/products/triton-inference-server/nvidia-triton-inference-server-og-1200x630.jpg</a:t>
            </a:r>
            <a:endParaRPr dirty="0"/>
          </a:p>
        </p:txBody>
      </p:sp>
      <p:sp>
        <p:nvSpPr>
          <p:cNvPr id="104" name="Google Shape;104;p2:notes">
            <a:extLst>
              <a:ext uri="{FF2B5EF4-FFF2-40B4-BE49-F238E27FC236}">
                <a16:creationId xmlns:a16="http://schemas.microsoft.com/office/drawing/2014/main" id="{612CFC83-E8CA-A6F7-1955-9766A0B7E9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8120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FDE1C6C-EBDA-4D52-3A30-EC3BC2198889}"/>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FE34A538-1FE2-C8F2-23E5-102337F3AF9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cdn.comparitech.com</a:t>
            </a:r>
            <a:r>
              <a:rPr lang="en-US" dirty="0"/>
              <a:t>/wp-content/uploads/2019/01/DiagramLatency-vs-throughput-2-1024x427.jpg</a:t>
            </a:r>
            <a:endParaRPr dirty="0"/>
          </a:p>
        </p:txBody>
      </p:sp>
      <p:sp>
        <p:nvSpPr>
          <p:cNvPr id="104" name="Google Shape;104;p2:notes">
            <a:extLst>
              <a:ext uri="{FF2B5EF4-FFF2-40B4-BE49-F238E27FC236}">
                <a16:creationId xmlns:a16="http://schemas.microsoft.com/office/drawing/2014/main" id="{19126E2A-EF6A-B6F0-B0CE-41D535AAB82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895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E521FB8-E62C-925E-1649-A474967AF0EE}"/>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5D7E510E-6825-0C9A-7F02-3D02DC1FD6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a:extLst>
              <a:ext uri="{FF2B5EF4-FFF2-40B4-BE49-F238E27FC236}">
                <a16:creationId xmlns:a16="http://schemas.microsoft.com/office/drawing/2014/main" id="{6DA7756C-34BB-BB3F-F5D3-FE41129E11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19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AB1EE74-0623-5B25-820F-FF4C90812057}"/>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21012620-85E9-51E0-730C-5193B9DD82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journals.plos.org</a:t>
            </a:r>
            <a:r>
              <a:rPr lang="en-US" dirty="0"/>
              <a:t>/</a:t>
            </a:r>
            <a:r>
              <a:rPr lang="en-US" dirty="0" err="1"/>
              <a:t>plosbiology</a:t>
            </a:r>
            <a:r>
              <a:rPr lang="en-US" dirty="0"/>
              <a:t>/</a:t>
            </a:r>
            <a:r>
              <a:rPr lang="en-US" dirty="0" err="1"/>
              <a:t>article?id</a:t>
            </a:r>
            <a:r>
              <a:rPr lang="en-US" dirty="0"/>
              <a:t>=10.1371/journal.pbio.1001934</a:t>
            </a:r>
          </a:p>
          <a:p>
            <a:pPr marL="0" lvl="0" indent="0" algn="l" rtl="0">
              <a:spcBef>
                <a:spcPts val="0"/>
              </a:spcBef>
              <a:spcAft>
                <a:spcPts val="0"/>
              </a:spcAft>
              <a:buNone/>
            </a:pPr>
            <a:r>
              <a:rPr lang="en-US" dirty="0"/>
              <a:t>https://</a:t>
            </a:r>
            <a:r>
              <a:rPr lang="en-US" dirty="0" err="1"/>
              <a:t>www.medicalnewstoday.com</a:t>
            </a:r>
            <a:r>
              <a:rPr lang="en-US" dirty="0"/>
              <a:t>/articles/324529#3-Language-in-the-brain</a:t>
            </a:r>
          </a:p>
          <a:p>
            <a:pPr marL="0" lvl="0" indent="0" algn="l" rtl="0">
              <a:spcBef>
                <a:spcPts val="0"/>
              </a:spcBef>
              <a:spcAft>
                <a:spcPts val="0"/>
              </a:spcAft>
              <a:buNone/>
            </a:pPr>
            <a:r>
              <a:rPr lang="en-US" dirty="0"/>
              <a:t>https://</a:t>
            </a:r>
            <a:r>
              <a:rPr lang="en-US" dirty="0" err="1"/>
              <a:t>www.sltinfo.com</a:t>
            </a:r>
            <a:r>
              <a:rPr lang="en-US" dirty="0"/>
              <a:t>/specialization-within-language-areas-brain-scanning/</a:t>
            </a:r>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A9D56068-5B0E-D85E-C2D7-1BFDC640E5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350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E984829-02C3-B333-322C-6340A0438D58}"/>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25521FA4-A876-4D90-8475-E8D7B0BEB68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media.licdn.com</a:t>
            </a:r>
            <a:r>
              <a:rPr lang="en-US" dirty="0"/>
              <a:t>/</a:t>
            </a:r>
            <a:r>
              <a:rPr lang="en-US" dirty="0" err="1"/>
              <a:t>dms</a:t>
            </a:r>
            <a:r>
              <a:rPr lang="en-US" dirty="0"/>
              <a:t>/image/v2/D5612AQF-tooFXqp8OA/article-cover_image-shrink_720_1280/article-cover_image-shrink_720_1280/0/1721981401137?e=2147483647&amp;v=</a:t>
            </a:r>
            <a:r>
              <a:rPr lang="en-US" dirty="0" err="1"/>
              <a:t>beta&amp;t</a:t>
            </a:r>
            <a:r>
              <a:rPr lang="en-US" dirty="0"/>
              <a:t>=UDw6UxJdVJBL_OQQD5sNoDjQPjI41TIIXphYWnm1geQ</a:t>
            </a:r>
            <a:endParaRPr dirty="0"/>
          </a:p>
        </p:txBody>
      </p:sp>
      <p:sp>
        <p:nvSpPr>
          <p:cNvPr id="104" name="Google Shape;104;p2:notes">
            <a:extLst>
              <a:ext uri="{FF2B5EF4-FFF2-40B4-BE49-F238E27FC236}">
                <a16:creationId xmlns:a16="http://schemas.microsoft.com/office/drawing/2014/main" id="{D010F8BF-3AC6-D33A-08F4-2531DDE424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6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7BBA129-278D-87CE-4405-B96735095E6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0E0C531C-8790-210B-59AD-9B07D459587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FBAC0C65-BF31-79D3-58A5-8877C28215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484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EEC25DD-3479-8616-9A65-04357351B7E7}"/>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10FCF694-AD0E-EA71-4F7E-853E4FCCAA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www.mercity.ai</a:t>
            </a:r>
            <a:r>
              <a:rPr lang="en-US" dirty="0"/>
              <a:t>/blog-post/comprehensive-comparison-of-llms-8-2023</a:t>
            </a:r>
            <a:endParaRPr dirty="0"/>
          </a:p>
        </p:txBody>
      </p:sp>
      <p:sp>
        <p:nvSpPr>
          <p:cNvPr id="104" name="Google Shape;104;p2:notes">
            <a:extLst>
              <a:ext uri="{FF2B5EF4-FFF2-40B4-BE49-F238E27FC236}">
                <a16:creationId xmlns:a16="http://schemas.microsoft.com/office/drawing/2014/main" id="{45BAE314-2BA0-1FE7-058D-44EED3F0B5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85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21F2EE9-ADB7-37DD-BD98-34835EAFE2ED}"/>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F3F88A4F-BE48-4DEF-B4BB-1912B40721C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www.labellerr.com</a:t>
            </a:r>
            <a:r>
              <a:rPr lang="en-US" dirty="0"/>
              <a:t>/blog/unveiling-the-contrasts-developing-small-scale-and-large-scale-language-models/</a:t>
            </a:r>
            <a:endParaRPr dirty="0"/>
          </a:p>
        </p:txBody>
      </p:sp>
      <p:sp>
        <p:nvSpPr>
          <p:cNvPr id="104" name="Google Shape;104;p2:notes">
            <a:extLst>
              <a:ext uri="{FF2B5EF4-FFF2-40B4-BE49-F238E27FC236}">
                <a16:creationId xmlns:a16="http://schemas.microsoft.com/office/drawing/2014/main" id="{D6FCDB4A-115F-1142-8231-0CC40DFC69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33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2E792AD-5369-E43F-28C1-5EBF8F95467E}"/>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748686A6-542E-8D5B-CAD3-5919946D745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journals.plos.org</a:t>
            </a:r>
            <a:r>
              <a:rPr lang="en-US" dirty="0"/>
              <a:t>/</a:t>
            </a:r>
            <a:r>
              <a:rPr lang="en-US" dirty="0" err="1"/>
              <a:t>plosbiology</a:t>
            </a:r>
            <a:r>
              <a:rPr lang="en-US" dirty="0"/>
              <a:t>/</a:t>
            </a:r>
            <a:r>
              <a:rPr lang="en-US" dirty="0" err="1"/>
              <a:t>article?id</a:t>
            </a:r>
            <a:r>
              <a:rPr lang="en-US" dirty="0"/>
              <a:t>=10.1371/journal.pbio.1001934</a:t>
            </a:r>
          </a:p>
          <a:p>
            <a:pPr marL="0" lvl="0" indent="0" algn="l" rtl="0">
              <a:spcBef>
                <a:spcPts val="0"/>
              </a:spcBef>
              <a:spcAft>
                <a:spcPts val="0"/>
              </a:spcAft>
              <a:buNone/>
            </a:pPr>
            <a:r>
              <a:rPr lang="en-US" dirty="0"/>
              <a:t>https://</a:t>
            </a:r>
            <a:r>
              <a:rPr lang="en-US" dirty="0" err="1"/>
              <a:t>www.medicalnewstoday.com</a:t>
            </a:r>
            <a:r>
              <a:rPr lang="en-US" dirty="0"/>
              <a:t>/articles/324529#3-Language-in-the-brain</a:t>
            </a:r>
          </a:p>
          <a:p>
            <a:pPr marL="0" lvl="0" indent="0" algn="l" rtl="0">
              <a:spcBef>
                <a:spcPts val="0"/>
              </a:spcBef>
              <a:spcAft>
                <a:spcPts val="0"/>
              </a:spcAft>
              <a:buNone/>
            </a:pPr>
            <a:r>
              <a:rPr lang="en-US" dirty="0"/>
              <a:t>https://</a:t>
            </a:r>
            <a:r>
              <a:rPr lang="en-US" dirty="0" err="1"/>
              <a:t>www.sltinfo.com</a:t>
            </a:r>
            <a:r>
              <a:rPr lang="en-US" dirty="0"/>
              <a:t>/specialization-within-language-areas-brain-scanning/</a:t>
            </a:r>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E3EAC1C9-3F47-BE5D-D70A-86C73BB2BC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307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281FCDF-A0D0-7CB5-3176-3A632E8A8B4C}"/>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FA15445E-EE58-4E49-5E92-EEF89B9D55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journals.plos.org</a:t>
            </a:r>
            <a:r>
              <a:rPr lang="en-US" dirty="0"/>
              <a:t>/</a:t>
            </a:r>
            <a:r>
              <a:rPr lang="en-US" dirty="0" err="1"/>
              <a:t>plosbiology</a:t>
            </a:r>
            <a:r>
              <a:rPr lang="en-US" dirty="0"/>
              <a:t>/</a:t>
            </a:r>
            <a:r>
              <a:rPr lang="en-US" dirty="0" err="1"/>
              <a:t>article?id</a:t>
            </a:r>
            <a:r>
              <a:rPr lang="en-US" dirty="0"/>
              <a:t>=10.1371/journal.pbio.1001934</a:t>
            </a:r>
          </a:p>
          <a:p>
            <a:pPr marL="0" lvl="0" indent="0" algn="l" rtl="0">
              <a:spcBef>
                <a:spcPts val="0"/>
              </a:spcBef>
              <a:spcAft>
                <a:spcPts val="0"/>
              </a:spcAft>
              <a:buNone/>
            </a:pPr>
            <a:r>
              <a:rPr lang="en-US" dirty="0"/>
              <a:t>https://</a:t>
            </a:r>
            <a:r>
              <a:rPr lang="en-US" dirty="0" err="1"/>
              <a:t>www.medicalnewstoday.com</a:t>
            </a:r>
            <a:r>
              <a:rPr lang="en-US" dirty="0"/>
              <a:t>/articles/324529#3-Language-in-the-brain</a:t>
            </a:r>
          </a:p>
          <a:p>
            <a:pPr marL="0" lvl="0" indent="0" algn="l" rtl="0">
              <a:spcBef>
                <a:spcPts val="0"/>
              </a:spcBef>
              <a:spcAft>
                <a:spcPts val="0"/>
              </a:spcAft>
              <a:buNone/>
            </a:pPr>
            <a:r>
              <a:rPr lang="en-US" dirty="0"/>
              <a:t>https://</a:t>
            </a:r>
            <a:r>
              <a:rPr lang="en-US" dirty="0" err="1"/>
              <a:t>www.sltinfo.com</a:t>
            </a:r>
            <a:r>
              <a:rPr lang="en-US" dirty="0"/>
              <a:t>/specialization-within-language-areas-brain-scanning/</a:t>
            </a:r>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59308640-D5B0-B49D-CE38-A63722655E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29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594C39C-17FF-B1EA-3411-0E9E713A60F8}"/>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8FF7BAFA-300C-424A-09A1-A67A91EC86F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A4DEDDE0-F056-F324-A0DD-5549C8D969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05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arxiv.org</a:t>
            </a:r>
            <a:r>
              <a:rPr lang="en-US" dirty="0"/>
              <a:t>/pdf/1301.3781</a:t>
            </a:r>
          </a:p>
        </p:txBody>
      </p:sp>
      <p:sp>
        <p:nvSpPr>
          <p:cNvPr id="4" name="Slide Number Placeholder 3"/>
          <p:cNvSpPr>
            <a:spLocks noGrp="1"/>
          </p:cNvSpPr>
          <p:nvPr>
            <p:ph type="sldNum" sz="quarter" idx="5"/>
          </p:nvPr>
        </p:nvSpPr>
        <p:spPr/>
        <p:txBody>
          <a:bodyPr/>
          <a:lstStyle/>
          <a:p>
            <a:fld id="{DAC5F5F8-CF2F-46BA-81DC-1E28D791687C}" type="slidenum">
              <a:rPr lang="en-US" smtClean="0"/>
              <a:pPr/>
              <a:t>27</a:t>
            </a:fld>
            <a:endParaRPr lang="en-US"/>
          </a:p>
        </p:txBody>
      </p:sp>
    </p:spTree>
    <p:extLst>
      <p:ext uri="{BB962C8B-B14F-4D97-AF65-F5344CB8AC3E}">
        <p14:creationId xmlns:p14="http://schemas.microsoft.com/office/powerpoint/2010/main" val="396802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E488859-23F1-3295-897B-A19FE3CB2FE7}"/>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44C3D8F0-52D7-2EC7-A838-374850503B2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a:extLst>
              <a:ext uri="{FF2B5EF4-FFF2-40B4-BE49-F238E27FC236}">
                <a16:creationId xmlns:a16="http://schemas.microsoft.com/office/drawing/2014/main" id="{4F1F83E9-9FCB-580A-B625-4AC260B883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59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1F6C3EB-9BC5-5CCF-8B89-4E8FEAB79225}"/>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A7D3DDEE-3145-D559-20B0-0427EFB5A4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blogs.nvidia.com</a:t>
            </a:r>
            <a:r>
              <a:rPr lang="en-US" dirty="0"/>
              <a:t>/blog/difference-deep-learning-training-inference-ai/</a:t>
            </a:r>
            <a:endParaRPr dirty="0"/>
          </a:p>
        </p:txBody>
      </p:sp>
      <p:sp>
        <p:nvSpPr>
          <p:cNvPr id="104" name="Google Shape;104;p2:notes">
            <a:extLst>
              <a:ext uri="{FF2B5EF4-FFF2-40B4-BE49-F238E27FC236}">
                <a16:creationId xmlns:a16="http://schemas.microsoft.com/office/drawing/2014/main" id="{53F62D5A-0CA5-7001-B495-BCA7FAC63F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17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A27721E-42DB-5BEA-5CAF-EDF4555B4CE6}"/>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57412795-08C7-8FAF-3F5F-0384A15927E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https://hao-ai-</a:t>
            </a:r>
            <a:r>
              <a:rPr lang="en-US" dirty="0" err="1"/>
              <a:t>lab.github.io</a:t>
            </a:r>
            <a:r>
              <a:rPr lang="en-US" dirty="0"/>
              <a:t>/blogs/</a:t>
            </a:r>
            <a:r>
              <a:rPr lang="en-US" dirty="0" err="1"/>
              <a:t>distserve</a:t>
            </a:r>
            <a:r>
              <a:rPr lang="en-US" dirty="0"/>
              <a:t>/</a:t>
            </a:r>
            <a:endParaRPr dirty="0"/>
          </a:p>
        </p:txBody>
      </p:sp>
      <p:sp>
        <p:nvSpPr>
          <p:cNvPr id="104" name="Google Shape;104;p2:notes">
            <a:extLst>
              <a:ext uri="{FF2B5EF4-FFF2-40B4-BE49-F238E27FC236}">
                <a16:creationId xmlns:a16="http://schemas.microsoft.com/office/drawing/2014/main" id="{5C3B9A4C-46FB-4EB0-5E72-47F7151B46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06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0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16BFF47-F12E-C959-7740-7D3CFB9B1C31}"/>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9BCBE22F-A0DE-8652-F7F7-D296EB732F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centralcoastdatascience.org</a:t>
            </a:r>
            <a:r>
              <a:rPr lang="en-US" dirty="0"/>
              <a:t>/projects/all/2022/compression-</a:t>
            </a:r>
            <a:r>
              <a:rPr lang="en-US" dirty="0" err="1"/>
              <a:t>nlp</a:t>
            </a:r>
            <a:r>
              <a:rPr lang="en-US" dirty="0"/>
              <a:t>-domain-deep-learning-models</a:t>
            </a:r>
            <a:endParaRPr dirty="0"/>
          </a:p>
        </p:txBody>
      </p:sp>
      <p:sp>
        <p:nvSpPr>
          <p:cNvPr id="104" name="Google Shape;104;p2:notes">
            <a:extLst>
              <a:ext uri="{FF2B5EF4-FFF2-40B4-BE49-F238E27FC236}">
                <a16:creationId xmlns:a16="http://schemas.microsoft.com/office/drawing/2014/main" id="{C2218037-BA9B-2DA4-A3B0-9F29CB647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6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B5D0E14-B6A5-EA71-14D4-A8C19FA2894C}"/>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F7BBE7F6-23B0-7573-1C7F-C4918685E5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onnx.ai</a:t>
            </a:r>
            <a:r>
              <a:rPr lang="en-US" dirty="0"/>
              <a:t>/</a:t>
            </a:r>
          </a:p>
          <a:p>
            <a:pPr marL="0" lvl="0" indent="0" algn="l" rtl="0">
              <a:spcBef>
                <a:spcPts val="0"/>
              </a:spcBef>
              <a:spcAft>
                <a:spcPts val="0"/>
              </a:spcAft>
              <a:buNone/>
            </a:pPr>
            <a:r>
              <a:rPr lang="en-US" dirty="0"/>
              <a:t>https://</a:t>
            </a:r>
            <a:r>
              <a:rPr lang="en-US" dirty="0" err="1"/>
              <a:t>github.com</a:t>
            </a:r>
            <a:r>
              <a:rPr lang="en-US" dirty="0"/>
              <a:t>/</a:t>
            </a:r>
            <a:r>
              <a:rPr lang="en-US" dirty="0" err="1"/>
              <a:t>vllm</a:t>
            </a:r>
            <a:r>
              <a:rPr lang="en-US" dirty="0"/>
              <a:t>-project/</a:t>
            </a:r>
            <a:r>
              <a:rPr lang="en-US" dirty="0" err="1"/>
              <a:t>vllm</a:t>
            </a:r>
            <a:endParaRPr lang="en-US" dirty="0"/>
          </a:p>
          <a:p>
            <a:pPr marL="0" lvl="0" indent="0" algn="l" rtl="0">
              <a:spcBef>
                <a:spcPts val="0"/>
              </a:spcBef>
              <a:spcAft>
                <a:spcPts val="0"/>
              </a:spcAft>
              <a:buNone/>
            </a:pPr>
            <a:r>
              <a:rPr lang="en-US" dirty="0"/>
              <a:t>https://</a:t>
            </a:r>
            <a:r>
              <a:rPr lang="en-US" dirty="0" err="1"/>
              <a:t>developer.nvidia.com</a:t>
            </a:r>
            <a:r>
              <a:rPr lang="en-US" dirty="0"/>
              <a:t>/blog/speed-up-inference-</a:t>
            </a:r>
            <a:r>
              <a:rPr lang="en-US" dirty="0" err="1"/>
              <a:t>tensorrt</a:t>
            </a:r>
            <a:r>
              <a:rPr lang="en-US" dirty="0"/>
              <a:t>/</a:t>
            </a:r>
          </a:p>
          <a:p>
            <a:pPr marL="0" lvl="0" indent="0" algn="l" rtl="0">
              <a:spcBef>
                <a:spcPts val="0"/>
              </a:spcBef>
              <a:spcAft>
                <a:spcPts val="0"/>
              </a:spcAft>
              <a:buNone/>
            </a:pPr>
            <a:r>
              <a:rPr lang="en-US" dirty="0"/>
              <a:t>https://</a:t>
            </a:r>
            <a:r>
              <a:rPr lang="en-US" dirty="0" err="1"/>
              <a:t>catalog.ngc.nvidia.com</a:t>
            </a:r>
            <a:r>
              <a:rPr lang="en-US" dirty="0"/>
              <a:t>/orgs/</a:t>
            </a:r>
            <a:r>
              <a:rPr lang="en-US" dirty="0" err="1"/>
              <a:t>nvidia</a:t>
            </a:r>
            <a:r>
              <a:rPr lang="en-US" dirty="0"/>
              <a:t>/containers/</a:t>
            </a:r>
            <a:r>
              <a:rPr lang="en-US" dirty="0" err="1"/>
              <a:t>tritonserver</a:t>
            </a:r>
            <a:endParaRPr dirty="0"/>
          </a:p>
        </p:txBody>
      </p:sp>
      <p:sp>
        <p:nvSpPr>
          <p:cNvPr id="104" name="Google Shape;104;p2:notes">
            <a:extLst>
              <a:ext uri="{FF2B5EF4-FFF2-40B4-BE49-F238E27FC236}">
                <a16:creationId xmlns:a16="http://schemas.microsoft.com/office/drawing/2014/main" id="{73098F85-631A-118B-AA8C-911497AC2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84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745F1E0-4F7B-F249-4297-59E1F22F45CD}"/>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9A621359-EBE3-F972-B9AC-2180746100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developer.nvidia.com</a:t>
            </a:r>
            <a:r>
              <a:rPr lang="en-US" dirty="0"/>
              <a:t>/blog/speeding-up-deep-learning-inference-using-tensorflow-onnx-and-tensorrt/</a:t>
            </a:r>
          </a:p>
          <a:p>
            <a:pPr marL="0" lvl="0" indent="0" algn="l" rtl="0">
              <a:spcBef>
                <a:spcPts val="0"/>
              </a:spcBef>
              <a:spcAft>
                <a:spcPts val="0"/>
              </a:spcAft>
              <a:buNone/>
            </a:pPr>
            <a:r>
              <a:rPr lang="en-US" dirty="0"/>
              <a:t>https://</a:t>
            </a:r>
            <a:r>
              <a:rPr lang="en-US" dirty="0" err="1"/>
              <a:t>medium.com</a:t>
            </a:r>
            <a:r>
              <a:rPr lang="en-US" dirty="0"/>
              <a:t>/@abhaychaturvedi_72055/understanding-nvidias-tensorrt-for-deep-learning-model-optimization-dad3eb6b26d9</a:t>
            </a:r>
            <a:endParaRPr dirty="0"/>
          </a:p>
        </p:txBody>
      </p:sp>
      <p:sp>
        <p:nvSpPr>
          <p:cNvPr id="104" name="Google Shape;104;p2:notes">
            <a:extLst>
              <a:ext uri="{FF2B5EF4-FFF2-40B4-BE49-F238E27FC236}">
                <a16:creationId xmlns:a16="http://schemas.microsoft.com/office/drawing/2014/main" id="{6B945D03-7E28-2DCD-7AF2-4C2BB78E5A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6609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0" name="Google Shape;20;p2"/>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763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1"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a:xfrm>
            <a:off x="1155702" y="4219047"/>
            <a:ext cx="9875201" cy="3581400"/>
          </a:xfrm>
        </p:spPr>
        <p:txBody>
          <a:bodyPr/>
          <a:lstStyle/>
          <a:p>
            <a:r>
              <a:rPr lang="en-US" dirty="0">
                <a:latin typeface="Arial"/>
                <a:cs typeface="Arial"/>
              </a:rPr>
              <a:t>Lecture 9.3 - Scaling Inference and Deployment</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3">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C6B6A32-0CC1-2DBF-2F5D-77AD00346E4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27C3D109-4D7C-BF60-BA9B-A932B700E205}"/>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rPr>
              <a:t>NVIDIA </a:t>
            </a:r>
            <a:r>
              <a:rPr lang="en-US" dirty="0" err="1">
                <a:solidFill>
                  <a:srgbClr val="0E0E0E"/>
                </a:solidFill>
              </a:rPr>
              <a:t>TensorRT</a:t>
            </a:r>
            <a:endParaRPr dirty="0"/>
          </a:p>
        </p:txBody>
      </p:sp>
      <p:sp>
        <p:nvSpPr>
          <p:cNvPr id="107" name="Google Shape;107;p15">
            <a:extLst>
              <a:ext uri="{FF2B5EF4-FFF2-40B4-BE49-F238E27FC236}">
                <a16:creationId xmlns:a16="http://schemas.microsoft.com/office/drawing/2014/main" id="{AD5CA0A9-F3A1-7E39-0C34-41C12C247957}"/>
              </a:ext>
            </a:extLst>
          </p:cNvPr>
          <p:cNvSpPr txBox="1">
            <a:spLocks noGrp="1"/>
          </p:cNvSpPr>
          <p:nvPr>
            <p:ph type="body" sz="quarter" idx="10"/>
          </p:nvPr>
        </p:nvSpPr>
        <p:spPr>
          <a:xfrm>
            <a:off x="542926" y="1688126"/>
            <a:ext cx="10101262"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1800" b="0" dirty="0" err="1">
                <a:effectLst/>
              </a:rPr>
              <a:t>TensorRT</a:t>
            </a:r>
            <a:r>
              <a:rPr lang="en-US" sz="1800" b="0" dirty="0">
                <a:effectLst/>
              </a:rPr>
              <a:t> is NVIDIA's high-performance library designed for optimizing and deploying </a:t>
            </a:r>
          </a:p>
          <a:p>
            <a:pPr marL="0" indent="0">
              <a:lnSpc>
                <a:spcPct val="100000"/>
              </a:lnSpc>
              <a:spcBef>
                <a:spcPts val="0"/>
              </a:spcBef>
              <a:buNone/>
            </a:pPr>
            <a:r>
              <a:rPr lang="en-US" sz="1800" b="0" dirty="0">
                <a:effectLst/>
              </a:rPr>
              <a:t>deep learning models for inference on NVIDIA GPUs. </a:t>
            </a:r>
            <a:br>
              <a:rPr lang="en-US" sz="1800" b="0" dirty="0">
                <a:effectLst/>
              </a:rPr>
            </a:br>
            <a:r>
              <a:rPr lang="en-US" sz="1800" b="0" dirty="0">
                <a:effectLst/>
              </a:rPr>
              <a:t>The core idea of </a:t>
            </a:r>
            <a:r>
              <a:rPr lang="en-US" sz="1800" b="0" dirty="0" err="1">
                <a:effectLst/>
              </a:rPr>
              <a:t>TensorRT</a:t>
            </a:r>
            <a:r>
              <a:rPr lang="en-US" sz="1800" b="0" dirty="0">
                <a:effectLst/>
              </a:rPr>
              <a:t> is to take a trained model (e.g., from </a:t>
            </a:r>
            <a:r>
              <a:rPr lang="en-US" sz="1800" b="0" dirty="0" err="1">
                <a:effectLst/>
              </a:rPr>
              <a:t>PyTorch</a:t>
            </a:r>
            <a:r>
              <a:rPr lang="en-US" sz="1800" b="0" dirty="0">
                <a:effectLst/>
              </a:rPr>
              <a:t> or TensorFlow)</a:t>
            </a:r>
          </a:p>
          <a:p>
            <a:pPr marL="0" indent="0">
              <a:lnSpc>
                <a:spcPct val="100000"/>
              </a:lnSpc>
              <a:spcBef>
                <a:spcPts val="0"/>
              </a:spcBef>
              <a:buNone/>
            </a:pPr>
            <a:r>
              <a:rPr lang="en-US" sz="1800" b="0" dirty="0">
                <a:effectLst/>
              </a:rPr>
              <a:t>and convert it into a highly optimized version for inference. This optimization </a:t>
            </a:r>
          </a:p>
          <a:p>
            <a:pPr marL="0" indent="0">
              <a:lnSpc>
                <a:spcPct val="100000"/>
              </a:lnSpc>
              <a:spcBef>
                <a:spcPts val="0"/>
              </a:spcBef>
              <a:buNone/>
            </a:pPr>
            <a:r>
              <a:rPr lang="en-US" sz="1800" b="0" dirty="0">
                <a:effectLst/>
              </a:rPr>
              <a:t>process involves several steps:</a:t>
            </a:r>
          </a:p>
          <a:p>
            <a:pPr marL="0" indent="0">
              <a:lnSpc>
                <a:spcPct val="100000"/>
              </a:lnSpc>
              <a:spcBef>
                <a:spcPts val="0"/>
              </a:spcBef>
              <a:buNone/>
            </a:pPr>
            <a:endParaRPr lang="en-US" sz="1800" b="0" dirty="0">
              <a:effectLst/>
            </a:endParaRPr>
          </a:p>
          <a:p>
            <a:pPr>
              <a:lnSpc>
                <a:spcPct val="100000"/>
              </a:lnSpc>
              <a:spcBef>
                <a:spcPts val="0"/>
              </a:spcBef>
              <a:buFont typeface="+mj-lt"/>
              <a:buAutoNum type="arabicPeriod"/>
            </a:pPr>
            <a:r>
              <a:rPr lang="en-US" sz="1800" b="1" dirty="0">
                <a:effectLst/>
              </a:rPr>
              <a:t>Parsing</a:t>
            </a:r>
            <a:r>
              <a:rPr lang="en-US" sz="1800" b="0" dirty="0">
                <a:effectLst/>
              </a:rPr>
              <a:t>: </a:t>
            </a:r>
            <a:r>
              <a:rPr lang="en-US" sz="1800" b="0" dirty="0" err="1">
                <a:effectLst/>
              </a:rPr>
              <a:t>TensorRT</a:t>
            </a:r>
            <a:r>
              <a:rPr lang="en-US" sz="1800" b="0" dirty="0">
                <a:effectLst/>
              </a:rPr>
              <a:t> reads and parses the model definition, often in a format like ONNX or directly exported from a framework like </a:t>
            </a:r>
            <a:r>
              <a:rPr lang="en-US" sz="1800" b="0" dirty="0" err="1">
                <a:effectLst/>
              </a:rPr>
              <a:t>PyTorch</a:t>
            </a:r>
            <a:r>
              <a:rPr lang="en-US" sz="1800" b="0" dirty="0">
                <a:effectLst/>
              </a:rPr>
              <a:t>. This step ensures the model structure is understood.</a:t>
            </a:r>
          </a:p>
          <a:p>
            <a:pPr>
              <a:lnSpc>
                <a:spcPct val="100000"/>
              </a:lnSpc>
              <a:spcBef>
                <a:spcPts val="0"/>
              </a:spcBef>
              <a:buFont typeface="+mj-lt"/>
              <a:buAutoNum type="arabicPeriod"/>
            </a:pPr>
            <a:endParaRPr lang="en-US" sz="1800" b="0" dirty="0">
              <a:effectLst/>
            </a:endParaRPr>
          </a:p>
          <a:p>
            <a:pPr>
              <a:lnSpc>
                <a:spcPct val="100000"/>
              </a:lnSpc>
              <a:spcBef>
                <a:spcPts val="0"/>
              </a:spcBef>
              <a:buFont typeface="+mj-lt"/>
              <a:buAutoNum type="arabicPeriod"/>
            </a:pPr>
            <a:r>
              <a:rPr lang="en-US" sz="1800" b="1" dirty="0">
                <a:effectLst/>
              </a:rPr>
              <a:t>Optimization</a:t>
            </a:r>
            <a:r>
              <a:rPr lang="en-US" sz="1800" b="0" dirty="0">
                <a:effectLst/>
              </a:rPr>
              <a:t>: </a:t>
            </a:r>
            <a:r>
              <a:rPr lang="en-US" sz="1800" b="0" dirty="0" err="1">
                <a:effectLst/>
              </a:rPr>
              <a:t>TensorRT</a:t>
            </a:r>
            <a:r>
              <a:rPr lang="en-US" sz="1800" b="0" dirty="0">
                <a:effectLst/>
              </a:rPr>
              <a:t> applies a series of performance enhancements. These include: </a:t>
            </a:r>
          </a:p>
          <a:p>
            <a:pPr lvl="1">
              <a:lnSpc>
                <a:spcPct val="100000"/>
              </a:lnSpc>
              <a:spcBef>
                <a:spcPts val="0"/>
              </a:spcBef>
            </a:pPr>
            <a:r>
              <a:rPr lang="en-US" sz="1800" dirty="0"/>
              <a:t>Layer fusion: Combining multiple operations into a single GPU kernel to reduce memory overhead.</a:t>
            </a:r>
          </a:p>
          <a:p>
            <a:pPr lvl="1">
              <a:lnSpc>
                <a:spcPct val="100000"/>
              </a:lnSpc>
              <a:spcBef>
                <a:spcPts val="0"/>
              </a:spcBef>
            </a:pPr>
            <a:r>
              <a:rPr lang="en-US" sz="1800" b="0" dirty="0">
                <a:effectLst/>
              </a:rPr>
              <a:t>Precision calibration: Reducing precision from FP32 to FP16 or INT8 to save memory and boost computation speed, with minimal impact on model accuracy.</a:t>
            </a:r>
          </a:p>
          <a:p>
            <a:pPr lvl="1">
              <a:lnSpc>
                <a:spcPct val="100000"/>
              </a:lnSpc>
              <a:spcBef>
                <a:spcPts val="0"/>
              </a:spcBef>
            </a:pPr>
            <a:r>
              <a:rPr lang="en-US" sz="1800" b="0" dirty="0">
                <a:effectLst/>
              </a:rPr>
              <a:t>Kernel auto-tuning: Selecting the most efficient GPU kernels for each operation.</a:t>
            </a:r>
          </a:p>
          <a:p>
            <a:pPr marL="685800" lvl="1" indent="0">
              <a:lnSpc>
                <a:spcPct val="100000"/>
              </a:lnSpc>
              <a:spcBef>
                <a:spcPts val="0"/>
              </a:spcBef>
              <a:buNone/>
            </a:pPr>
            <a:endParaRPr lang="en-US" sz="1800" b="0" dirty="0">
              <a:effectLst/>
            </a:endParaRPr>
          </a:p>
          <a:p>
            <a:pPr>
              <a:lnSpc>
                <a:spcPct val="100000"/>
              </a:lnSpc>
              <a:spcBef>
                <a:spcPts val="0"/>
              </a:spcBef>
              <a:buFont typeface="+mj-lt"/>
              <a:buAutoNum type="arabicPeriod"/>
            </a:pPr>
            <a:r>
              <a:rPr lang="en-US" sz="1800" b="1" dirty="0">
                <a:effectLst/>
              </a:rPr>
              <a:t>Serialization</a:t>
            </a:r>
            <a:r>
              <a:rPr lang="en-US" sz="1800" b="0" dirty="0">
                <a:effectLst/>
              </a:rPr>
              <a:t>: Once optimized, the model is serialized into an engine file, which is essentially a binary that can be directly executed by </a:t>
            </a:r>
            <a:r>
              <a:rPr lang="en-US" sz="1800" b="0" dirty="0" err="1">
                <a:effectLst/>
              </a:rPr>
              <a:t>TensorRT</a:t>
            </a:r>
            <a:r>
              <a:rPr lang="en-US" sz="1800" b="0" dirty="0">
                <a:effectLst/>
              </a:rPr>
              <a:t>. This serialized engine is specific to the GPU hardware it was optimized for.</a:t>
            </a:r>
          </a:p>
          <a:p>
            <a:pPr>
              <a:lnSpc>
                <a:spcPct val="100000"/>
              </a:lnSpc>
              <a:spcBef>
                <a:spcPts val="0"/>
              </a:spcBef>
              <a:buFont typeface="+mj-lt"/>
              <a:buAutoNum type="arabicPeriod"/>
            </a:pPr>
            <a:endParaRPr lang="en-US" sz="1800" b="0" dirty="0">
              <a:effectLst/>
            </a:endParaRPr>
          </a:p>
          <a:p>
            <a:pPr>
              <a:lnSpc>
                <a:spcPct val="100000"/>
              </a:lnSpc>
              <a:spcBef>
                <a:spcPts val="0"/>
              </a:spcBef>
              <a:buFont typeface="+mj-lt"/>
              <a:buAutoNum type="arabicPeriod"/>
            </a:pPr>
            <a:r>
              <a:rPr lang="en-US" sz="1800" b="1" dirty="0">
                <a:effectLst/>
              </a:rPr>
              <a:t>Inference Execution</a:t>
            </a:r>
            <a:r>
              <a:rPr lang="en-US" sz="1800" b="0" dirty="0">
                <a:effectLst/>
              </a:rPr>
              <a:t>: </a:t>
            </a:r>
            <a:r>
              <a:rPr lang="en-US" sz="1800" b="0" dirty="0" err="1">
                <a:effectLst/>
              </a:rPr>
              <a:t>TensorRT</a:t>
            </a:r>
            <a:r>
              <a:rPr lang="en-US" sz="1800" b="0" dirty="0">
                <a:effectLst/>
              </a:rPr>
              <a:t> provides APIs to load and run the optimized engine.  In Python, the </a:t>
            </a:r>
            <a:r>
              <a:rPr lang="en-US" sz="1800" b="0" dirty="0" err="1">
                <a:effectLst/>
              </a:rPr>
              <a:t>TensorRT</a:t>
            </a:r>
            <a:r>
              <a:rPr lang="en-US" sz="1800" b="0" dirty="0">
                <a:effectLst/>
              </a:rPr>
              <a:t> Python API allows for easy integration into applications.</a:t>
            </a:r>
          </a:p>
          <a:p>
            <a:pPr marL="0" indent="0">
              <a:lnSpc>
                <a:spcPct val="100000"/>
              </a:lnSpc>
              <a:spcBef>
                <a:spcPts val="0"/>
              </a:spcBef>
              <a:buNone/>
            </a:pPr>
            <a:br>
              <a:rPr lang="en-US" sz="1800" b="0" dirty="0">
                <a:effectLst/>
              </a:rPr>
            </a:br>
            <a:r>
              <a:rPr lang="en-US" sz="1800" b="0" dirty="0">
                <a:effectLst/>
              </a:rPr>
              <a:t>A typical workflow with </a:t>
            </a:r>
            <a:r>
              <a:rPr lang="en-US" sz="1800" b="0" dirty="0" err="1">
                <a:effectLst/>
              </a:rPr>
              <a:t>TensorRT</a:t>
            </a:r>
            <a:r>
              <a:rPr lang="en-US" sz="1800" b="0" dirty="0">
                <a:effectLst/>
              </a:rPr>
              <a:t> in Python might look like this:</a:t>
            </a:r>
          </a:p>
          <a:p>
            <a:pPr marL="0" indent="0">
              <a:lnSpc>
                <a:spcPct val="100000"/>
              </a:lnSpc>
              <a:spcBef>
                <a:spcPts val="0"/>
              </a:spcBef>
              <a:buNone/>
            </a:pPr>
            <a:r>
              <a:rPr lang="en-US" sz="1800" b="0" dirty="0">
                <a:effectLst/>
              </a:rPr>
              <a:t>- Convert your model (e.g., export to ONNX if using </a:t>
            </a:r>
            <a:r>
              <a:rPr lang="en-US" sz="1800" b="0" dirty="0" err="1">
                <a:effectLst/>
              </a:rPr>
              <a:t>PyTorch</a:t>
            </a:r>
            <a:r>
              <a:rPr lang="en-US" sz="1800" b="0" dirty="0">
                <a:effectLst/>
              </a:rPr>
              <a:t>).</a:t>
            </a:r>
          </a:p>
          <a:p>
            <a:pPr marL="0" indent="0">
              <a:lnSpc>
                <a:spcPct val="100000"/>
              </a:lnSpc>
              <a:spcBef>
                <a:spcPts val="0"/>
              </a:spcBef>
              <a:buNone/>
            </a:pPr>
            <a:r>
              <a:rPr lang="en-US" sz="1800" b="0" dirty="0">
                <a:effectLst/>
              </a:rPr>
              <a:t>- Use </a:t>
            </a:r>
            <a:r>
              <a:rPr lang="en-US" sz="1800" b="0" dirty="0" err="1">
                <a:effectLst/>
              </a:rPr>
              <a:t>TensorRT's</a:t>
            </a:r>
            <a:r>
              <a:rPr lang="en-US" sz="1800" b="0" dirty="0">
                <a:effectLst/>
              </a:rPr>
              <a:t> Python API to parse and optimize the model.</a:t>
            </a:r>
          </a:p>
          <a:p>
            <a:pPr marL="0" indent="0">
              <a:lnSpc>
                <a:spcPct val="100000"/>
              </a:lnSpc>
              <a:spcBef>
                <a:spcPts val="0"/>
              </a:spcBef>
              <a:buNone/>
            </a:pPr>
            <a:r>
              <a:rPr lang="en-US" sz="1800" b="0" dirty="0">
                <a:effectLst/>
              </a:rPr>
              <a:t>- Save the optimized engine.</a:t>
            </a:r>
          </a:p>
          <a:p>
            <a:pPr marL="0" indent="0">
              <a:lnSpc>
                <a:spcPct val="100000"/>
              </a:lnSpc>
              <a:spcBef>
                <a:spcPts val="0"/>
              </a:spcBef>
              <a:buNone/>
            </a:pPr>
            <a:r>
              <a:rPr lang="en-US" sz="1800" b="0" dirty="0">
                <a:effectLst/>
              </a:rPr>
              <a:t>- Load the engine for inference and integrate it into your application.</a:t>
            </a:r>
          </a:p>
        </p:txBody>
      </p:sp>
      <p:pic>
        <p:nvPicPr>
          <p:cNvPr id="5122" name="Picture 2">
            <a:extLst>
              <a:ext uri="{FF2B5EF4-FFF2-40B4-BE49-F238E27FC236}">
                <a16:creationId xmlns:a16="http://schemas.microsoft.com/office/drawing/2014/main" id="{9DFA464E-11B9-8F45-E071-A8C46CFFA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3675" y="1850153"/>
            <a:ext cx="7934325" cy="40927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4102E87-38FC-21FC-712D-B1477CA41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4441" y="6315076"/>
            <a:ext cx="6520633"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5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9503507-5810-63C1-A9B0-BBC088431670}"/>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71D0A3EC-8C68-ADE9-2661-16C2BA9A1D24}"/>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err="1">
                <a:solidFill>
                  <a:srgbClr val="0E0E0E"/>
                </a:solidFill>
              </a:rPr>
              <a:t>TensorRT</a:t>
            </a:r>
            <a:r>
              <a:rPr lang="en-US" dirty="0">
                <a:solidFill>
                  <a:srgbClr val="0E0E0E"/>
                </a:solidFill>
              </a:rPr>
              <a:t>-LLM</a:t>
            </a:r>
            <a:endParaRPr dirty="0"/>
          </a:p>
        </p:txBody>
      </p:sp>
      <p:sp>
        <p:nvSpPr>
          <p:cNvPr id="107" name="Google Shape;107;p15">
            <a:extLst>
              <a:ext uri="{FF2B5EF4-FFF2-40B4-BE49-F238E27FC236}">
                <a16:creationId xmlns:a16="http://schemas.microsoft.com/office/drawing/2014/main" id="{82AF1C81-C9BB-7A70-9BFE-0745B019379E}"/>
              </a:ext>
            </a:extLst>
          </p:cNvPr>
          <p:cNvSpPr txBox="1">
            <a:spLocks noGrp="1"/>
          </p:cNvSpPr>
          <p:nvPr>
            <p:ph type="body" sz="quarter" idx="10"/>
          </p:nvPr>
        </p:nvSpPr>
        <p:spPr>
          <a:xfrm>
            <a:off x="1155697" y="1688126"/>
            <a:ext cx="8715376"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1800" b="0" dirty="0" err="1">
                <a:effectLst/>
                <a:latin typeface="+mn-lt"/>
              </a:rPr>
              <a:t>TensorRT</a:t>
            </a:r>
            <a:r>
              <a:rPr lang="en-US" sz="1800" b="0" dirty="0">
                <a:effectLst/>
                <a:latin typeface="+mn-lt"/>
              </a:rPr>
              <a:t>-LLM is a specialized extension of </a:t>
            </a:r>
            <a:r>
              <a:rPr lang="en-US" sz="1800" b="0" dirty="0" err="1">
                <a:effectLst/>
                <a:latin typeface="+mn-lt"/>
              </a:rPr>
              <a:t>TensorRT</a:t>
            </a:r>
            <a:r>
              <a:rPr lang="en-US" sz="1800" b="0" dirty="0">
                <a:effectLst/>
                <a:latin typeface="+mn-lt"/>
              </a:rPr>
              <a:t>, optimized specifically for deploying large language models. It builds on </a:t>
            </a:r>
            <a:r>
              <a:rPr lang="en-US" sz="1800" b="0" dirty="0" err="1">
                <a:effectLst/>
                <a:latin typeface="+mn-lt"/>
              </a:rPr>
              <a:t>TensorRT's</a:t>
            </a:r>
            <a:r>
              <a:rPr lang="en-US" sz="1800" b="0" dirty="0">
                <a:effectLst/>
                <a:latin typeface="+mn-lt"/>
              </a:rPr>
              <a:t> general capabilities while introducing features and optimizations tailored to the unique demands of LLM inference.</a:t>
            </a:r>
          </a:p>
          <a:p>
            <a:pPr marL="0" indent="0">
              <a:lnSpc>
                <a:spcPct val="100000"/>
              </a:lnSpc>
              <a:spcBef>
                <a:spcPts val="0"/>
              </a:spcBef>
              <a:buNone/>
            </a:pPr>
            <a:br>
              <a:rPr lang="en-US" sz="1800" b="0" dirty="0">
                <a:effectLst/>
                <a:latin typeface="+mn-lt"/>
              </a:rPr>
            </a:br>
            <a:r>
              <a:rPr lang="en-US" sz="1800" b="0" dirty="0">
                <a:effectLst/>
                <a:latin typeface="+mn-lt"/>
              </a:rPr>
              <a:t>The primary focus of </a:t>
            </a:r>
            <a:r>
              <a:rPr lang="en-US" sz="1800" b="0" dirty="0" err="1">
                <a:effectLst/>
                <a:latin typeface="+mn-lt"/>
              </a:rPr>
              <a:t>TensorRT</a:t>
            </a:r>
            <a:r>
              <a:rPr lang="en-US" sz="1800" b="0" dirty="0">
                <a:effectLst/>
                <a:latin typeface="+mn-lt"/>
              </a:rPr>
              <a:t>-LLM is on maximizing the efficiency of token generation.</a:t>
            </a:r>
          </a:p>
          <a:p>
            <a:pPr marL="0" indent="0">
              <a:lnSpc>
                <a:spcPct val="100000"/>
              </a:lnSpc>
              <a:spcBef>
                <a:spcPts val="0"/>
              </a:spcBef>
              <a:buNone/>
            </a:pPr>
            <a:br>
              <a:rPr lang="en-US" sz="1800" b="0" dirty="0">
                <a:effectLst/>
                <a:latin typeface="+mn-lt"/>
              </a:rPr>
            </a:br>
            <a:r>
              <a:rPr lang="en-US" sz="1800" b="1" dirty="0">
                <a:effectLst/>
                <a:latin typeface="+mn-lt"/>
              </a:rPr>
              <a:t>1. </a:t>
            </a:r>
            <a:r>
              <a:rPr lang="en-US" sz="1800" b="1" dirty="0" err="1">
                <a:effectLst/>
                <a:latin typeface="+mn-lt"/>
              </a:rPr>
              <a:t>TensorParallel</a:t>
            </a:r>
            <a:r>
              <a:rPr lang="en-US" sz="1800" b="1" dirty="0">
                <a:effectLst/>
                <a:latin typeface="+mn-lt"/>
              </a:rPr>
              <a:t> and Multi-GPU Support:</a:t>
            </a:r>
          </a:p>
          <a:p>
            <a:pPr marL="0" indent="0">
              <a:lnSpc>
                <a:spcPct val="100000"/>
              </a:lnSpc>
              <a:spcBef>
                <a:spcPts val="0"/>
              </a:spcBef>
              <a:buNone/>
            </a:pPr>
            <a:r>
              <a:rPr lang="en-US" sz="1800" dirty="0" err="1">
                <a:effectLst/>
                <a:latin typeface="+mn-lt"/>
              </a:rPr>
              <a:t>TensorRT</a:t>
            </a:r>
            <a:r>
              <a:rPr lang="en-US" sz="1800" dirty="0">
                <a:effectLst/>
                <a:latin typeface="+mn-lt"/>
              </a:rPr>
              <a:t>-LLM enables seamless distribution of the model across multiple GPUs. It uses techniques like tensor parallelism. </a:t>
            </a:r>
          </a:p>
          <a:p>
            <a:pPr marL="0" indent="0">
              <a:lnSpc>
                <a:spcPct val="100000"/>
              </a:lnSpc>
              <a:spcBef>
                <a:spcPts val="0"/>
              </a:spcBef>
              <a:buNone/>
            </a:pPr>
            <a:br>
              <a:rPr lang="en-US" sz="1800" dirty="0">
                <a:effectLst/>
                <a:latin typeface="+mn-lt"/>
              </a:rPr>
            </a:br>
            <a:r>
              <a:rPr lang="en-US" sz="1800" b="1" dirty="0">
                <a:effectLst/>
                <a:latin typeface="+mn-lt"/>
              </a:rPr>
              <a:t>2. Optimized Kernels for LLMs:</a:t>
            </a:r>
          </a:p>
          <a:p>
            <a:pPr marL="0" indent="0">
              <a:lnSpc>
                <a:spcPct val="100000"/>
              </a:lnSpc>
              <a:spcBef>
                <a:spcPts val="0"/>
              </a:spcBef>
              <a:buNone/>
            </a:pPr>
            <a:r>
              <a:rPr lang="en-US" sz="1800" b="0" dirty="0" err="1">
                <a:effectLst/>
                <a:latin typeface="+mn-lt"/>
              </a:rPr>
              <a:t>TensorRT</a:t>
            </a:r>
            <a:r>
              <a:rPr lang="en-US" sz="1800" b="0" dirty="0">
                <a:effectLst/>
                <a:latin typeface="+mn-lt"/>
              </a:rPr>
              <a:t>-LLM provides custom kernels optimized for transformer-based architectures. These include improvements in self-attention computation, faster layer normalization, and fused operations that reduce memory access overhead.</a:t>
            </a:r>
          </a:p>
          <a:p>
            <a:pPr marL="0" indent="0">
              <a:lnSpc>
                <a:spcPct val="100000"/>
              </a:lnSpc>
              <a:spcBef>
                <a:spcPts val="0"/>
              </a:spcBef>
              <a:buNone/>
            </a:pPr>
            <a:br>
              <a:rPr lang="en-US" sz="1800" b="0" dirty="0">
                <a:effectLst/>
                <a:latin typeface="+mn-lt"/>
              </a:rPr>
            </a:br>
            <a:r>
              <a:rPr lang="en-US" sz="1800" b="1" dirty="0">
                <a:effectLst/>
                <a:latin typeface="+mn-lt"/>
              </a:rPr>
              <a:t>3. Dynamic Sequence Length Management:</a:t>
            </a:r>
          </a:p>
          <a:p>
            <a:pPr marL="0" indent="0">
              <a:lnSpc>
                <a:spcPct val="100000"/>
              </a:lnSpc>
              <a:spcBef>
                <a:spcPts val="0"/>
              </a:spcBef>
              <a:buNone/>
            </a:pPr>
            <a:r>
              <a:rPr lang="en-US" sz="1800" b="0" dirty="0">
                <a:effectLst/>
                <a:latin typeface="+mn-lt"/>
              </a:rPr>
              <a:t>In LLM inference, sequences can vary in length, and managing these dynamically is important to minimize wasted computation. </a:t>
            </a:r>
            <a:r>
              <a:rPr lang="en-US" sz="1800" b="0" dirty="0" err="1">
                <a:effectLst/>
                <a:latin typeface="+mn-lt"/>
              </a:rPr>
              <a:t>TensorRT</a:t>
            </a:r>
            <a:r>
              <a:rPr lang="en-US" sz="1800" b="0" dirty="0">
                <a:effectLst/>
                <a:latin typeface="+mn-lt"/>
              </a:rPr>
              <a:t>-LLM supports efficient handling of dynamic batch sizes and sequence lengths, which is crucial for real-time  generation tasks.</a:t>
            </a:r>
          </a:p>
          <a:p>
            <a:pPr marL="0" indent="0">
              <a:lnSpc>
                <a:spcPct val="100000"/>
              </a:lnSpc>
              <a:spcBef>
                <a:spcPts val="0"/>
              </a:spcBef>
              <a:buNone/>
            </a:pPr>
            <a:br>
              <a:rPr lang="en-US" sz="1800" b="0" dirty="0">
                <a:effectLst/>
                <a:latin typeface="+mn-lt"/>
              </a:rPr>
            </a:br>
            <a:r>
              <a:rPr lang="en-US" sz="1800" b="1" dirty="0">
                <a:effectLst/>
                <a:latin typeface="+mn-lt"/>
              </a:rPr>
              <a:t>4. High Throughput and Low Latency:</a:t>
            </a:r>
          </a:p>
          <a:p>
            <a:pPr marL="0" indent="0">
              <a:lnSpc>
                <a:spcPct val="100000"/>
              </a:lnSpc>
              <a:spcBef>
                <a:spcPts val="0"/>
              </a:spcBef>
              <a:buNone/>
            </a:pPr>
            <a:r>
              <a:rPr lang="en-US" sz="1800" b="0" dirty="0">
                <a:effectLst/>
                <a:latin typeface="+mn-lt"/>
              </a:rPr>
              <a:t>With support for mixed precision (FP16 and INT8), </a:t>
            </a:r>
            <a:r>
              <a:rPr lang="en-US" sz="1800" b="0" dirty="0" err="1">
                <a:effectLst/>
                <a:latin typeface="+mn-lt"/>
              </a:rPr>
              <a:t>TensorRT</a:t>
            </a:r>
            <a:r>
              <a:rPr lang="en-US" sz="1800" b="0" dirty="0">
                <a:effectLst/>
                <a:latin typeface="+mn-lt"/>
              </a:rPr>
              <a:t>-LLM achieves significant  reductions in inference latency while maintaining model accuracy. This makes it ideal for applications like chatbots or content generation, where response time is critical.</a:t>
            </a:r>
          </a:p>
        </p:txBody>
      </p:sp>
      <p:pic>
        <p:nvPicPr>
          <p:cNvPr id="6146" name="Picture 2" descr="TensorRTLLM illustration.">
            <a:extLst>
              <a:ext uri="{FF2B5EF4-FFF2-40B4-BE49-F238E27FC236}">
                <a16:creationId xmlns:a16="http://schemas.microsoft.com/office/drawing/2014/main" id="{3503C84C-1499-CA36-406B-D44DDA624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241" y="2827474"/>
            <a:ext cx="8234759" cy="463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62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78145CB-6267-7D4A-1ACD-3030DD8FABB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B23B013D-789F-97D8-9453-AD89E8EB367B}"/>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err="1">
                <a:solidFill>
                  <a:srgbClr val="0E0E0E"/>
                </a:solidFill>
              </a:rPr>
              <a:t>vLLM</a:t>
            </a:r>
            <a:endParaRPr dirty="0"/>
          </a:p>
        </p:txBody>
      </p:sp>
      <p:sp>
        <p:nvSpPr>
          <p:cNvPr id="107" name="Google Shape;107;p15">
            <a:extLst>
              <a:ext uri="{FF2B5EF4-FFF2-40B4-BE49-F238E27FC236}">
                <a16:creationId xmlns:a16="http://schemas.microsoft.com/office/drawing/2014/main" id="{9F242D59-6BC2-615C-321C-9CCB6D26E827}"/>
              </a:ext>
            </a:extLst>
          </p:cNvPr>
          <p:cNvSpPr txBox="1">
            <a:spLocks noGrp="1"/>
          </p:cNvSpPr>
          <p:nvPr>
            <p:ph type="body" sz="quarter" idx="10"/>
          </p:nvPr>
        </p:nvSpPr>
        <p:spPr>
          <a:xfrm>
            <a:off x="1155696" y="1688126"/>
            <a:ext cx="10031417"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b="0" dirty="0" err="1">
                <a:effectLst/>
              </a:rPr>
              <a:t>vLLM</a:t>
            </a:r>
            <a:r>
              <a:rPr lang="en-US" b="0" dirty="0">
                <a:effectLst/>
              </a:rPr>
              <a:t> is a library designed specifically for efficient and scalable inference of large language models (LLMs). It focuses on optimizing token generation and maximizing GPU utilization to handle real-world, high-demand use cases.</a:t>
            </a:r>
          </a:p>
          <a:p>
            <a:pPr marL="0" indent="0">
              <a:lnSpc>
                <a:spcPct val="100000"/>
              </a:lnSpc>
              <a:spcBef>
                <a:spcPts val="0"/>
              </a:spcBef>
              <a:buNone/>
            </a:pPr>
            <a:endParaRPr lang="en-US" b="0" dirty="0">
              <a:effectLst/>
            </a:endParaRPr>
          </a:p>
          <a:p>
            <a:pPr marL="0" indent="0">
              <a:lnSpc>
                <a:spcPct val="100000"/>
              </a:lnSpc>
              <a:spcBef>
                <a:spcPts val="0"/>
              </a:spcBef>
              <a:buNone/>
            </a:pPr>
            <a:br>
              <a:rPr lang="en-US" b="0" dirty="0">
                <a:effectLst/>
              </a:rPr>
            </a:br>
            <a:r>
              <a:rPr lang="en-US" b="0" dirty="0">
                <a:effectLst/>
              </a:rPr>
              <a:t>One of </a:t>
            </a:r>
            <a:r>
              <a:rPr lang="en-US" b="0" dirty="0" err="1">
                <a:effectLst/>
              </a:rPr>
              <a:t>vLLM's</a:t>
            </a:r>
            <a:r>
              <a:rPr lang="en-US" b="0" dirty="0">
                <a:effectLst/>
              </a:rPr>
              <a:t> standout features is its state management system. Unlike traditional LLM inference, where past key-value pairs (used for attention mechanisms) are recomputed or inefficiently managed, </a:t>
            </a:r>
            <a:r>
              <a:rPr lang="en-US" b="0" dirty="0" err="1">
                <a:effectLst/>
              </a:rPr>
              <a:t>vLLM</a:t>
            </a:r>
            <a:r>
              <a:rPr lang="en-US" b="0" dirty="0">
                <a:effectLst/>
              </a:rPr>
              <a:t> introduces a high-performance caching mechanism. </a:t>
            </a:r>
          </a:p>
          <a:p>
            <a:pPr marL="0" indent="0">
              <a:lnSpc>
                <a:spcPct val="100000"/>
              </a:lnSpc>
              <a:spcBef>
                <a:spcPts val="0"/>
              </a:spcBef>
              <a:buNone/>
            </a:pPr>
            <a:endParaRPr lang="en-US" dirty="0"/>
          </a:p>
          <a:p>
            <a:pPr marL="0" indent="0">
              <a:lnSpc>
                <a:spcPct val="100000"/>
              </a:lnSpc>
              <a:spcBef>
                <a:spcPts val="0"/>
              </a:spcBef>
              <a:buNone/>
            </a:pPr>
            <a:br>
              <a:rPr lang="en-US" b="0" dirty="0">
                <a:effectLst/>
              </a:rPr>
            </a:br>
            <a:r>
              <a:rPr lang="en-US" b="0" dirty="0" err="1">
                <a:effectLst/>
              </a:rPr>
              <a:t>vLLM</a:t>
            </a:r>
            <a:r>
              <a:rPr lang="en-US" b="0" dirty="0">
                <a:effectLst/>
              </a:rPr>
              <a:t> is particularly effective in handling concurrent requests. It uses dynamic batching to combine multiple inference requests into a single GPU operation, maximizing throughput while maintaining low latency.</a:t>
            </a:r>
          </a:p>
          <a:p>
            <a:pPr marL="0" indent="0">
              <a:lnSpc>
                <a:spcPct val="100000"/>
              </a:lnSpc>
              <a:spcBef>
                <a:spcPts val="0"/>
              </a:spcBef>
              <a:buNone/>
            </a:pPr>
            <a:endParaRPr lang="en-US" dirty="0"/>
          </a:p>
        </p:txBody>
      </p:sp>
      <p:pic>
        <p:nvPicPr>
          <p:cNvPr id="7170" name="Picture 2">
            <a:extLst>
              <a:ext uri="{FF2B5EF4-FFF2-40B4-BE49-F238E27FC236}">
                <a16:creationId xmlns:a16="http://schemas.microsoft.com/office/drawing/2014/main" id="{BAB51539-3B3F-4EB4-3B36-CFC7389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2819" y="3974111"/>
            <a:ext cx="7059612" cy="39376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A11E1ED-1F30-9F13-2ED4-FD2500476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8563" y="1540148"/>
            <a:ext cx="6929437" cy="1986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B7A91B-3188-E888-7346-680889D992A1}"/>
              </a:ext>
            </a:extLst>
          </p:cNvPr>
          <p:cNvSpPr txBox="1"/>
          <p:nvPr/>
        </p:nvSpPr>
        <p:spPr>
          <a:xfrm>
            <a:off x="13916025" y="7727107"/>
            <a:ext cx="1900238" cy="369332"/>
          </a:xfrm>
          <a:prstGeom prst="rect">
            <a:avLst/>
          </a:prstGeom>
          <a:noFill/>
        </p:spPr>
        <p:txBody>
          <a:bodyPr wrap="square">
            <a:spAutoFit/>
          </a:bodyPr>
          <a:lstStyle/>
          <a:p>
            <a:r>
              <a:rPr lang="en-US" b="1" i="0" dirty="0">
                <a:solidFill>
                  <a:srgbClr val="111111"/>
                </a:solidFill>
                <a:effectLst/>
                <a:latin typeface="-apple-system"/>
              </a:rPr>
              <a:t>PagedAttention</a:t>
            </a:r>
            <a:endParaRPr lang="en-US" dirty="0"/>
          </a:p>
        </p:txBody>
      </p:sp>
    </p:spTree>
    <p:extLst>
      <p:ext uri="{BB962C8B-B14F-4D97-AF65-F5344CB8AC3E}">
        <p14:creationId xmlns:p14="http://schemas.microsoft.com/office/powerpoint/2010/main" val="3692072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F0FAC2B-D9AB-2725-68F8-4A5F439B6F5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395BB406-153A-77D0-8B37-65A2859025D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r>
              <a:rPr lang="en-US" sz="4800" b="0" dirty="0">
                <a:effectLst/>
              </a:rPr>
              <a:t>Production-Scale Inference</a:t>
            </a:r>
            <a:endParaRPr lang="en-US" sz="4800" dirty="0">
              <a:effectLst/>
              <a:latin typeface="+mn-lt"/>
            </a:endParaRPr>
          </a:p>
        </p:txBody>
      </p:sp>
      <p:sp>
        <p:nvSpPr>
          <p:cNvPr id="7" name="TextBox 6">
            <a:extLst>
              <a:ext uri="{FF2B5EF4-FFF2-40B4-BE49-F238E27FC236}">
                <a16:creationId xmlns:a16="http://schemas.microsoft.com/office/drawing/2014/main" id="{AA58D343-7BF2-37A9-3FB4-CBF4E21F0D8B}"/>
              </a:ext>
            </a:extLst>
          </p:cNvPr>
          <p:cNvSpPr txBox="1"/>
          <p:nvPr/>
        </p:nvSpPr>
        <p:spPr>
          <a:xfrm>
            <a:off x="1257300" y="4528251"/>
            <a:ext cx="9144000" cy="523220"/>
          </a:xfrm>
          <a:prstGeom prst="rect">
            <a:avLst/>
          </a:prstGeom>
          <a:noFill/>
        </p:spPr>
        <p:txBody>
          <a:bodyPr wrap="square">
            <a:spAutoFit/>
          </a:bodyPr>
          <a:lstStyle/>
          <a:p>
            <a:r>
              <a:rPr lang="en-US" sz="2800" dirty="0"/>
              <a:t>Connecting text to data</a:t>
            </a:r>
          </a:p>
        </p:txBody>
      </p:sp>
    </p:spTree>
    <p:extLst>
      <p:ext uri="{BB962C8B-B14F-4D97-AF65-F5344CB8AC3E}">
        <p14:creationId xmlns:p14="http://schemas.microsoft.com/office/powerpoint/2010/main" val="147170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B665933-7909-ED18-3F9D-BE45E7D8EAE2}"/>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41267E7-059C-A63B-AE08-F09B48AABC1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Development vs. Production-scale Inference Challenges</a:t>
            </a:r>
            <a:endParaRPr dirty="0"/>
          </a:p>
        </p:txBody>
      </p:sp>
      <p:sp>
        <p:nvSpPr>
          <p:cNvPr id="107" name="Google Shape;107;p15">
            <a:extLst>
              <a:ext uri="{FF2B5EF4-FFF2-40B4-BE49-F238E27FC236}">
                <a16:creationId xmlns:a16="http://schemas.microsoft.com/office/drawing/2014/main" id="{A1C44336-7A91-BFF6-490A-0CA52A057F81}"/>
              </a:ext>
            </a:extLst>
          </p:cNvPr>
          <p:cNvSpPr txBox="1">
            <a:spLocks noGrp="1"/>
          </p:cNvSpPr>
          <p:nvPr>
            <p:ph type="body" sz="quarter" idx="10"/>
          </p:nvPr>
        </p:nvSpPr>
        <p:spPr>
          <a:xfrm>
            <a:off x="1155696" y="1688126"/>
            <a:ext cx="9102729" cy="4984137"/>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400" dirty="0">
                <a:effectLst/>
              </a:rPr>
              <a:t>Development and Production environments present different challenges</a:t>
            </a:r>
          </a:p>
          <a:p>
            <a:pPr marL="0" indent="0">
              <a:lnSpc>
                <a:spcPct val="100000"/>
              </a:lnSpc>
              <a:spcBef>
                <a:spcPts val="0"/>
              </a:spcBef>
              <a:buNone/>
            </a:pPr>
            <a:endParaRPr lang="en-US" b="1" dirty="0"/>
          </a:p>
          <a:p>
            <a:pPr marL="0" indent="0">
              <a:lnSpc>
                <a:spcPct val="100000"/>
              </a:lnSpc>
              <a:spcBef>
                <a:spcPts val="0"/>
              </a:spcBef>
              <a:buNone/>
            </a:pPr>
            <a:r>
              <a:rPr lang="en-US" sz="2400" b="1" dirty="0">
                <a:effectLst/>
              </a:rPr>
              <a:t>Development Scale:</a:t>
            </a:r>
          </a:p>
          <a:p>
            <a:pPr>
              <a:lnSpc>
                <a:spcPct val="100000"/>
              </a:lnSpc>
              <a:spcBef>
                <a:spcPts val="0"/>
              </a:spcBef>
            </a:pPr>
            <a:r>
              <a:rPr lang="en-US" sz="2400" b="0" dirty="0">
                <a:effectLst/>
              </a:rPr>
              <a:t>Single-user or small-team testing.</a:t>
            </a:r>
          </a:p>
          <a:p>
            <a:pPr>
              <a:lnSpc>
                <a:spcPct val="100000"/>
              </a:lnSpc>
              <a:spcBef>
                <a:spcPts val="0"/>
              </a:spcBef>
            </a:pPr>
            <a:r>
              <a:rPr lang="en-US" sz="2400" b="0" dirty="0">
                <a:effectLst/>
              </a:rPr>
              <a:t>Focused on correctness, model debugging, and small data batches.</a:t>
            </a:r>
          </a:p>
          <a:p>
            <a:pPr>
              <a:lnSpc>
                <a:spcPct val="100000"/>
              </a:lnSpc>
              <a:spcBef>
                <a:spcPts val="0"/>
              </a:spcBef>
            </a:pPr>
            <a:r>
              <a:rPr lang="en-US" sz="2400" b="0" dirty="0">
                <a:effectLst/>
              </a:rPr>
              <a:t>Less emphasis on latency and resource utilization.</a:t>
            </a:r>
          </a:p>
          <a:p>
            <a:pPr marL="0" indent="0">
              <a:lnSpc>
                <a:spcPct val="100000"/>
              </a:lnSpc>
              <a:spcBef>
                <a:spcPts val="0"/>
              </a:spcBef>
              <a:buNone/>
            </a:pPr>
            <a:endParaRPr lang="en-US" sz="2400" b="1" dirty="0">
              <a:effectLst/>
            </a:endParaRPr>
          </a:p>
          <a:p>
            <a:pPr marL="0" indent="0">
              <a:lnSpc>
                <a:spcPct val="100000"/>
              </a:lnSpc>
              <a:spcBef>
                <a:spcPts val="0"/>
              </a:spcBef>
              <a:buNone/>
            </a:pPr>
            <a:r>
              <a:rPr lang="en-US" sz="2400" b="1" dirty="0">
                <a:effectLst/>
              </a:rPr>
              <a:t>Production Scale:</a:t>
            </a:r>
          </a:p>
          <a:p>
            <a:pPr>
              <a:lnSpc>
                <a:spcPct val="100000"/>
              </a:lnSpc>
              <a:spcBef>
                <a:spcPts val="0"/>
              </a:spcBef>
            </a:pPr>
            <a:r>
              <a:rPr lang="en-US" sz="2400" b="0" dirty="0">
                <a:effectLst/>
              </a:rPr>
              <a:t>Multi-user, high-demand scenarios with concurrent requests.</a:t>
            </a:r>
          </a:p>
          <a:p>
            <a:pPr>
              <a:lnSpc>
                <a:spcPct val="100000"/>
              </a:lnSpc>
              <a:spcBef>
                <a:spcPts val="0"/>
              </a:spcBef>
            </a:pPr>
            <a:r>
              <a:rPr lang="en-US" sz="2400" b="0" dirty="0">
                <a:effectLst/>
              </a:rPr>
              <a:t>Prioritizes low latency, high throughput, and cost efficiency.</a:t>
            </a:r>
          </a:p>
          <a:p>
            <a:pPr>
              <a:lnSpc>
                <a:spcPct val="100000"/>
              </a:lnSpc>
              <a:spcBef>
                <a:spcPts val="0"/>
              </a:spcBef>
            </a:pPr>
            <a:r>
              <a:rPr lang="en-US" sz="2400" b="0" dirty="0">
                <a:effectLst/>
              </a:rPr>
              <a:t>Involves dynamic scaling and robust fault tolerance.</a:t>
            </a:r>
          </a:p>
        </p:txBody>
      </p:sp>
      <p:pic>
        <p:nvPicPr>
          <p:cNvPr id="8194" name="Picture 2">
            <a:extLst>
              <a:ext uri="{FF2B5EF4-FFF2-40B4-BE49-F238E27FC236}">
                <a16:creationId xmlns:a16="http://schemas.microsoft.com/office/drawing/2014/main" id="{EFD42CDB-4351-B8EA-CA83-3CE9CDBD5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425" y="3676471"/>
            <a:ext cx="7687407" cy="432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29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B55C8B5-F97E-E79E-79C2-E77C185DBCD2}"/>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92E7CEA-26B0-6CB9-158F-4EA5590BF627}"/>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Load Balancing </a:t>
            </a:r>
            <a:endParaRPr dirty="0"/>
          </a:p>
        </p:txBody>
      </p:sp>
      <p:sp>
        <p:nvSpPr>
          <p:cNvPr id="107" name="Google Shape;107;p15">
            <a:extLst>
              <a:ext uri="{FF2B5EF4-FFF2-40B4-BE49-F238E27FC236}">
                <a16:creationId xmlns:a16="http://schemas.microsoft.com/office/drawing/2014/main" id="{B41B3D54-6A78-5583-6834-935791F7306E}"/>
              </a:ext>
            </a:extLst>
          </p:cNvPr>
          <p:cNvSpPr txBox="1">
            <a:spLocks noGrp="1"/>
          </p:cNvSpPr>
          <p:nvPr>
            <p:ph type="body" sz="quarter" idx="10"/>
          </p:nvPr>
        </p:nvSpPr>
        <p:spPr>
          <a:xfrm>
            <a:off x="1155696" y="1688126"/>
            <a:ext cx="10417179"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endParaRPr lang="en-US" sz="2400" b="1" dirty="0">
              <a:effectLst/>
            </a:endParaRPr>
          </a:p>
          <a:p>
            <a:pPr marL="0" indent="0">
              <a:lnSpc>
                <a:spcPct val="100000"/>
              </a:lnSpc>
              <a:spcBef>
                <a:spcPts val="0"/>
              </a:spcBef>
              <a:buNone/>
            </a:pPr>
            <a:r>
              <a:rPr lang="en-US" sz="2400" b="1" dirty="0">
                <a:effectLst/>
              </a:rPr>
              <a:t>What is Load Balancing?</a:t>
            </a:r>
          </a:p>
          <a:p>
            <a:pPr>
              <a:lnSpc>
                <a:spcPct val="100000"/>
              </a:lnSpc>
              <a:spcBef>
                <a:spcPts val="0"/>
              </a:spcBef>
            </a:pPr>
            <a:r>
              <a:rPr lang="en-US" sz="2400" b="0" dirty="0">
                <a:effectLst/>
              </a:rPr>
              <a:t>Even distribution of inference requests across servers or GPUs.</a:t>
            </a:r>
          </a:p>
          <a:p>
            <a:pPr>
              <a:lnSpc>
                <a:spcPct val="100000"/>
              </a:lnSpc>
              <a:spcBef>
                <a:spcPts val="0"/>
              </a:spcBef>
            </a:pPr>
            <a:r>
              <a:rPr lang="en-US" sz="2400" b="0" dirty="0">
                <a:effectLst/>
              </a:rPr>
              <a:t>Prevents bottlenecks and ensures high availability.</a:t>
            </a:r>
          </a:p>
          <a:p>
            <a:pPr marL="0" indent="0">
              <a:lnSpc>
                <a:spcPct val="100000"/>
              </a:lnSpc>
              <a:spcBef>
                <a:spcPts val="0"/>
              </a:spcBef>
              <a:buNone/>
            </a:pPr>
            <a:endParaRPr lang="en-US" sz="2400" b="0" dirty="0">
              <a:effectLst/>
            </a:endParaRPr>
          </a:p>
          <a:p>
            <a:pPr marL="0" indent="0">
              <a:lnSpc>
                <a:spcPct val="100000"/>
              </a:lnSpc>
              <a:spcBef>
                <a:spcPts val="0"/>
              </a:spcBef>
              <a:buNone/>
            </a:pPr>
            <a:r>
              <a:rPr lang="en-US" sz="2400" b="1" dirty="0">
                <a:effectLst/>
              </a:rPr>
              <a:t>Strategies:</a:t>
            </a:r>
          </a:p>
          <a:p>
            <a:pPr marL="0" indent="0">
              <a:lnSpc>
                <a:spcPct val="100000"/>
              </a:lnSpc>
              <a:spcBef>
                <a:spcPts val="0"/>
              </a:spcBef>
              <a:buNone/>
            </a:pPr>
            <a:r>
              <a:rPr lang="en-US" sz="2400" b="0" dirty="0">
                <a:effectLst/>
              </a:rPr>
              <a:t>1. Round Robin: Requests are assigned sequentially across nodes.</a:t>
            </a:r>
          </a:p>
          <a:p>
            <a:pPr marL="0" indent="0">
              <a:lnSpc>
                <a:spcPct val="100000"/>
              </a:lnSpc>
              <a:spcBef>
                <a:spcPts val="0"/>
              </a:spcBef>
              <a:buNone/>
            </a:pPr>
            <a:r>
              <a:rPr lang="en-US" sz="2400" b="0" dirty="0">
                <a:effectLst/>
              </a:rPr>
              <a:t>2. Weighted Distribution: Prioritizes more powerful nodes for heavier loads.</a:t>
            </a:r>
          </a:p>
          <a:p>
            <a:pPr marL="0" indent="0">
              <a:lnSpc>
                <a:spcPct val="100000"/>
              </a:lnSpc>
              <a:spcBef>
                <a:spcPts val="0"/>
              </a:spcBef>
              <a:buNone/>
            </a:pPr>
            <a:r>
              <a:rPr lang="en-US" sz="2400" b="0" dirty="0">
                <a:effectLst/>
              </a:rPr>
              <a:t>3. Dynamic Balancing: Adapts to workload changes in real time.</a:t>
            </a:r>
          </a:p>
          <a:p>
            <a:pPr marL="0" indent="0">
              <a:lnSpc>
                <a:spcPct val="100000"/>
              </a:lnSpc>
              <a:spcBef>
                <a:spcPts val="0"/>
              </a:spcBef>
              <a:buNone/>
            </a:pPr>
            <a:endParaRPr lang="en-US" sz="2400" b="0" dirty="0">
              <a:effectLst/>
            </a:endParaRPr>
          </a:p>
          <a:p>
            <a:pPr marL="0" indent="0">
              <a:lnSpc>
                <a:spcPct val="100000"/>
              </a:lnSpc>
              <a:spcBef>
                <a:spcPts val="0"/>
              </a:spcBef>
              <a:buNone/>
            </a:pPr>
            <a:r>
              <a:rPr lang="en-US" sz="2400" b="1" dirty="0">
                <a:effectLst/>
              </a:rPr>
              <a:t>Tools:</a:t>
            </a:r>
          </a:p>
          <a:p>
            <a:pPr>
              <a:lnSpc>
                <a:spcPct val="100000"/>
              </a:lnSpc>
              <a:spcBef>
                <a:spcPts val="0"/>
              </a:spcBef>
            </a:pPr>
            <a:r>
              <a:rPr lang="en-US" sz="2400" b="0" dirty="0">
                <a:effectLst/>
              </a:rPr>
              <a:t>Kubernetes for horizontal scaling.</a:t>
            </a:r>
          </a:p>
          <a:p>
            <a:pPr>
              <a:lnSpc>
                <a:spcPct val="100000"/>
              </a:lnSpc>
              <a:spcBef>
                <a:spcPts val="0"/>
              </a:spcBef>
            </a:pPr>
            <a:r>
              <a:rPr lang="en-US" sz="2400" b="0" dirty="0">
                <a:effectLst/>
              </a:rPr>
              <a:t>Triton Inference Server with dynamic batching support.</a:t>
            </a:r>
          </a:p>
        </p:txBody>
      </p:sp>
      <p:pic>
        <p:nvPicPr>
          <p:cNvPr id="9218" name="Picture 2" descr="what is a load balancer">
            <a:extLst>
              <a:ext uri="{FF2B5EF4-FFF2-40B4-BE49-F238E27FC236}">
                <a16:creationId xmlns:a16="http://schemas.microsoft.com/office/drawing/2014/main" id="{2D64EFF8-5B0C-DF87-500A-B5E2293D8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1" r="11507"/>
          <a:stretch/>
        </p:blipFill>
        <p:spPr bwMode="auto">
          <a:xfrm>
            <a:off x="11572875" y="1821335"/>
            <a:ext cx="6257926" cy="475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8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71F2731-84C8-1CE9-9389-2535B95389E2}"/>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B8C4071-9AE8-C4F7-CF5E-6079CBDF3686}"/>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Triton Inference Server</a:t>
            </a:r>
            <a:endParaRPr dirty="0"/>
          </a:p>
        </p:txBody>
      </p:sp>
      <p:sp>
        <p:nvSpPr>
          <p:cNvPr id="107" name="Google Shape;107;p15">
            <a:extLst>
              <a:ext uri="{FF2B5EF4-FFF2-40B4-BE49-F238E27FC236}">
                <a16:creationId xmlns:a16="http://schemas.microsoft.com/office/drawing/2014/main" id="{8C57E43D-7A34-17B7-524A-CBA43D151608}"/>
              </a:ext>
            </a:extLst>
          </p:cNvPr>
          <p:cNvSpPr txBox="1">
            <a:spLocks noGrp="1"/>
          </p:cNvSpPr>
          <p:nvPr>
            <p:ph type="body" sz="quarter" idx="10"/>
          </p:nvPr>
        </p:nvSpPr>
        <p:spPr>
          <a:xfrm>
            <a:off x="1155696" y="1688126"/>
            <a:ext cx="9188454"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000" b="0" dirty="0">
                <a:effectLst/>
              </a:rPr>
              <a:t>Triton Inference Server is a production-ready platform for deploying and serving </a:t>
            </a:r>
          </a:p>
          <a:p>
            <a:pPr marL="0" indent="0">
              <a:lnSpc>
                <a:spcPct val="100000"/>
              </a:lnSpc>
              <a:spcBef>
                <a:spcPts val="0"/>
              </a:spcBef>
              <a:buNone/>
            </a:pPr>
            <a:r>
              <a:rPr lang="en-US" sz="2000" b="0" dirty="0">
                <a:effectLst/>
              </a:rPr>
              <a:t>deep learning models at scale. It is designed to handle the complexities of inference in distributed environments, offering flexibility, scalability, and high performance.</a:t>
            </a:r>
          </a:p>
          <a:p>
            <a:pPr marL="0" indent="0">
              <a:lnSpc>
                <a:spcPct val="100000"/>
              </a:lnSpc>
              <a:spcBef>
                <a:spcPts val="0"/>
              </a:spcBef>
              <a:buNone/>
            </a:pPr>
            <a:br>
              <a:rPr lang="en-US" sz="2000" b="0" dirty="0">
                <a:effectLst/>
              </a:rPr>
            </a:br>
            <a:r>
              <a:rPr lang="en-US" sz="2000" b="0" dirty="0">
                <a:effectLst/>
              </a:rPr>
              <a:t>A key feature of Triton is </a:t>
            </a:r>
            <a:r>
              <a:rPr lang="en-US" sz="2000" b="1" dirty="0">
                <a:effectLst/>
              </a:rPr>
              <a:t>dynamic batching.</a:t>
            </a:r>
            <a:r>
              <a:rPr lang="en-US" sz="2000" b="0" dirty="0">
                <a:effectLst/>
              </a:rPr>
              <a:t> Unlike static batching, where requests must arrive together to be processed in a batch, dynamic batching aggregates requests in real time. This ensures high GPU utilization without compromising latency for smaller requests.</a:t>
            </a:r>
          </a:p>
          <a:p>
            <a:pPr marL="0" indent="0">
              <a:lnSpc>
                <a:spcPct val="100000"/>
              </a:lnSpc>
              <a:spcBef>
                <a:spcPts val="0"/>
              </a:spcBef>
              <a:buNone/>
            </a:pPr>
            <a:br>
              <a:rPr lang="en-US" sz="2000" b="0" dirty="0">
                <a:effectLst/>
              </a:rPr>
            </a:br>
            <a:r>
              <a:rPr lang="en-US" sz="2000" b="0" dirty="0">
                <a:effectLst/>
              </a:rPr>
              <a:t>In distributed setups, Triton works well with container orchestration tools like Kubernetes. It enables horizontal scaling by deploying multiple instances, with load balancing to manage traffic efficiently.</a:t>
            </a:r>
          </a:p>
          <a:p>
            <a:pPr marL="0" indent="0">
              <a:lnSpc>
                <a:spcPct val="100000"/>
              </a:lnSpc>
              <a:spcBef>
                <a:spcPts val="0"/>
              </a:spcBef>
              <a:buNone/>
            </a:pPr>
            <a:br>
              <a:rPr lang="en-US" sz="2000" b="0" dirty="0">
                <a:effectLst/>
              </a:rPr>
            </a:br>
            <a:r>
              <a:rPr lang="en-US" sz="2000" b="0" dirty="0">
                <a:effectLst/>
              </a:rPr>
              <a:t>Triton Inference Server is particularly well-suited for GenAI applications, where token-by-token generation and high concurrency are common. Its dynamic batching, multi-model support, and optimized GPU usage make it a go-to solution for serving deep learning models in production.</a:t>
            </a:r>
          </a:p>
          <a:p>
            <a:pPr marL="0" indent="0">
              <a:lnSpc>
                <a:spcPct val="100000"/>
              </a:lnSpc>
              <a:spcBef>
                <a:spcPts val="0"/>
              </a:spcBef>
              <a:buNone/>
            </a:pPr>
            <a:endParaRPr lang="en-US" sz="2000" dirty="0"/>
          </a:p>
        </p:txBody>
      </p:sp>
      <p:pic>
        <p:nvPicPr>
          <p:cNvPr id="10242" name="Picture 2">
            <a:extLst>
              <a:ext uri="{FF2B5EF4-FFF2-40B4-BE49-F238E27FC236}">
                <a16:creationId xmlns:a16="http://schemas.microsoft.com/office/drawing/2014/main" id="{AA387525-4566-6BEA-58F0-6ECE5B426E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47" t="2500" r="28137" b="2884"/>
          <a:stretch/>
        </p:blipFill>
        <p:spPr bwMode="auto">
          <a:xfrm>
            <a:off x="14133442" y="2607469"/>
            <a:ext cx="4097411" cy="46878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riton Architecture — NVIDIA Triton Inference Server">
            <a:extLst>
              <a:ext uri="{FF2B5EF4-FFF2-40B4-BE49-F238E27FC236}">
                <a16:creationId xmlns:a16="http://schemas.microsoft.com/office/drawing/2014/main" id="{3F8B6EB7-4D80-11E2-304E-1D82F38819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3" t="3889" r="5543" b="3611"/>
          <a:stretch/>
        </p:blipFill>
        <p:spPr bwMode="auto">
          <a:xfrm>
            <a:off x="10026556" y="2607469"/>
            <a:ext cx="4099451" cy="532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1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59FD388-A96B-074F-3EEA-939AEB32FA6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DDCC790-14B9-38F2-1A07-F5FC49F95B8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Latency vs. </a:t>
            </a:r>
            <a:r>
              <a:rPr lang="en-US" dirty="0">
                <a:solidFill>
                  <a:srgbClr val="0E0E0E"/>
                </a:solidFill>
              </a:rPr>
              <a:t>Throughput</a:t>
            </a:r>
            <a:endParaRPr dirty="0"/>
          </a:p>
        </p:txBody>
      </p:sp>
      <p:sp>
        <p:nvSpPr>
          <p:cNvPr id="107" name="Google Shape;107;p15">
            <a:extLst>
              <a:ext uri="{FF2B5EF4-FFF2-40B4-BE49-F238E27FC236}">
                <a16:creationId xmlns:a16="http://schemas.microsoft.com/office/drawing/2014/main" id="{7C02C88B-27F0-8572-A1D1-53A11E3349A7}"/>
              </a:ext>
            </a:extLst>
          </p:cNvPr>
          <p:cNvSpPr txBox="1">
            <a:spLocks noGrp="1"/>
          </p:cNvSpPr>
          <p:nvPr>
            <p:ph type="body" sz="quarter" idx="10"/>
          </p:nvPr>
        </p:nvSpPr>
        <p:spPr>
          <a:xfrm>
            <a:off x="1257300" y="1545251"/>
            <a:ext cx="15773400" cy="3269637"/>
          </a:xfrm>
          <a:prstGeom prst="rect">
            <a:avLst/>
          </a:prstGeom>
          <a:noFill/>
          <a:ln>
            <a:noFill/>
          </a:ln>
        </p:spPr>
        <p:txBody>
          <a:bodyPr spcFirstLastPara="1" vert="horz" wrap="square" lIns="137138" tIns="68550" rIns="137138" bIns="68550" numCol="3" rtlCol="0" anchor="t" anchorCtr="0">
            <a:noAutofit/>
          </a:bodyPr>
          <a:lstStyle/>
          <a:p>
            <a:pPr marL="0" indent="0">
              <a:lnSpc>
                <a:spcPct val="100000"/>
              </a:lnSpc>
              <a:spcBef>
                <a:spcPts val="0"/>
              </a:spcBef>
              <a:buNone/>
            </a:pPr>
            <a:endParaRPr lang="en-US" sz="2400" b="0" dirty="0">
              <a:effectLst/>
            </a:endParaRPr>
          </a:p>
          <a:p>
            <a:pPr marL="0" indent="0">
              <a:lnSpc>
                <a:spcPct val="100000"/>
              </a:lnSpc>
              <a:spcBef>
                <a:spcPts val="0"/>
              </a:spcBef>
              <a:buNone/>
            </a:pPr>
            <a:r>
              <a:rPr lang="en-US" sz="2400" b="1" dirty="0">
                <a:solidFill>
                  <a:schemeClr val="accent2"/>
                </a:solidFill>
                <a:effectLst/>
              </a:rPr>
              <a:t>Latency</a:t>
            </a:r>
            <a:r>
              <a:rPr lang="en-US" sz="2400" b="0" dirty="0">
                <a:effectLst/>
              </a:rPr>
              <a:t>:</a:t>
            </a:r>
          </a:p>
          <a:p>
            <a:pPr marL="0" indent="0">
              <a:lnSpc>
                <a:spcPct val="100000"/>
              </a:lnSpc>
              <a:spcBef>
                <a:spcPts val="0"/>
              </a:spcBef>
              <a:buNone/>
            </a:pPr>
            <a:r>
              <a:rPr lang="en-US" sz="2400" b="1" dirty="0">
                <a:effectLst/>
              </a:rPr>
              <a:t>Definition</a:t>
            </a:r>
            <a:r>
              <a:rPr lang="en-US" sz="2400" b="0" dirty="0">
                <a:effectLst/>
              </a:rPr>
              <a:t>: Time taken for a single request to be processed.</a:t>
            </a:r>
          </a:p>
          <a:p>
            <a:pPr marL="0" indent="0">
              <a:lnSpc>
                <a:spcPct val="100000"/>
              </a:lnSpc>
              <a:spcBef>
                <a:spcPts val="0"/>
              </a:spcBef>
              <a:buNone/>
            </a:pPr>
            <a:r>
              <a:rPr lang="en-US" sz="2400" b="0" dirty="0">
                <a:effectLst/>
              </a:rPr>
              <a:t>Key metric for real-time applications (e.g., chatbots, live translation).</a:t>
            </a:r>
          </a:p>
          <a:p>
            <a:pPr marL="0" indent="0">
              <a:lnSpc>
                <a:spcPct val="100000"/>
              </a:lnSpc>
              <a:spcBef>
                <a:spcPts val="0"/>
              </a:spcBef>
              <a:buNone/>
            </a:pPr>
            <a:r>
              <a:rPr lang="en-US" sz="2400" b="0" i="1" dirty="0">
                <a:effectLst/>
              </a:rPr>
              <a:t>Prioritized in low-concurrency, interactive scenarios.</a:t>
            </a:r>
          </a:p>
          <a:p>
            <a:pPr marL="0" indent="0">
              <a:lnSpc>
                <a:spcPct val="100000"/>
              </a:lnSpc>
              <a:spcBef>
                <a:spcPts val="0"/>
              </a:spcBef>
              <a:buNone/>
            </a:pPr>
            <a:endParaRPr lang="en-US" sz="2400" b="0" dirty="0">
              <a:effectLst/>
            </a:endParaRPr>
          </a:p>
          <a:p>
            <a:pPr marL="0" indent="0">
              <a:lnSpc>
                <a:spcPct val="100000"/>
              </a:lnSpc>
              <a:spcBef>
                <a:spcPts val="0"/>
              </a:spcBef>
              <a:buNone/>
            </a:pPr>
            <a:r>
              <a:rPr lang="en-US" sz="2400" b="1" dirty="0">
                <a:solidFill>
                  <a:schemeClr val="accent1"/>
                </a:solidFill>
                <a:effectLst/>
              </a:rPr>
              <a:t>Throughput</a:t>
            </a:r>
            <a:r>
              <a:rPr lang="en-US" sz="2400" b="0" dirty="0">
                <a:effectLst/>
              </a:rPr>
              <a:t>:</a:t>
            </a:r>
          </a:p>
          <a:p>
            <a:pPr marL="0" indent="0">
              <a:lnSpc>
                <a:spcPct val="100000"/>
              </a:lnSpc>
              <a:spcBef>
                <a:spcPts val="0"/>
              </a:spcBef>
              <a:buNone/>
            </a:pPr>
            <a:r>
              <a:rPr lang="en-US" sz="2400" b="1" dirty="0">
                <a:effectLst/>
              </a:rPr>
              <a:t>Definition</a:t>
            </a:r>
            <a:r>
              <a:rPr lang="en-US" sz="2400" b="0" dirty="0">
                <a:effectLst/>
              </a:rPr>
              <a:t>: Total number of requests processed per second.</a:t>
            </a:r>
          </a:p>
          <a:p>
            <a:pPr marL="0" indent="0">
              <a:lnSpc>
                <a:spcPct val="100000"/>
              </a:lnSpc>
              <a:spcBef>
                <a:spcPts val="0"/>
              </a:spcBef>
              <a:buNone/>
            </a:pPr>
            <a:r>
              <a:rPr lang="en-US" sz="2400" b="0" dirty="0">
                <a:effectLst/>
              </a:rPr>
              <a:t>Key metric for batch processing (e.g., recommendation systems).</a:t>
            </a:r>
          </a:p>
          <a:p>
            <a:pPr marL="0" indent="0">
              <a:lnSpc>
                <a:spcPct val="100000"/>
              </a:lnSpc>
              <a:spcBef>
                <a:spcPts val="0"/>
              </a:spcBef>
              <a:buNone/>
            </a:pPr>
            <a:r>
              <a:rPr lang="en-US" sz="2400" b="0" i="1" dirty="0">
                <a:effectLst/>
              </a:rPr>
              <a:t>Prioritized in high-concurrency or backend pipelines.</a:t>
            </a:r>
          </a:p>
          <a:p>
            <a:pPr marL="0" indent="0">
              <a:lnSpc>
                <a:spcPct val="100000"/>
              </a:lnSpc>
              <a:spcBef>
                <a:spcPts val="0"/>
              </a:spcBef>
              <a:buNone/>
            </a:pPr>
            <a:endParaRPr lang="en-US" sz="2400" b="0" dirty="0">
              <a:effectLst/>
            </a:endParaRPr>
          </a:p>
          <a:p>
            <a:pPr marL="0" indent="0">
              <a:lnSpc>
                <a:spcPct val="100000"/>
              </a:lnSpc>
              <a:spcBef>
                <a:spcPts val="0"/>
              </a:spcBef>
              <a:buNone/>
            </a:pPr>
            <a:r>
              <a:rPr lang="en-US" sz="2400" b="1" dirty="0">
                <a:effectLst/>
              </a:rPr>
              <a:t>Trade-offs</a:t>
            </a:r>
            <a:r>
              <a:rPr lang="en-US" sz="2400" b="0" dirty="0">
                <a:effectLst/>
              </a:rPr>
              <a:t>:</a:t>
            </a:r>
          </a:p>
          <a:p>
            <a:pPr marL="0" indent="0">
              <a:lnSpc>
                <a:spcPct val="100000"/>
              </a:lnSpc>
              <a:spcBef>
                <a:spcPts val="0"/>
              </a:spcBef>
              <a:buNone/>
            </a:pPr>
            <a:r>
              <a:rPr lang="en-US" sz="2400" b="0" dirty="0">
                <a:effectLst/>
              </a:rPr>
              <a:t>Increasing throughput often increases latency (e.g., batching delays).</a:t>
            </a:r>
          </a:p>
          <a:p>
            <a:pPr marL="0" indent="0">
              <a:lnSpc>
                <a:spcPct val="100000"/>
              </a:lnSpc>
              <a:spcBef>
                <a:spcPts val="0"/>
              </a:spcBef>
              <a:buNone/>
            </a:pPr>
            <a:r>
              <a:rPr lang="en-US" sz="2400" b="0" dirty="0">
                <a:effectLst/>
              </a:rPr>
              <a:t>Balancing depends on the application (e.g., GenAI text generation often prioritizes latency).</a:t>
            </a:r>
          </a:p>
        </p:txBody>
      </p:sp>
      <p:pic>
        <p:nvPicPr>
          <p:cNvPr id="11266" name="Picture 2">
            <a:extLst>
              <a:ext uri="{FF2B5EF4-FFF2-40B4-BE49-F238E27FC236}">
                <a16:creationId xmlns:a16="http://schemas.microsoft.com/office/drawing/2014/main" id="{BCF2CD9A-5F01-BA4F-3ED3-7C01CDBF9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4655072"/>
            <a:ext cx="13004800" cy="542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14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D836501-1E33-DE3A-A931-E2F32DB4036F}"/>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41F625C4-676A-C731-56D6-B3C1C38409A3}"/>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r>
              <a:rPr lang="en-US" sz="4800" b="0" dirty="0">
                <a:effectLst/>
              </a:rPr>
              <a:t>End-to-End Deployment with </a:t>
            </a:r>
            <a:r>
              <a:rPr lang="en-US" sz="4800" b="0" dirty="0" err="1">
                <a:effectLst/>
              </a:rPr>
              <a:t>TensorRT</a:t>
            </a:r>
            <a:r>
              <a:rPr lang="en-US" dirty="0"/>
              <a:t>-LLM</a:t>
            </a:r>
            <a:endParaRPr lang="en-US" sz="4800" dirty="0">
              <a:effectLst/>
              <a:latin typeface="+mn-lt"/>
            </a:endParaRPr>
          </a:p>
        </p:txBody>
      </p:sp>
      <p:sp>
        <p:nvSpPr>
          <p:cNvPr id="7" name="TextBox 6">
            <a:extLst>
              <a:ext uri="{FF2B5EF4-FFF2-40B4-BE49-F238E27FC236}">
                <a16:creationId xmlns:a16="http://schemas.microsoft.com/office/drawing/2014/main" id="{9B727C69-9592-20C8-F7A7-A38D6869E8F6}"/>
              </a:ext>
            </a:extLst>
          </p:cNvPr>
          <p:cNvSpPr txBox="1"/>
          <p:nvPr/>
        </p:nvSpPr>
        <p:spPr>
          <a:xfrm>
            <a:off x="1257300" y="4528251"/>
            <a:ext cx="9144000" cy="523220"/>
          </a:xfrm>
          <a:prstGeom prst="rect">
            <a:avLst/>
          </a:prstGeom>
          <a:noFill/>
        </p:spPr>
        <p:txBody>
          <a:bodyPr wrap="square">
            <a:spAutoFit/>
          </a:bodyPr>
          <a:lstStyle/>
          <a:p>
            <a:r>
              <a:rPr lang="en-US" sz="2800" dirty="0"/>
              <a:t>Putting everything together</a:t>
            </a:r>
          </a:p>
        </p:txBody>
      </p:sp>
    </p:spTree>
    <p:extLst>
      <p:ext uri="{BB962C8B-B14F-4D97-AF65-F5344CB8AC3E}">
        <p14:creationId xmlns:p14="http://schemas.microsoft.com/office/powerpoint/2010/main" val="297565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85067BA-EA36-36FF-C41A-2FE79DE905F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B1B348A1-B2F4-50A1-A207-0DA4D0BBE8B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BC17C8C5-521B-BD4C-46B1-7FE165E669BF}"/>
              </a:ext>
            </a:extLst>
          </p:cNvPr>
          <p:cNvSpPr txBox="1">
            <a:spLocks noGrp="1"/>
          </p:cNvSpPr>
          <p:nvPr>
            <p:ph type="body" sz="quarter" idx="10"/>
          </p:nvPr>
        </p:nvSpPr>
        <p:spPr>
          <a:xfrm>
            <a:off x="1155696" y="1688126"/>
            <a:ext cx="13984294"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400" b="0" dirty="0">
                <a:effectLst/>
              </a:rPr>
              <a:t>At this point in the course we have seen all of the necessary components to take a model from ideation to deployment. Let’s go through the steps below and build a chatbot and deploy it:</a:t>
            </a:r>
          </a:p>
          <a:p>
            <a:pPr marL="457200" indent="-457200">
              <a:lnSpc>
                <a:spcPct val="100000"/>
              </a:lnSpc>
              <a:spcBef>
                <a:spcPts val="0"/>
              </a:spcBef>
              <a:buAutoNum type="arabicPeriod"/>
            </a:pPr>
            <a:endParaRPr lang="en-US" dirty="0"/>
          </a:p>
          <a:p>
            <a:pPr marL="457200" indent="-457200">
              <a:lnSpc>
                <a:spcPct val="100000"/>
              </a:lnSpc>
              <a:spcBef>
                <a:spcPts val="0"/>
              </a:spcBef>
              <a:buAutoNum type="arabicPeriod"/>
            </a:pPr>
            <a:r>
              <a:rPr lang="en-US" sz="2400" b="0" dirty="0">
                <a:effectLst/>
              </a:rPr>
              <a:t>Finding the right task to solve</a:t>
            </a:r>
          </a:p>
          <a:p>
            <a:pPr marL="457200" indent="-457200">
              <a:lnSpc>
                <a:spcPct val="100000"/>
              </a:lnSpc>
              <a:spcBef>
                <a:spcPts val="0"/>
              </a:spcBef>
              <a:buAutoNum type="arabicPeriod"/>
            </a:pPr>
            <a:r>
              <a:rPr lang="en-US" sz="2400" b="0" dirty="0">
                <a:effectLst/>
              </a:rPr>
              <a:t>Gathering data</a:t>
            </a:r>
          </a:p>
          <a:p>
            <a:pPr marL="457200" indent="-457200">
              <a:lnSpc>
                <a:spcPct val="100000"/>
              </a:lnSpc>
              <a:spcBef>
                <a:spcPts val="0"/>
              </a:spcBef>
              <a:buAutoNum type="arabicPeriod"/>
            </a:pPr>
            <a:r>
              <a:rPr lang="en-US" dirty="0">
                <a:solidFill>
                  <a:srgbClr val="0E0E0E"/>
                </a:solidFill>
              </a:rPr>
              <a:t>Building the right model architecture</a:t>
            </a:r>
          </a:p>
          <a:p>
            <a:pPr marL="457200" indent="-457200">
              <a:lnSpc>
                <a:spcPct val="100000"/>
              </a:lnSpc>
              <a:spcBef>
                <a:spcPts val="0"/>
              </a:spcBef>
              <a:buAutoNum type="arabicPeriod"/>
            </a:pPr>
            <a:r>
              <a:rPr lang="en-US" dirty="0">
                <a:solidFill>
                  <a:srgbClr val="0E0E0E"/>
                </a:solidFill>
                <a:effectLst/>
              </a:rPr>
              <a:t>Developing a smaller model </a:t>
            </a:r>
          </a:p>
          <a:p>
            <a:pPr marL="457200" indent="-457200">
              <a:lnSpc>
                <a:spcPct val="100000"/>
              </a:lnSpc>
              <a:spcBef>
                <a:spcPts val="0"/>
              </a:spcBef>
              <a:buAutoNum type="arabicPeriod"/>
            </a:pPr>
            <a:r>
              <a:rPr lang="en-US" dirty="0">
                <a:solidFill>
                  <a:srgbClr val="0E0E0E"/>
                </a:solidFill>
              </a:rPr>
              <a:t>Training a large model with distributed computing </a:t>
            </a:r>
          </a:p>
          <a:p>
            <a:pPr marL="457200" indent="-457200">
              <a:lnSpc>
                <a:spcPct val="100000"/>
              </a:lnSpc>
              <a:spcBef>
                <a:spcPts val="0"/>
              </a:spcBef>
              <a:buAutoNum type="arabicPeriod"/>
            </a:pPr>
            <a:r>
              <a:rPr lang="en-US" dirty="0">
                <a:solidFill>
                  <a:srgbClr val="0E0E0E"/>
                </a:solidFill>
              </a:rPr>
              <a:t>Preparing the trained model for inference</a:t>
            </a:r>
          </a:p>
          <a:p>
            <a:pPr marL="457200" indent="-457200">
              <a:lnSpc>
                <a:spcPct val="100000"/>
              </a:lnSpc>
              <a:spcBef>
                <a:spcPts val="0"/>
              </a:spcBef>
              <a:buAutoNum type="arabicPeriod"/>
            </a:pPr>
            <a:endParaRPr lang="en-US" dirty="0">
              <a:solidFill>
                <a:srgbClr val="0E0E0E"/>
              </a:solidFill>
            </a:endParaRPr>
          </a:p>
          <a:p>
            <a:pPr marL="457200" indent="-457200">
              <a:lnSpc>
                <a:spcPct val="100000"/>
              </a:lnSpc>
              <a:spcBef>
                <a:spcPts val="0"/>
              </a:spcBef>
              <a:buAutoNum type="arabicPeriod"/>
            </a:pPr>
            <a:endParaRPr lang="en-US" dirty="0">
              <a:solidFill>
                <a:srgbClr val="0E0E0E"/>
              </a:solidFill>
              <a:effectLst/>
            </a:endParaRPr>
          </a:p>
        </p:txBody>
      </p:sp>
      <p:pic>
        <p:nvPicPr>
          <p:cNvPr id="12290" name="Picture 2" descr="Text Message Data Collection | Collecting SMS Data">
            <a:extLst>
              <a:ext uri="{FF2B5EF4-FFF2-40B4-BE49-F238E27FC236}">
                <a16:creationId xmlns:a16="http://schemas.microsoft.com/office/drawing/2014/main" id="{CF0F5CE3-EA56-C1F8-ED1D-9C3220A51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5824594"/>
            <a:ext cx="1959802" cy="169522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ransformer Model: 6 Key Components &amp; Training Your Transformer">
            <a:extLst>
              <a:ext uri="{FF2B5EF4-FFF2-40B4-BE49-F238E27FC236}">
                <a16:creationId xmlns:a16="http://schemas.microsoft.com/office/drawing/2014/main" id="{D6F5FD29-A9D6-7511-3EB1-3889B8C68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88" y="6010330"/>
            <a:ext cx="2325614" cy="342889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ag: Triton Inference Server | NVIDIA Technical Blog">
            <a:extLst>
              <a:ext uri="{FF2B5EF4-FFF2-40B4-BE49-F238E27FC236}">
                <a16:creationId xmlns:a16="http://schemas.microsoft.com/office/drawing/2014/main" id="{741A5675-F8A9-45F9-CB05-85026157F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5743" y="5684225"/>
            <a:ext cx="5181597" cy="29146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lbow Connector 2">
            <a:extLst>
              <a:ext uri="{FF2B5EF4-FFF2-40B4-BE49-F238E27FC236}">
                <a16:creationId xmlns:a16="http://schemas.microsoft.com/office/drawing/2014/main" id="{00D73A92-EA4E-2D43-BB09-FAD67B011337}"/>
              </a:ext>
            </a:extLst>
          </p:cNvPr>
          <p:cNvCxnSpPr>
            <a:cxnSpLocks/>
            <a:stCxn id="12290" idx="3"/>
            <a:endCxn id="12292" idx="0"/>
          </p:cNvCxnSpPr>
          <p:nvPr/>
        </p:nvCxnSpPr>
        <p:spPr>
          <a:xfrm flipV="1">
            <a:off x="3660015" y="6010330"/>
            <a:ext cx="4976780" cy="661879"/>
          </a:xfrm>
          <a:prstGeom prst="bentConnector4">
            <a:avLst>
              <a:gd name="adj1" fmla="val 38318"/>
              <a:gd name="adj2" fmla="val 1626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 name="Elbow Connector 4">
            <a:extLst>
              <a:ext uri="{FF2B5EF4-FFF2-40B4-BE49-F238E27FC236}">
                <a16:creationId xmlns:a16="http://schemas.microsoft.com/office/drawing/2014/main" id="{793E6429-8D68-F3D6-BC4D-82177E122890}"/>
              </a:ext>
            </a:extLst>
          </p:cNvPr>
          <p:cNvCxnSpPr>
            <a:cxnSpLocks/>
            <a:stCxn id="12292" idx="3"/>
            <a:endCxn id="12296" idx="0"/>
          </p:cNvCxnSpPr>
          <p:nvPr/>
        </p:nvCxnSpPr>
        <p:spPr>
          <a:xfrm flipV="1">
            <a:off x="9799602" y="5684225"/>
            <a:ext cx="5526940" cy="2040551"/>
          </a:xfrm>
          <a:prstGeom prst="bentConnector4">
            <a:avLst>
              <a:gd name="adj1" fmla="val 26562"/>
              <a:gd name="adj2" fmla="val 111203"/>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2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238278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B007C36-0149-5704-F5D3-6B7A354B0F97}"/>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7C65F615-28B4-3723-3135-7A54B92E021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86ABFA19-E043-7F6A-CC01-AE6C0868D23D}"/>
              </a:ext>
            </a:extLst>
          </p:cNvPr>
          <p:cNvSpPr txBox="1">
            <a:spLocks noGrp="1"/>
          </p:cNvSpPr>
          <p:nvPr>
            <p:ph type="body" sz="quarter" idx="10"/>
          </p:nvPr>
        </p:nvSpPr>
        <p:spPr>
          <a:xfrm>
            <a:off x="1155696" y="1688126"/>
            <a:ext cx="9313002"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400" b="1" dirty="0">
                <a:effectLst/>
              </a:rPr>
              <a:t>Step 1: Finding the right task to solve</a:t>
            </a:r>
          </a:p>
          <a:p>
            <a:pPr marL="0" indent="0">
              <a:lnSpc>
                <a:spcPct val="100000"/>
              </a:lnSpc>
              <a:spcBef>
                <a:spcPts val="0"/>
              </a:spcBef>
              <a:buNone/>
            </a:pPr>
            <a:r>
              <a:rPr lang="en-US" dirty="0"/>
              <a:t>Before begging, we need to decide what our task is to solve:</a:t>
            </a:r>
            <a:endParaRPr lang="en-US" sz="2400" b="0" dirty="0">
              <a:effectLst/>
            </a:endParaRPr>
          </a:p>
          <a:p>
            <a:pPr marL="457200" indent="-457200">
              <a:lnSpc>
                <a:spcPct val="100000"/>
              </a:lnSpc>
              <a:spcBef>
                <a:spcPts val="0"/>
              </a:spcBef>
              <a:buAutoNum type="arabicPeriod"/>
            </a:pPr>
            <a:endParaRPr lang="en-US" dirty="0">
              <a:solidFill>
                <a:srgbClr val="0E0E0E"/>
              </a:solidFill>
            </a:endParaRPr>
          </a:p>
          <a:p>
            <a:pPr marL="457200" indent="-457200">
              <a:lnSpc>
                <a:spcPct val="100000"/>
              </a:lnSpc>
              <a:spcBef>
                <a:spcPts val="0"/>
              </a:spcBef>
              <a:buAutoNum type="arabicPeriod"/>
            </a:pPr>
            <a:endParaRPr lang="en-US" dirty="0">
              <a:solidFill>
                <a:srgbClr val="0E0E0E"/>
              </a:solidFill>
              <a:effectLst/>
            </a:endParaRPr>
          </a:p>
        </p:txBody>
      </p:sp>
      <p:pic>
        <p:nvPicPr>
          <p:cNvPr id="13316" name="Picture 4">
            <a:extLst>
              <a:ext uri="{FF2B5EF4-FFF2-40B4-BE49-F238E27FC236}">
                <a16:creationId xmlns:a16="http://schemas.microsoft.com/office/drawing/2014/main" id="{48428B72-BC55-2C7D-6F65-B156990B6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2868955"/>
            <a:ext cx="14485937" cy="720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596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6DED5F8-46CC-4139-4A04-A79A843AA2F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29C4827B-5C40-C44E-9B17-86F27FF03A7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C8FE2096-51C6-E508-0036-F64CB6BBBE1E}"/>
              </a:ext>
            </a:extLst>
          </p:cNvPr>
          <p:cNvSpPr txBox="1">
            <a:spLocks noGrp="1"/>
          </p:cNvSpPr>
          <p:nvPr>
            <p:ph type="body" sz="quarter" idx="10"/>
          </p:nvPr>
        </p:nvSpPr>
        <p:spPr>
          <a:xfrm>
            <a:off x="1155696" y="1673838"/>
            <a:ext cx="15146342"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400" b="1" dirty="0">
                <a:effectLst/>
              </a:rPr>
              <a:t>Step 2: Gathering data</a:t>
            </a:r>
          </a:p>
          <a:p>
            <a:pPr marL="0" indent="0">
              <a:lnSpc>
                <a:spcPct val="100000"/>
              </a:lnSpc>
              <a:spcBef>
                <a:spcPts val="0"/>
              </a:spcBef>
              <a:buNone/>
            </a:pPr>
            <a:r>
              <a:rPr lang="en-US" dirty="0"/>
              <a:t>With the task chosen, we then need to collect and collate the right data to build our model. For example, if we want to build a chatbot, we need a large amount of high-quality data from the web. This involves several stages of preparation.</a:t>
            </a:r>
            <a:endParaRPr lang="en-US" sz="2400" b="0" dirty="0">
              <a:effectLst/>
            </a:endParaRPr>
          </a:p>
          <a:p>
            <a:pPr marL="457200" indent="-457200">
              <a:lnSpc>
                <a:spcPct val="100000"/>
              </a:lnSpc>
              <a:spcBef>
                <a:spcPts val="0"/>
              </a:spcBef>
              <a:buAutoNum type="arabicPeriod"/>
            </a:pPr>
            <a:endParaRPr lang="en-US" dirty="0">
              <a:solidFill>
                <a:srgbClr val="0E0E0E"/>
              </a:solidFill>
            </a:endParaRPr>
          </a:p>
          <a:p>
            <a:pPr marL="457200" indent="-457200">
              <a:lnSpc>
                <a:spcPct val="100000"/>
              </a:lnSpc>
              <a:spcBef>
                <a:spcPts val="0"/>
              </a:spcBef>
              <a:buAutoNum type="arabicPeriod"/>
            </a:pPr>
            <a:endParaRPr lang="en-US" dirty="0">
              <a:solidFill>
                <a:srgbClr val="0E0E0E"/>
              </a:solidFill>
              <a:effectLst/>
            </a:endParaRPr>
          </a:p>
        </p:txBody>
      </p:sp>
      <p:pic>
        <p:nvPicPr>
          <p:cNvPr id="14338" name="Picture 2">
            <a:extLst>
              <a:ext uri="{FF2B5EF4-FFF2-40B4-BE49-F238E27FC236}">
                <a16:creationId xmlns:a16="http://schemas.microsoft.com/office/drawing/2014/main" id="{E30BBA50-597B-CA54-194E-7BC673129F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94" t="26235" r="12969" b="13155"/>
          <a:stretch/>
        </p:blipFill>
        <p:spPr bwMode="auto">
          <a:xfrm>
            <a:off x="3586162" y="3516311"/>
            <a:ext cx="11115675" cy="615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28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AF0659C-EBB4-A968-8757-96C23D10CA7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06DC8DE-24C1-E4E9-C001-7C622B48D60C}"/>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C781CDC5-20D6-48D0-F1D9-EA9A8E41F914}"/>
              </a:ext>
            </a:extLst>
          </p:cNvPr>
          <p:cNvSpPr txBox="1">
            <a:spLocks noGrp="1"/>
          </p:cNvSpPr>
          <p:nvPr>
            <p:ph type="body" sz="quarter" idx="10"/>
          </p:nvPr>
        </p:nvSpPr>
        <p:spPr>
          <a:xfrm>
            <a:off x="1155696" y="1688126"/>
            <a:ext cx="6502404"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b="1" dirty="0">
                <a:solidFill>
                  <a:srgbClr val="0E0E0E"/>
                </a:solidFill>
              </a:rPr>
              <a:t>Step 3: Building the right model architecture</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Based on the task and data we have chosen we now need to settle on the architecture given our performance expectations and compute budget.</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This could be the decoder style, or different layer types, or the number of parameters.  </a:t>
            </a:r>
          </a:p>
          <a:p>
            <a:pPr marL="457200" indent="-457200">
              <a:lnSpc>
                <a:spcPct val="100000"/>
              </a:lnSpc>
              <a:spcBef>
                <a:spcPts val="0"/>
              </a:spcBef>
              <a:buAutoNum type="arabicPeriod"/>
            </a:pPr>
            <a:endParaRPr lang="en-US" dirty="0">
              <a:solidFill>
                <a:srgbClr val="0E0E0E"/>
              </a:solidFill>
            </a:endParaRPr>
          </a:p>
          <a:p>
            <a:pPr marL="457200" indent="-457200">
              <a:lnSpc>
                <a:spcPct val="100000"/>
              </a:lnSpc>
              <a:spcBef>
                <a:spcPts val="0"/>
              </a:spcBef>
              <a:buAutoNum type="arabicPeriod"/>
            </a:pPr>
            <a:endParaRPr lang="en-US" dirty="0">
              <a:solidFill>
                <a:srgbClr val="0E0E0E"/>
              </a:solidFill>
              <a:effectLst/>
            </a:endParaRPr>
          </a:p>
        </p:txBody>
      </p:sp>
      <p:pic>
        <p:nvPicPr>
          <p:cNvPr id="15362" name="Picture 2">
            <a:extLst>
              <a:ext uri="{FF2B5EF4-FFF2-40B4-BE49-F238E27FC236}">
                <a16:creationId xmlns:a16="http://schemas.microsoft.com/office/drawing/2014/main" id="{F9874F20-3FCF-D9A4-F4BC-297FEE177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1" y="1247564"/>
            <a:ext cx="10471750" cy="813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7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435F323-4455-EE29-D981-546B5515924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6AC66F0A-90B7-8604-B002-2B52E97DB17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739A2778-1394-2E7D-DA3F-9D47162AEF45}"/>
              </a:ext>
            </a:extLst>
          </p:cNvPr>
          <p:cNvSpPr txBox="1">
            <a:spLocks noGrp="1"/>
          </p:cNvSpPr>
          <p:nvPr>
            <p:ph type="body" sz="quarter" idx="10"/>
          </p:nvPr>
        </p:nvSpPr>
        <p:spPr>
          <a:xfrm>
            <a:off x="1155696" y="1688126"/>
            <a:ext cx="7863027"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sz="2000" b="1" dirty="0">
                <a:solidFill>
                  <a:srgbClr val="0E0E0E"/>
                </a:solidFill>
                <a:effectLst/>
              </a:rPr>
              <a:t>Step 4: Developing a smaller model </a:t>
            </a:r>
          </a:p>
          <a:p>
            <a:pPr marL="457200" indent="-457200">
              <a:lnSpc>
                <a:spcPct val="100000"/>
              </a:lnSpc>
              <a:spcBef>
                <a:spcPts val="0"/>
              </a:spcBef>
              <a:buAutoNum type="arabicPeriod"/>
            </a:pPr>
            <a:endParaRPr lang="en-US" sz="2000" dirty="0">
              <a:solidFill>
                <a:srgbClr val="0E0E0E"/>
              </a:solidFill>
            </a:endParaRPr>
          </a:p>
          <a:p>
            <a:pPr marL="0" indent="0">
              <a:lnSpc>
                <a:spcPct val="100000"/>
              </a:lnSpc>
              <a:spcBef>
                <a:spcPts val="0"/>
              </a:spcBef>
              <a:buNone/>
            </a:pPr>
            <a:r>
              <a:rPr lang="en-US" sz="2000" dirty="0">
                <a:solidFill>
                  <a:srgbClr val="0E0E0E"/>
                </a:solidFill>
              </a:rPr>
              <a:t>Our first step in building the model is starting with a smaller model that will let us:</a:t>
            </a:r>
          </a:p>
          <a:p>
            <a:pPr marL="0" indent="0">
              <a:spcBef>
                <a:spcPts val="900"/>
              </a:spcBef>
              <a:buNone/>
            </a:pPr>
            <a:r>
              <a:rPr lang="en-US" sz="2000" dirty="0">
                <a:solidFill>
                  <a:srgbClr val="0E0E0E"/>
                </a:solidFill>
                <a:effectLst/>
              </a:rPr>
              <a:t>1. </a:t>
            </a:r>
            <a:r>
              <a:rPr lang="en-US" sz="2000" b="1" dirty="0">
                <a:solidFill>
                  <a:srgbClr val="0E0E0E"/>
                </a:solidFill>
                <a:effectLst/>
              </a:rPr>
              <a:t>Pipeline Validation</a:t>
            </a:r>
            <a:r>
              <a:rPr lang="en-US" sz="2000" dirty="0">
                <a:solidFill>
                  <a:srgbClr val="0E0E0E"/>
                </a:solidFill>
                <a:effectLst/>
              </a:rPr>
              <a:t>:</a:t>
            </a:r>
          </a:p>
          <a:p>
            <a:pPr>
              <a:spcBef>
                <a:spcPts val="900"/>
              </a:spcBef>
            </a:pPr>
            <a:r>
              <a:rPr lang="en-US" sz="2000" dirty="0">
                <a:solidFill>
                  <a:srgbClr val="0E0E0E"/>
                </a:solidFill>
                <a:effectLst/>
              </a:rPr>
              <a:t>Allows us to ensure the end-to-end workflow (data preprocessing, model training, evaluation, and inference) is functioning correctly without investing significant computational resources.</a:t>
            </a:r>
          </a:p>
          <a:p>
            <a:pPr>
              <a:spcBef>
                <a:spcPts val="900"/>
              </a:spcBef>
            </a:pPr>
            <a:r>
              <a:rPr lang="en-US" sz="2000" dirty="0">
                <a:solidFill>
                  <a:srgbClr val="0E0E0E"/>
                </a:solidFill>
                <a:effectLst/>
              </a:rPr>
              <a:t>Helps identify potential bottlenecks or compatibility issues early in the development process.</a:t>
            </a:r>
          </a:p>
          <a:p>
            <a:pPr marL="0" indent="0">
              <a:spcBef>
                <a:spcPts val="900"/>
              </a:spcBef>
              <a:buNone/>
            </a:pPr>
            <a:r>
              <a:rPr lang="en-US" sz="2000" dirty="0">
                <a:solidFill>
                  <a:srgbClr val="0E0E0E"/>
                </a:solidFill>
                <a:effectLst/>
              </a:rPr>
              <a:t>2. </a:t>
            </a:r>
            <a:r>
              <a:rPr lang="en-US" sz="2000" b="1" dirty="0">
                <a:solidFill>
                  <a:srgbClr val="0E0E0E"/>
                </a:solidFill>
                <a:effectLst/>
              </a:rPr>
              <a:t>Faster Iterations</a:t>
            </a:r>
            <a:r>
              <a:rPr lang="en-US" sz="2000" dirty="0">
                <a:solidFill>
                  <a:srgbClr val="0E0E0E"/>
                </a:solidFill>
                <a:effectLst/>
              </a:rPr>
              <a:t>:</a:t>
            </a:r>
          </a:p>
          <a:p>
            <a:pPr>
              <a:spcBef>
                <a:spcPts val="900"/>
              </a:spcBef>
            </a:pPr>
            <a:r>
              <a:rPr lang="en-US" sz="2000" dirty="0">
                <a:solidFill>
                  <a:srgbClr val="0E0E0E"/>
                </a:solidFill>
                <a:effectLst/>
              </a:rPr>
              <a:t>Smaller models train and infer more quickly, enabling rapid experimentation with different configurations or features.</a:t>
            </a:r>
          </a:p>
          <a:p>
            <a:pPr>
              <a:spcBef>
                <a:spcPts val="900"/>
              </a:spcBef>
            </a:pPr>
            <a:r>
              <a:rPr lang="en-US" sz="2000" dirty="0">
                <a:solidFill>
                  <a:srgbClr val="0E0E0E"/>
                </a:solidFill>
                <a:effectLst/>
              </a:rPr>
              <a:t>This is especially useful when testing new techniques or architectures.</a:t>
            </a:r>
          </a:p>
          <a:p>
            <a:pPr marL="0" indent="0">
              <a:spcBef>
                <a:spcPts val="900"/>
              </a:spcBef>
              <a:buNone/>
            </a:pPr>
            <a:r>
              <a:rPr lang="en-US" sz="2000" dirty="0">
                <a:solidFill>
                  <a:srgbClr val="0E0E0E"/>
                </a:solidFill>
                <a:effectLst/>
              </a:rPr>
              <a:t>3. </a:t>
            </a:r>
            <a:r>
              <a:rPr lang="en-US" sz="2000" b="1" dirty="0">
                <a:solidFill>
                  <a:srgbClr val="0E0E0E"/>
                </a:solidFill>
                <a:effectLst/>
              </a:rPr>
              <a:t>Baseline Establishment</a:t>
            </a:r>
            <a:r>
              <a:rPr lang="en-US" sz="2000" dirty="0">
                <a:solidFill>
                  <a:srgbClr val="0E0E0E"/>
                </a:solidFill>
                <a:effectLst/>
              </a:rPr>
              <a:t>:</a:t>
            </a:r>
          </a:p>
          <a:p>
            <a:pPr>
              <a:spcBef>
                <a:spcPts val="900"/>
              </a:spcBef>
            </a:pPr>
            <a:r>
              <a:rPr lang="en-US" sz="2000" dirty="0">
                <a:solidFill>
                  <a:srgbClr val="0E0E0E"/>
                </a:solidFill>
                <a:effectLst/>
              </a:rPr>
              <a:t>A smaller model serves as a baseline for performance metrics like accuracy, latency, and memory usage.</a:t>
            </a:r>
          </a:p>
          <a:p>
            <a:pPr>
              <a:spcBef>
                <a:spcPts val="900"/>
              </a:spcBef>
            </a:pPr>
            <a:r>
              <a:rPr lang="en-US" sz="2000" dirty="0">
                <a:solidFill>
                  <a:srgbClr val="0E0E0E"/>
                </a:solidFill>
                <a:effectLst/>
              </a:rPr>
              <a:t>Provides a reference point to measure improvements when scaling up the model.</a:t>
            </a:r>
          </a:p>
        </p:txBody>
      </p:sp>
      <p:pic>
        <p:nvPicPr>
          <p:cNvPr id="16386" name="Picture 2" descr="Comparisons of various GPT versions">
            <a:extLst>
              <a:ext uri="{FF2B5EF4-FFF2-40B4-BE49-F238E27FC236}">
                <a16:creationId xmlns:a16="http://schemas.microsoft.com/office/drawing/2014/main" id="{A2A3C476-F2F7-C31A-6DF3-5EF08089C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599" y="1584325"/>
            <a:ext cx="8299321" cy="39306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E9FC0074-2F04-962A-F511-62DE930B4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20" t="12901" r="7430" b="7778"/>
          <a:stretch/>
        </p:blipFill>
        <p:spPr bwMode="auto">
          <a:xfrm>
            <a:off x="9761546" y="5755784"/>
            <a:ext cx="7370758" cy="381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88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1FE1BCE2-EA38-A36D-BBAD-02D6B2AA0C83}"/>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BF03E65-52DF-B9ED-8C46-CDE4E35EA86B}"/>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8644E697-CAB4-1676-1246-08D1A4590854}"/>
              </a:ext>
            </a:extLst>
          </p:cNvPr>
          <p:cNvSpPr txBox="1">
            <a:spLocks noGrp="1"/>
          </p:cNvSpPr>
          <p:nvPr>
            <p:ph type="body" sz="quarter" idx="10"/>
          </p:nvPr>
        </p:nvSpPr>
        <p:spPr>
          <a:xfrm>
            <a:off x="1155696" y="1688126"/>
            <a:ext cx="8731254"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b="1" dirty="0">
                <a:solidFill>
                  <a:srgbClr val="0E0E0E"/>
                </a:solidFill>
              </a:rPr>
              <a:t>Step 5: Training a large model with distributed computing </a:t>
            </a:r>
          </a:p>
          <a:p>
            <a:pPr marL="0" indent="0">
              <a:lnSpc>
                <a:spcPct val="100000"/>
              </a:lnSpc>
              <a:spcBef>
                <a:spcPts val="0"/>
              </a:spcBef>
              <a:buNone/>
            </a:pPr>
            <a:endParaRPr lang="en-US" b="1" dirty="0">
              <a:solidFill>
                <a:srgbClr val="0E0E0E"/>
              </a:solidFill>
            </a:endParaRPr>
          </a:p>
          <a:p>
            <a:pPr marL="0" indent="0">
              <a:lnSpc>
                <a:spcPct val="100000"/>
              </a:lnSpc>
              <a:spcBef>
                <a:spcPts val="0"/>
              </a:spcBef>
              <a:buNone/>
            </a:pPr>
            <a:r>
              <a:rPr lang="en-US" dirty="0">
                <a:solidFill>
                  <a:srgbClr val="0E0E0E"/>
                </a:solidFill>
              </a:rPr>
              <a:t>With a smaller model and pipeline now validated and showing the right performance characteristics for scale, we now implement the distributed training procedures. </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b="1" dirty="0">
                <a:solidFill>
                  <a:srgbClr val="0E0E0E"/>
                </a:solidFill>
              </a:rPr>
              <a:t>Data and Model Parallelism</a:t>
            </a:r>
            <a:endParaRPr lang="en-US" dirty="0">
              <a:solidFill>
                <a:srgbClr val="0E0E0E"/>
              </a:solidFill>
            </a:endParaRPr>
          </a:p>
          <a:p>
            <a:pPr marL="0" indent="0">
              <a:lnSpc>
                <a:spcPct val="100000"/>
              </a:lnSpc>
              <a:spcBef>
                <a:spcPts val="0"/>
              </a:spcBef>
              <a:buNone/>
            </a:pPr>
            <a:r>
              <a:rPr lang="en-US" dirty="0">
                <a:solidFill>
                  <a:srgbClr val="0E0E0E"/>
                </a:solidFill>
              </a:rPr>
              <a:t>Depending on the model scaling, data scaling and resource availability data parallelism, such as FSDP could be utilized but if the model becomes too large, model parallelism may also be required to split the model across the compute resources. </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This stage will be the most expensive and time consuming so good monitoring and robustness in the approach is critical. </a:t>
            </a:r>
          </a:p>
          <a:p>
            <a:pPr marL="0" indent="0">
              <a:lnSpc>
                <a:spcPct val="100000"/>
              </a:lnSpc>
              <a:spcBef>
                <a:spcPts val="0"/>
              </a:spcBef>
              <a:buNone/>
            </a:pPr>
            <a:r>
              <a:rPr lang="en-US" dirty="0">
                <a:solidFill>
                  <a:srgbClr val="0E0E0E"/>
                </a:solidFill>
              </a:rPr>
              <a:t>`</a:t>
            </a:r>
          </a:p>
          <a:p>
            <a:pPr marL="457200" indent="-457200">
              <a:lnSpc>
                <a:spcPct val="100000"/>
              </a:lnSpc>
              <a:spcBef>
                <a:spcPts val="0"/>
              </a:spcBef>
              <a:buAutoNum type="arabicPeriod"/>
            </a:pPr>
            <a:endParaRPr lang="en-US" dirty="0">
              <a:solidFill>
                <a:srgbClr val="0E0E0E"/>
              </a:solidFill>
            </a:endParaRPr>
          </a:p>
          <a:p>
            <a:pPr marL="457200" indent="-457200">
              <a:lnSpc>
                <a:spcPct val="100000"/>
              </a:lnSpc>
              <a:spcBef>
                <a:spcPts val="0"/>
              </a:spcBef>
              <a:buAutoNum type="arabicPeriod"/>
            </a:pPr>
            <a:endParaRPr lang="en-US" dirty="0">
              <a:solidFill>
                <a:srgbClr val="0E0E0E"/>
              </a:solidFill>
              <a:effectLst/>
            </a:endParaRPr>
          </a:p>
        </p:txBody>
      </p:sp>
      <p:pic>
        <p:nvPicPr>
          <p:cNvPr id="2" name="Picture 1">
            <a:extLst>
              <a:ext uri="{FF2B5EF4-FFF2-40B4-BE49-F238E27FC236}">
                <a16:creationId xmlns:a16="http://schemas.microsoft.com/office/drawing/2014/main" id="{C1212A1F-7664-314B-837C-C8EADB303063}"/>
              </a:ext>
            </a:extLst>
          </p:cNvPr>
          <p:cNvPicPr>
            <a:picLocks noChangeAspect="1"/>
          </p:cNvPicPr>
          <p:nvPr/>
        </p:nvPicPr>
        <p:blipFill>
          <a:blip r:embed="rId3"/>
          <a:stretch>
            <a:fillRect/>
          </a:stretch>
        </p:blipFill>
        <p:spPr>
          <a:xfrm>
            <a:off x="9886950" y="925742"/>
            <a:ext cx="7245353" cy="4076957"/>
          </a:xfrm>
          <a:prstGeom prst="rect">
            <a:avLst/>
          </a:prstGeom>
        </p:spPr>
      </p:pic>
      <p:pic>
        <p:nvPicPr>
          <p:cNvPr id="3" name="Picture 2">
            <a:extLst>
              <a:ext uri="{FF2B5EF4-FFF2-40B4-BE49-F238E27FC236}">
                <a16:creationId xmlns:a16="http://schemas.microsoft.com/office/drawing/2014/main" id="{D8FACE8B-301B-6FDD-D9B9-BD7549310485}"/>
              </a:ext>
            </a:extLst>
          </p:cNvPr>
          <p:cNvPicPr>
            <a:picLocks noChangeAspect="1"/>
          </p:cNvPicPr>
          <p:nvPr/>
        </p:nvPicPr>
        <p:blipFill rotWithShape="1">
          <a:blip r:embed="rId4"/>
          <a:srcRect l="14599" r="14889"/>
          <a:stretch/>
        </p:blipFill>
        <p:spPr>
          <a:xfrm>
            <a:off x="9886950" y="5002699"/>
            <a:ext cx="7438075" cy="5104152"/>
          </a:xfrm>
          <a:prstGeom prst="rect">
            <a:avLst/>
          </a:prstGeom>
        </p:spPr>
      </p:pic>
    </p:spTree>
    <p:extLst>
      <p:ext uri="{BB962C8B-B14F-4D97-AF65-F5344CB8AC3E}">
        <p14:creationId xmlns:p14="http://schemas.microsoft.com/office/powerpoint/2010/main" val="3724202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1128AA34-930B-D030-A67F-3308052C1D8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3D7C35E-4BE3-BE24-8BD2-5419336AC9A3}"/>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7FFE91AA-1EE9-549E-29CD-F86DA2E6E00B}"/>
              </a:ext>
            </a:extLst>
          </p:cNvPr>
          <p:cNvSpPr txBox="1">
            <a:spLocks noGrp="1"/>
          </p:cNvSpPr>
          <p:nvPr>
            <p:ph type="body" sz="quarter" idx="10"/>
          </p:nvPr>
        </p:nvSpPr>
        <p:spPr>
          <a:xfrm>
            <a:off x="1155696" y="1688126"/>
            <a:ext cx="7688267"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b="1" dirty="0">
                <a:solidFill>
                  <a:srgbClr val="0E0E0E"/>
                </a:solidFill>
              </a:rPr>
              <a:t>Step 6: Preparing the trained model for inference</a:t>
            </a:r>
          </a:p>
          <a:p>
            <a:pPr marL="457200" indent="-457200">
              <a:lnSpc>
                <a:spcPct val="100000"/>
              </a:lnSpc>
              <a:spcBef>
                <a:spcPts val="0"/>
              </a:spcBef>
              <a:buAutoNum type="arabicPeriod"/>
            </a:pPr>
            <a:endParaRPr lang="en-US" dirty="0">
              <a:solidFill>
                <a:srgbClr val="0E0E0E"/>
              </a:solidFill>
            </a:endParaRPr>
          </a:p>
          <a:p>
            <a:pPr marL="0" indent="0">
              <a:lnSpc>
                <a:spcPct val="100000"/>
              </a:lnSpc>
              <a:spcBef>
                <a:spcPts val="0"/>
              </a:spcBef>
              <a:buNone/>
            </a:pPr>
            <a:r>
              <a:rPr lang="en-US" dirty="0">
                <a:solidFill>
                  <a:srgbClr val="0E0E0E"/>
                </a:solidFill>
              </a:rPr>
              <a:t>With the model trained, it is now ready for deployment so it can be used for inference. </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Optimizing the model involves pruning and quantizing the model to sufficiently balance performance. </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This will involve libraries like </a:t>
            </a:r>
            <a:r>
              <a:rPr lang="en-US" dirty="0" err="1">
                <a:solidFill>
                  <a:srgbClr val="0E0E0E"/>
                </a:solidFill>
              </a:rPr>
              <a:t>TensorRT</a:t>
            </a:r>
            <a:r>
              <a:rPr lang="en-US" dirty="0">
                <a:solidFill>
                  <a:srgbClr val="0E0E0E"/>
                </a:solidFill>
              </a:rPr>
              <a:t>/LLM to utilize specially designed CUDA kernels and optimizations to convert the trained model into a package ready for inference deployment.  </a:t>
            </a:r>
          </a:p>
          <a:p>
            <a:pPr marL="0" indent="0">
              <a:lnSpc>
                <a:spcPct val="100000"/>
              </a:lnSpc>
              <a:spcBef>
                <a:spcPts val="0"/>
              </a:spcBef>
              <a:buNone/>
            </a:pPr>
            <a:r>
              <a:rPr lang="en-US" dirty="0">
                <a:solidFill>
                  <a:srgbClr val="0E0E0E"/>
                </a:solidFill>
              </a:rPr>
              <a:t> </a:t>
            </a:r>
          </a:p>
          <a:p>
            <a:pPr marL="457200" indent="-457200">
              <a:lnSpc>
                <a:spcPct val="100000"/>
              </a:lnSpc>
              <a:spcBef>
                <a:spcPts val="0"/>
              </a:spcBef>
              <a:buAutoNum type="arabicPeriod"/>
            </a:pPr>
            <a:endParaRPr lang="en-US" dirty="0">
              <a:solidFill>
                <a:srgbClr val="0E0E0E"/>
              </a:solidFill>
              <a:effectLst/>
            </a:endParaRPr>
          </a:p>
        </p:txBody>
      </p:sp>
      <p:pic>
        <p:nvPicPr>
          <p:cNvPr id="4" name="Picture 2" descr="Compression Example">
            <a:extLst>
              <a:ext uri="{FF2B5EF4-FFF2-40B4-BE49-F238E27FC236}">
                <a16:creationId xmlns:a16="http://schemas.microsoft.com/office/drawing/2014/main" id="{54BD21C5-C68C-8BA9-1EAD-0B71224DBE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804" b="22933"/>
          <a:stretch/>
        </p:blipFill>
        <p:spPr bwMode="auto">
          <a:xfrm>
            <a:off x="10662261" y="1290819"/>
            <a:ext cx="7216743" cy="1871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780BEC8-0CDF-EE49-417F-96164AF59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4679" y="4244273"/>
            <a:ext cx="7934325" cy="409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4C8C8C9-A95D-0270-76FE-471172C96002}"/>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F9F6AE2-F133-4CA2-FDF2-E12E747841E7}"/>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Life Cycle of an LLM</a:t>
            </a:r>
            <a:endParaRPr dirty="0"/>
          </a:p>
        </p:txBody>
      </p:sp>
      <p:sp>
        <p:nvSpPr>
          <p:cNvPr id="107" name="Google Shape;107;p15">
            <a:extLst>
              <a:ext uri="{FF2B5EF4-FFF2-40B4-BE49-F238E27FC236}">
                <a16:creationId xmlns:a16="http://schemas.microsoft.com/office/drawing/2014/main" id="{BCC6C3BB-1BB7-B62D-A3A7-267126D6F2A1}"/>
              </a:ext>
            </a:extLst>
          </p:cNvPr>
          <p:cNvSpPr txBox="1">
            <a:spLocks noGrp="1"/>
          </p:cNvSpPr>
          <p:nvPr>
            <p:ph type="body" sz="quarter" idx="10"/>
          </p:nvPr>
        </p:nvSpPr>
        <p:spPr>
          <a:xfrm>
            <a:off x="1155696" y="1688126"/>
            <a:ext cx="9313002"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b="1" dirty="0">
                <a:solidFill>
                  <a:srgbClr val="0E0E0E"/>
                </a:solidFill>
              </a:rPr>
              <a:t>Step 7: Deploying the trained model on an inference server</a:t>
            </a:r>
          </a:p>
          <a:p>
            <a:pPr marL="0" indent="0">
              <a:lnSpc>
                <a:spcPct val="100000"/>
              </a:lnSpc>
              <a:spcBef>
                <a:spcPts val="0"/>
              </a:spcBef>
              <a:buNone/>
            </a:pPr>
            <a:endParaRPr lang="en-US" dirty="0">
              <a:solidFill>
                <a:srgbClr val="0E0E0E"/>
              </a:solidFill>
            </a:endParaRPr>
          </a:p>
          <a:p>
            <a:pPr marL="0" indent="0">
              <a:lnSpc>
                <a:spcPct val="100000"/>
              </a:lnSpc>
              <a:spcBef>
                <a:spcPts val="0"/>
              </a:spcBef>
              <a:buNone/>
            </a:pPr>
            <a:r>
              <a:rPr lang="en-US" dirty="0">
                <a:solidFill>
                  <a:srgbClr val="0E0E0E"/>
                </a:solidFill>
              </a:rPr>
              <a:t>The final stage is deploying the LLM for production inference. In this stage the model has been optimized but may be processed further, including processes like model parallelism to ensure that throughput and latency can be maximized for performance.</a:t>
            </a:r>
          </a:p>
          <a:p>
            <a:pPr marL="457200" indent="-457200">
              <a:lnSpc>
                <a:spcPct val="100000"/>
              </a:lnSpc>
              <a:spcBef>
                <a:spcPts val="0"/>
              </a:spcBef>
              <a:buAutoNum type="arabicPeriod"/>
            </a:pPr>
            <a:endParaRPr lang="en-US" dirty="0">
              <a:solidFill>
                <a:srgbClr val="0E0E0E"/>
              </a:solidFill>
            </a:endParaRPr>
          </a:p>
          <a:p>
            <a:pPr marL="0" indent="0">
              <a:lnSpc>
                <a:spcPct val="100000"/>
              </a:lnSpc>
              <a:spcBef>
                <a:spcPts val="0"/>
              </a:spcBef>
              <a:buNone/>
            </a:pPr>
            <a:r>
              <a:rPr lang="en-US" dirty="0">
                <a:solidFill>
                  <a:srgbClr val="0E0E0E"/>
                </a:solidFill>
                <a:effectLst/>
              </a:rPr>
              <a:t>Before deployment, careful consideration should be given to :</a:t>
            </a:r>
          </a:p>
          <a:p>
            <a:pPr>
              <a:lnSpc>
                <a:spcPct val="100000"/>
              </a:lnSpc>
              <a:spcBef>
                <a:spcPts val="0"/>
              </a:spcBef>
            </a:pPr>
            <a:r>
              <a:rPr lang="en-US" b="1" dirty="0">
                <a:solidFill>
                  <a:srgbClr val="0E0E0E"/>
                </a:solidFill>
              </a:rPr>
              <a:t>L</a:t>
            </a:r>
            <a:r>
              <a:rPr lang="en-US" b="1" dirty="0">
                <a:solidFill>
                  <a:srgbClr val="0E0E0E"/>
                </a:solidFill>
                <a:effectLst/>
              </a:rPr>
              <a:t>oad balancing</a:t>
            </a:r>
            <a:endParaRPr lang="en-US" b="1" dirty="0">
              <a:solidFill>
                <a:srgbClr val="0E0E0E"/>
              </a:solidFill>
            </a:endParaRPr>
          </a:p>
          <a:p>
            <a:pPr>
              <a:lnSpc>
                <a:spcPct val="100000"/>
              </a:lnSpc>
              <a:spcBef>
                <a:spcPts val="0"/>
              </a:spcBef>
            </a:pPr>
            <a:r>
              <a:rPr lang="en-US" b="1" dirty="0">
                <a:solidFill>
                  <a:srgbClr val="0E0E0E"/>
                </a:solidFill>
              </a:rPr>
              <a:t>D</a:t>
            </a:r>
            <a:r>
              <a:rPr lang="en-US" b="1" dirty="0">
                <a:solidFill>
                  <a:srgbClr val="0E0E0E"/>
                </a:solidFill>
                <a:effectLst/>
              </a:rPr>
              <a:t>ynamic batching</a:t>
            </a:r>
            <a:endParaRPr lang="en-US" dirty="0">
              <a:solidFill>
                <a:srgbClr val="0E0E0E"/>
              </a:solidFill>
              <a:effectLst/>
            </a:endParaRPr>
          </a:p>
          <a:p>
            <a:pPr>
              <a:lnSpc>
                <a:spcPct val="100000"/>
              </a:lnSpc>
              <a:spcBef>
                <a:spcPts val="0"/>
              </a:spcBef>
            </a:pPr>
            <a:r>
              <a:rPr lang="en-US" b="1" dirty="0">
                <a:solidFill>
                  <a:srgbClr val="0E0E0E"/>
                </a:solidFill>
              </a:rPr>
              <a:t>R</a:t>
            </a:r>
            <a:r>
              <a:rPr lang="en-US" b="1" dirty="0">
                <a:solidFill>
                  <a:srgbClr val="0E0E0E"/>
                </a:solidFill>
                <a:effectLst/>
              </a:rPr>
              <a:t>esource allocation</a:t>
            </a:r>
            <a:r>
              <a:rPr lang="en-US" dirty="0">
                <a:solidFill>
                  <a:srgbClr val="0E0E0E"/>
                </a:solidFill>
                <a:effectLst/>
              </a:rPr>
              <a:t> </a:t>
            </a:r>
          </a:p>
          <a:p>
            <a:pPr marL="0" indent="0">
              <a:lnSpc>
                <a:spcPct val="100000"/>
              </a:lnSpc>
              <a:spcBef>
                <a:spcPts val="0"/>
              </a:spcBef>
              <a:buNone/>
            </a:pPr>
            <a:endParaRPr lang="en-US" dirty="0">
              <a:solidFill>
                <a:srgbClr val="0E0E0E"/>
              </a:solidFill>
              <a:effectLst/>
            </a:endParaRPr>
          </a:p>
          <a:p>
            <a:pPr marL="0" indent="0">
              <a:lnSpc>
                <a:spcPct val="100000"/>
              </a:lnSpc>
              <a:spcBef>
                <a:spcPts val="0"/>
              </a:spcBef>
              <a:buNone/>
            </a:pPr>
            <a:r>
              <a:rPr lang="en-US" dirty="0">
                <a:solidFill>
                  <a:srgbClr val="0E0E0E"/>
                </a:solidFill>
                <a:effectLst/>
              </a:rPr>
              <a:t>Monitoring tools are also set up to track inference metrics, such as latency, GPU utilization, and error rates, ensuring the system remains robust under production workloads.</a:t>
            </a:r>
          </a:p>
          <a:p>
            <a:pPr marL="0" indent="0">
              <a:lnSpc>
                <a:spcPct val="100000"/>
              </a:lnSpc>
              <a:spcBef>
                <a:spcPts val="0"/>
              </a:spcBef>
              <a:buNone/>
            </a:pPr>
            <a:endParaRPr lang="en-US" dirty="0">
              <a:solidFill>
                <a:srgbClr val="0E0E0E"/>
              </a:solidFill>
              <a:effectLst/>
            </a:endParaRPr>
          </a:p>
        </p:txBody>
      </p:sp>
      <p:pic>
        <p:nvPicPr>
          <p:cNvPr id="2" name="Picture 4" descr="Triton Architecture — NVIDIA Triton Inference Server">
            <a:extLst>
              <a:ext uri="{FF2B5EF4-FFF2-40B4-BE49-F238E27FC236}">
                <a16:creationId xmlns:a16="http://schemas.microsoft.com/office/drawing/2014/main" id="{39D19D0F-5148-0DCE-2DB2-7508C29F2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3" t="3889" r="5543" b="3611"/>
          <a:stretch/>
        </p:blipFill>
        <p:spPr bwMode="auto">
          <a:xfrm>
            <a:off x="10939365" y="1382145"/>
            <a:ext cx="5989732" cy="777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2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Scaling Inference and Deployment</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a:xfrm>
            <a:off x="1155697" y="3352799"/>
            <a:ext cx="8674103" cy="5590918"/>
          </a:xfrm>
        </p:spPr>
        <p:txBody>
          <a:bodyPr/>
          <a:lstStyle/>
          <a:p>
            <a:r>
              <a:rPr lang="en-US" dirty="0"/>
              <a:t>Today we concluded this module on distributed computing and deployment</a:t>
            </a:r>
          </a:p>
          <a:p>
            <a:r>
              <a:rPr lang="en-US" dirty="0"/>
              <a:t>We saw the different priorities that inference/deployment of models.</a:t>
            </a:r>
          </a:p>
          <a:p>
            <a:r>
              <a:rPr lang="en-US" dirty="0"/>
              <a:t>Libraries like </a:t>
            </a:r>
            <a:r>
              <a:rPr lang="en-US" dirty="0" err="1"/>
              <a:t>TensorRT</a:t>
            </a:r>
            <a:r>
              <a:rPr lang="en-US" dirty="0"/>
              <a:t>, Triton, and </a:t>
            </a:r>
            <a:r>
              <a:rPr lang="en-US" dirty="0" err="1"/>
              <a:t>vLLM</a:t>
            </a:r>
            <a:r>
              <a:rPr lang="en-US" dirty="0"/>
              <a:t> were introduced as tools to convert our trained model to be deployment ready. </a:t>
            </a:r>
          </a:p>
          <a:p>
            <a:pPr marL="0" indent="0">
              <a:buNone/>
            </a:pPr>
            <a:r>
              <a:rPr lang="en-US" dirty="0"/>
              <a:t>----------------------------------------------------------------------------- </a:t>
            </a:r>
          </a:p>
          <a:p>
            <a:pPr marL="0" indent="0">
              <a:buNone/>
            </a:pPr>
            <a:endParaRPr lang="en-US" dirty="0"/>
          </a:p>
        </p:txBody>
      </p:sp>
      <p:pic>
        <p:nvPicPr>
          <p:cNvPr id="2" name="Picture 4">
            <a:extLst>
              <a:ext uri="{FF2B5EF4-FFF2-40B4-BE49-F238E27FC236}">
                <a16:creationId xmlns:a16="http://schemas.microsoft.com/office/drawing/2014/main" id="{B25754A5-B8E4-F871-E695-FE54E6AB4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203" y="2197373"/>
            <a:ext cx="8738797" cy="385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3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prstGeom prst="rect">
            <a:avLst/>
          </a:prstGeom>
          <a:noFill/>
          <a:ln>
            <a:noFill/>
          </a:ln>
        </p:spPr>
        <p:txBody>
          <a:bodyPr spcFirstLastPara="1" vert="horz" wrap="square" lIns="137138" tIns="68550" rIns="137138" bIns="68550" rtlCol="0" anchor="t" anchorCtr="0">
            <a:noAutofit/>
          </a:bodyPr>
          <a:lstStyle/>
          <a:p>
            <a:r>
              <a:rPr lang="en-US" sz="2800" b="0" dirty="0">
                <a:effectLst/>
              </a:rPr>
              <a:t>Inference of LLMs vs. Trainings LLMs</a:t>
            </a:r>
          </a:p>
          <a:p>
            <a:r>
              <a:rPr lang="en-US" sz="2800" b="0" dirty="0">
                <a:effectLst/>
              </a:rPr>
              <a:t>Inference Optimization </a:t>
            </a:r>
          </a:p>
          <a:p>
            <a:r>
              <a:rPr lang="en-US" sz="2800" b="0" dirty="0">
                <a:effectLst/>
              </a:rPr>
              <a:t>Production-Scale Inference</a:t>
            </a:r>
          </a:p>
          <a:p>
            <a:r>
              <a:rPr lang="en-US" sz="2800" b="0" dirty="0">
                <a:effectLst/>
              </a:rPr>
              <a:t>End-to-End Deployment Optimizations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2AE928C-F8BC-69C6-D499-BB4C1988C42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4F37042-7DCC-3614-E6EB-6D21492C69C1}"/>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r>
              <a:rPr lang="en-US" sz="4800" b="0" dirty="0">
                <a:effectLst/>
              </a:rPr>
              <a:t>Inference vs. Training LLMs</a:t>
            </a:r>
            <a:endParaRPr lang="en-US" sz="4800" dirty="0">
              <a:effectLst/>
              <a:latin typeface="+mn-lt"/>
            </a:endParaRPr>
          </a:p>
        </p:txBody>
      </p:sp>
      <p:sp>
        <p:nvSpPr>
          <p:cNvPr id="7" name="TextBox 6">
            <a:extLst>
              <a:ext uri="{FF2B5EF4-FFF2-40B4-BE49-F238E27FC236}">
                <a16:creationId xmlns:a16="http://schemas.microsoft.com/office/drawing/2014/main" id="{73A1F933-D9EC-7E20-D6D1-E45DC48EC303}"/>
              </a:ext>
            </a:extLst>
          </p:cNvPr>
          <p:cNvSpPr txBox="1"/>
          <p:nvPr/>
        </p:nvSpPr>
        <p:spPr>
          <a:xfrm>
            <a:off x="1257300" y="4528251"/>
            <a:ext cx="9144000" cy="523220"/>
          </a:xfrm>
          <a:prstGeom prst="rect">
            <a:avLst/>
          </a:prstGeom>
          <a:noFill/>
        </p:spPr>
        <p:txBody>
          <a:bodyPr wrap="square">
            <a:spAutoFit/>
          </a:bodyPr>
          <a:lstStyle/>
          <a:p>
            <a:r>
              <a:rPr lang="en-US" sz="2800" dirty="0"/>
              <a:t>Showing what you’ve learned</a:t>
            </a:r>
          </a:p>
        </p:txBody>
      </p:sp>
    </p:spTree>
    <p:extLst>
      <p:ext uri="{BB962C8B-B14F-4D97-AF65-F5344CB8AC3E}">
        <p14:creationId xmlns:p14="http://schemas.microsoft.com/office/powerpoint/2010/main" val="386161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AF2BB0E7-3DD7-D1FE-D3FB-1F02420746B0}"/>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72D3A7D6-15F5-F30B-C3CC-C7CA722E3FBC}"/>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Training vs. Inference</a:t>
            </a:r>
            <a:endParaRPr dirty="0"/>
          </a:p>
        </p:txBody>
      </p:sp>
      <p:sp>
        <p:nvSpPr>
          <p:cNvPr id="107" name="Google Shape;107;p15">
            <a:extLst>
              <a:ext uri="{FF2B5EF4-FFF2-40B4-BE49-F238E27FC236}">
                <a16:creationId xmlns:a16="http://schemas.microsoft.com/office/drawing/2014/main" id="{6CE10CE3-5747-D594-2F77-7B97754E56AB}"/>
              </a:ext>
            </a:extLst>
          </p:cNvPr>
          <p:cNvSpPr txBox="1">
            <a:spLocks noGrp="1"/>
          </p:cNvSpPr>
          <p:nvPr>
            <p:ph type="body" sz="quarter" idx="10"/>
          </p:nvPr>
        </p:nvSpPr>
        <p:spPr>
          <a:xfrm>
            <a:off x="1155696" y="1688126"/>
            <a:ext cx="8664141" cy="8000386"/>
          </a:xfrm>
          <a:prstGeom prst="rect">
            <a:avLst/>
          </a:prstGeom>
          <a:noFill/>
          <a:ln>
            <a:noFill/>
          </a:ln>
        </p:spPr>
        <p:txBody>
          <a:bodyPr spcFirstLastPara="1" vert="horz" wrap="square" lIns="137138" tIns="68550" rIns="137138" bIns="68550" rtlCol="0" anchor="t" anchorCtr="0">
            <a:noAutofit/>
          </a:bodyPr>
          <a:lstStyle/>
          <a:p>
            <a:pPr marL="0" indent="0">
              <a:spcBef>
                <a:spcPts val="900"/>
              </a:spcBef>
              <a:buNone/>
            </a:pPr>
            <a:r>
              <a:rPr lang="en-US" dirty="0">
                <a:solidFill>
                  <a:srgbClr val="0E0E0E"/>
                </a:solidFill>
                <a:effectLst/>
              </a:rPr>
              <a:t>Unlike training, </a:t>
            </a:r>
            <a:r>
              <a:rPr lang="en-US" b="1" dirty="0">
                <a:solidFill>
                  <a:srgbClr val="0E0E0E"/>
                </a:solidFill>
                <a:effectLst/>
              </a:rPr>
              <a:t>inference</a:t>
            </a:r>
            <a:r>
              <a:rPr lang="en-US" dirty="0">
                <a:solidFill>
                  <a:srgbClr val="0E0E0E"/>
                </a:solidFill>
                <a:effectLst/>
              </a:rPr>
              <a:t> is the process of using a trained model to make predictions or generate outputs for unseen data.</a:t>
            </a:r>
          </a:p>
          <a:p>
            <a:pPr marL="0" indent="0">
              <a:spcBef>
                <a:spcPts val="900"/>
              </a:spcBef>
              <a:buNone/>
            </a:pPr>
            <a:r>
              <a:rPr lang="en-US" dirty="0">
                <a:solidFill>
                  <a:srgbClr val="0E0E0E"/>
                </a:solidFill>
              </a:rPr>
              <a:t>This is the </a:t>
            </a:r>
            <a:r>
              <a:rPr lang="en-US" dirty="0">
                <a:solidFill>
                  <a:srgbClr val="0E0E0E"/>
                </a:solidFill>
                <a:effectLst/>
              </a:rPr>
              <a:t>“deployment” stage where models provide value, powering applications like chatbots, recommendation systems, and image generation.</a:t>
            </a:r>
          </a:p>
          <a:p>
            <a:pPr marL="0" indent="0">
              <a:spcBef>
                <a:spcPts val="900"/>
              </a:spcBef>
              <a:buNone/>
            </a:pPr>
            <a:endParaRPr lang="en-US" dirty="0">
              <a:effectLst/>
            </a:endParaRPr>
          </a:p>
          <a:p>
            <a:pPr marL="0" indent="0">
              <a:buNone/>
            </a:pPr>
            <a:r>
              <a:rPr lang="en-US" b="1" dirty="0">
                <a:solidFill>
                  <a:srgbClr val="0E0E0E"/>
                </a:solidFill>
                <a:effectLst/>
              </a:rPr>
              <a:t>Characteristics of Inference</a:t>
            </a:r>
            <a:endParaRPr lang="en-US" dirty="0">
              <a:solidFill>
                <a:srgbClr val="0E0E0E"/>
              </a:solidFill>
              <a:effectLst/>
            </a:endParaRPr>
          </a:p>
          <a:p>
            <a:pPr>
              <a:spcBef>
                <a:spcPts val="900"/>
              </a:spcBef>
            </a:pPr>
            <a:r>
              <a:rPr lang="en-US" sz="2000" b="1" dirty="0">
                <a:solidFill>
                  <a:srgbClr val="0E0E0E"/>
                </a:solidFill>
                <a:effectLst/>
              </a:rPr>
              <a:t>Latency Sensitivity</a:t>
            </a:r>
            <a:r>
              <a:rPr lang="en-US" sz="2000" dirty="0">
                <a:solidFill>
                  <a:srgbClr val="0E0E0E"/>
                </a:solidFill>
                <a:effectLst/>
              </a:rPr>
              <a:t>:</a:t>
            </a:r>
          </a:p>
          <a:p>
            <a:pPr marL="0" indent="0">
              <a:spcBef>
                <a:spcPts val="900"/>
              </a:spcBef>
              <a:buNone/>
            </a:pPr>
            <a:r>
              <a:rPr lang="en-US" sz="2000" dirty="0">
                <a:solidFill>
                  <a:srgbClr val="0E0E0E"/>
                </a:solidFill>
                <a:effectLst/>
              </a:rPr>
              <a:t>Critical for applications like chatbots or live translation.</a:t>
            </a:r>
          </a:p>
          <a:p>
            <a:pPr marL="0" indent="0">
              <a:spcBef>
                <a:spcPts val="900"/>
              </a:spcBef>
              <a:buNone/>
            </a:pPr>
            <a:r>
              <a:rPr lang="en-US" sz="2000" dirty="0">
                <a:solidFill>
                  <a:srgbClr val="0E0E0E"/>
                </a:solidFill>
                <a:effectLst/>
              </a:rPr>
              <a:t>Performance is measured in milliseconds per query.</a:t>
            </a:r>
          </a:p>
          <a:p>
            <a:pPr>
              <a:spcBef>
                <a:spcPts val="900"/>
              </a:spcBef>
            </a:pPr>
            <a:r>
              <a:rPr lang="en-US" sz="2000" b="1" dirty="0">
                <a:solidFill>
                  <a:srgbClr val="0E0E0E"/>
                </a:solidFill>
                <a:effectLst/>
              </a:rPr>
              <a:t>Resource Efficiency</a:t>
            </a:r>
            <a:r>
              <a:rPr lang="en-US" sz="2000" dirty="0">
                <a:solidFill>
                  <a:srgbClr val="0E0E0E"/>
                </a:solidFill>
                <a:effectLst/>
              </a:rPr>
              <a:t>:</a:t>
            </a:r>
          </a:p>
          <a:p>
            <a:pPr marL="0" indent="0">
              <a:spcBef>
                <a:spcPts val="900"/>
              </a:spcBef>
              <a:buNone/>
            </a:pPr>
            <a:r>
              <a:rPr lang="en-US" sz="2000" dirty="0">
                <a:solidFill>
                  <a:srgbClr val="0E0E0E"/>
                </a:solidFill>
                <a:effectLst/>
              </a:rPr>
              <a:t>Must run on diverse hardware, from high-end GPUs to edge devices.</a:t>
            </a:r>
          </a:p>
          <a:p>
            <a:pPr marL="0" indent="0">
              <a:spcBef>
                <a:spcPts val="900"/>
              </a:spcBef>
              <a:buNone/>
            </a:pPr>
            <a:r>
              <a:rPr lang="en-US" sz="2000" dirty="0">
                <a:solidFill>
                  <a:srgbClr val="0E0E0E"/>
                </a:solidFill>
                <a:effectLst/>
              </a:rPr>
              <a:t>Optimization often trades accuracy for speed.</a:t>
            </a:r>
          </a:p>
          <a:p>
            <a:pPr>
              <a:spcBef>
                <a:spcPts val="900"/>
              </a:spcBef>
            </a:pPr>
            <a:r>
              <a:rPr lang="en-US" sz="2000" b="1" dirty="0">
                <a:solidFill>
                  <a:srgbClr val="0E0E0E"/>
                </a:solidFill>
                <a:effectLst/>
              </a:rPr>
              <a:t>Predictability</a:t>
            </a:r>
            <a:r>
              <a:rPr lang="en-US" sz="2000" dirty="0">
                <a:solidFill>
                  <a:srgbClr val="0E0E0E"/>
                </a:solidFill>
                <a:effectLst/>
              </a:rPr>
              <a:t>:</a:t>
            </a:r>
          </a:p>
          <a:p>
            <a:pPr marL="0" indent="0">
              <a:spcBef>
                <a:spcPts val="900"/>
              </a:spcBef>
              <a:buNone/>
            </a:pPr>
            <a:r>
              <a:rPr lang="en-US" sz="2000" dirty="0">
                <a:solidFill>
                  <a:srgbClr val="0E0E0E"/>
                </a:solidFill>
                <a:effectLst/>
              </a:rPr>
              <a:t>Unlike training, inference workloads are more predictable and involve fixed computations</a:t>
            </a:r>
            <a:endParaRPr lang="en-US" sz="2000" dirty="0">
              <a:effectLst/>
            </a:endParaRPr>
          </a:p>
          <a:p>
            <a:endParaRPr lang="en-US" dirty="0">
              <a:solidFill>
                <a:srgbClr val="0E0E0E"/>
              </a:solidFill>
              <a:effectLst/>
            </a:endParaRPr>
          </a:p>
        </p:txBody>
      </p:sp>
      <p:pic>
        <p:nvPicPr>
          <p:cNvPr id="1026" name="Picture 2" descr="Text">
            <a:extLst>
              <a:ext uri="{FF2B5EF4-FFF2-40B4-BE49-F238E27FC236}">
                <a16:creationId xmlns:a16="http://schemas.microsoft.com/office/drawing/2014/main" id="{83AC7C8F-4C85-C5C6-BE59-4D3F0D2A3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837" y="1900238"/>
            <a:ext cx="8253850" cy="464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5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D21E47A-F2FD-15A2-30BF-BD65B6BA232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A66288B-9C1B-7E22-0A42-60E0F1AB1CE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Challenges in GenAI </a:t>
            </a:r>
            <a:endParaRPr dirty="0"/>
          </a:p>
        </p:txBody>
      </p:sp>
      <p:sp>
        <p:nvSpPr>
          <p:cNvPr id="107" name="Google Shape;107;p15">
            <a:extLst>
              <a:ext uri="{FF2B5EF4-FFF2-40B4-BE49-F238E27FC236}">
                <a16:creationId xmlns:a16="http://schemas.microsoft.com/office/drawing/2014/main" id="{626DC9BC-49B5-3B93-3126-4695D2C02C45}"/>
              </a:ext>
            </a:extLst>
          </p:cNvPr>
          <p:cNvSpPr txBox="1">
            <a:spLocks noGrp="1"/>
          </p:cNvSpPr>
          <p:nvPr>
            <p:ph type="body" sz="quarter" idx="10"/>
          </p:nvPr>
        </p:nvSpPr>
        <p:spPr>
          <a:xfrm>
            <a:off x="1155696" y="2043112"/>
            <a:ext cx="8316917" cy="7645399"/>
          </a:xfrm>
          <a:prstGeom prst="rect">
            <a:avLst/>
          </a:prstGeom>
          <a:noFill/>
          <a:ln>
            <a:noFill/>
          </a:ln>
        </p:spPr>
        <p:txBody>
          <a:bodyPr spcFirstLastPara="1" vert="horz" wrap="square" lIns="137138" tIns="68550" rIns="137138" bIns="68550" rtlCol="0" anchor="t" anchorCtr="0">
            <a:noAutofit/>
          </a:bodyPr>
          <a:lstStyle/>
          <a:p>
            <a:pPr marL="0" indent="0">
              <a:spcBef>
                <a:spcPts val="900"/>
              </a:spcBef>
              <a:buNone/>
            </a:pPr>
            <a:r>
              <a:rPr lang="en-US" dirty="0">
                <a:solidFill>
                  <a:srgbClr val="0E0E0E"/>
                </a:solidFill>
                <a:effectLst/>
              </a:rPr>
              <a:t>Inference in GenAI is typically constrained by specific features related to how these models work and are used.</a:t>
            </a:r>
          </a:p>
          <a:p>
            <a:pPr marL="0" indent="0">
              <a:spcBef>
                <a:spcPts val="900"/>
              </a:spcBef>
              <a:buNone/>
            </a:pPr>
            <a:endParaRPr lang="en-US" sz="2000" b="1" dirty="0">
              <a:solidFill>
                <a:srgbClr val="0E0E0E"/>
              </a:solidFill>
            </a:endParaRPr>
          </a:p>
          <a:p>
            <a:pPr marL="0" indent="0">
              <a:spcBef>
                <a:spcPts val="900"/>
              </a:spcBef>
              <a:buNone/>
            </a:pPr>
            <a:endParaRPr lang="en-US" sz="2000" b="1" dirty="0">
              <a:solidFill>
                <a:srgbClr val="0E0E0E"/>
              </a:solidFill>
            </a:endParaRPr>
          </a:p>
          <a:p>
            <a:pPr marL="0" indent="0">
              <a:spcBef>
                <a:spcPts val="900"/>
              </a:spcBef>
              <a:buNone/>
            </a:pPr>
            <a:endParaRPr lang="en-US" sz="2000" b="1" dirty="0">
              <a:solidFill>
                <a:srgbClr val="0E0E0E"/>
              </a:solidFill>
            </a:endParaRPr>
          </a:p>
          <a:p>
            <a:pPr marL="0" indent="0">
              <a:spcBef>
                <a:spcPts val="900"/>
              </a:spcBef>
              <a:buNone/>
            </a:pPr>
            <a:r>
              <a:rPr lang="en-US" sz="2000" b="1" dirty="0">
                <a:solidFill>
                  <a:srgbClr val="0E0E0E"/>
                </a:solidFill>
                <a:effectLst/>
              </a:rPr>
              <a:t>Token-by-Token Generation</a:t>
            </a:r>
            <a:r>
              <a:rPr lang="en-US" sz="2000" dirty="0">
                <a:solidFill>
                  <a:srgbClr val="0E0E0E"/>
                </a:solidFill>
                <a:effectLst/>
              </a:rPr>
              <a:t>:</a:t>
            </a:r>
          </a:p>
          <a:p>
            <a:pPr>
              <a:spcBef>
                <a:spcPts val="900"/>
              </a:spcBef>
            </a:pPr>
            <a:r>
              <a:rPr lang="en-US" sz="2000" dirty="0">
                <a:solidFill>
                  <a:srgbClr val="0E0E0E"/>
                </a:solidFill>
                <a:effectLst/>
              </a:rPr>
              <a:t>Generative models (e.g., GPT) output text sequentially, requiring multiple forward passes.</a:t>
            </a:r>
          </a:p>
          <a:p>
            <a:pPr>
              <a:spcBef>
                <a:spcPts val="900"/>
              </a:spcBef>
            </a:pPr>
            <a:r>
              <a:rPr lang="en-US" sz="2000" dirty="0">
                <a:solidFill>
                  <a:srgbClr val="0E0E0E"/>
                </a:solidFill>
                <a:effectLst/>
              </a:rPr>
              <a:t>Latency scales with sequence length, making optimizations essential.</a:t>
            </a:r>
          </a:p>
          <a:p>
            <a:pPr marL="0" indent="0">
              <a:spcBef>
                <a:spcPts val="900"/>
              </a:spcBef>
              <a:buNone/>
            </a:pPr>
            <a:r>
              <a:rPr lang="en-US" sz="2000" b="1" dirty="0">
                <a:solidFill>
                  <a:srgbClr val="0E0E0E"/>
                </a:solidFill>
                <a:effectLst/>
              </a:rPr>
              <a:t>Memory Bottlenecks</a:t>
            </a:r>
            <a:r>
              <a:rPr lang="en-US" sz="2000" dirty="0">
                <a:solidFill>
                  <a:srgbClr val="0E0E0E"/>
                </a:solidFill>
                <a:effectLst/>
              </a:rPr>
              <a:t>:</a:t>
            </a:r>
          </a:p>
          <a:p>
            <a:pPr>
              <a:spcBef>
                <a:spcPts val="900"/>
              </a:spcBef>
            </a:pPr>
            <a:r>
              <a:rPr lang="en-US" sz="2000" dirty="0">
                <a:solidFill>
                  <a:srgbClr val="0E0E0E"/>
                </a:solidFill>
                <a:effectLst/>
              </a:rPr>
              <a:t>Large models may exceed memory limits of inference hardware.</a:t>
            </a:r>
          </a:p>
          <a:p>
            <a:pPr>
              <a:spcBef>
                <a:spcPts val="900"/>
              </a:spcBef>
            </a:pPr>
            <a:r>
              <a:rPr lang="en-US" sz="2000" dirty="0">
                <a:solidFill>
                  <a:srgbClr val="0E0E0E"/>
                </a:solidFill>
                <a:effectLst/>
              </a:rPr>
              <a:t>Techniques like model sharding and offloading are used.</a:t>
            </a:r>
          </a:p>
          <a:p>
            <a:pPr marL="0" indent="0">
              <a:spcBef>
                <a:spcPts val="900"/>
              </a:spcBef>
              <a:buNone/>
            </a:pPr>
            <a:r>
              <a:rPr lang="en-US" sz="2000" b="1" dirty="0">
                <a:solidFill>
                  <a:srgbClr val="0E0E0E"/>
                </a:solidFill>
                <a:effectLst/>
              </a:rPr>
              <a:t>Concurrency</a:t>
            </a:r>
            <a:r>
              <a:rPr lang="en-US" sz="2000" dirty="0">
                <a:solidFill>
                  <a:srgbClr val="0E0E0E"/>
                </a:solidFill>
                <a:effectLst/>
              </a:rPr>
              <a:t>:</a:t>
            </a:r>
          </a:p>
          <a:p>
            <a:pPr>
              <a:spcBef>
                <a:spcPts val="900"/>
              </a:spcBef>
            </a:pPr>
            <a:r>
              <a:rPr lang="en-US" sz="2000" dirty="0">
                <a:solidFill>
                  <a:srgbClr val="0E0E0E"/>
                </a:solidFill>
                <a:effectLst/>
              </a:rPr>
              <a:t>Handling simultaneous user requests efficiently.</a:t>
            </a:r>
          </a:p>
          <a:p>
            <a:pPr>
              <a:spcBef>
                <a:spcPts val="900"/>
              </a:spcBef>
            </a:pPr>
            <a:r>
              <a:rPr lang="en-US" sz="2000" dirty="0">
                <a:solidFill>
                  <a:srgbClr val="0E0E0E"/>
                </a:solidFill>
                <a:effectLst/>
              </a:rPr>
              <a:t>Scaling through distributed systems is crucial for high-demand applications.</a:t>
            </a:r>
          </a:p>
        </p:txBody>
      </p:sp>
      <p:pic>
        <p:nvPicPr>
          <p:cNvPr id="2050" name="Picture 2" descr="diverse_slo">
            <a:extLst>
              <a:ext uri="{FF2B5EF4-FFF2-40B4-BE49-F238E27FC236}">
                <a16:creationId xmlns:a16="http://schemas.microsoft.com/office/drawing/2014/main" id="{15371D9B-2F88-D416-2FE7-9C9516BF81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 t="25778" r="3648" b="7182"/>
          <a:stretch/>
        </p:blipFill>
        <p:spPr bwMode="auto">
          <a:xfrm>
            <a:off x="9472613" y="3811804"/>
            <a:ext cx="8586788" cy="306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5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r>
              <a:rPr lang="en-US" sz="4800" b="0" dirty="0">
                <a:effectLst/>
              </a:rPr>
              <a:t>Inference Optimization</a:t>
            </a:r>
            <a:endParaRPr lang="en-US" sz="4800" dirty="0">
              <a:effectLst/>
              <a:latin typeface="+mn-lt"/>
            </a:endParaRP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Getting the most of our model</a:t>
            </a:r>
          </a:p>
        </p:txBody>
      </p:sp>
    </p:spTree>
    <p:extLst>
      <p:ext uri="{BB962C8B-B14F-4D97-AF65-F5344CB8AC3E}">
        <p14:creationId xmlns:p14="http://schemas.microsoft.com/office/powerpoint/2010/main" val="379577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DA9BEA5-80ED-267A-91B6-987DCF7635BF}"/>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13A1B54-FC42-741D-CEF9-9C966D6F5CD4}"/>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Why do we need to “optimize”?</a:t>
            </a:r>
            <a:endParaRPr dirty="0"/>
          </a:p>
        </p:txBody>
      </p:sp>
      <p:sp>
        <p:nvSpPr>
          <p:cNvPr id="107" name="Google Shape;107;p15">
            <a:extLst>
              <a:ext uri="{FF2B5EF4-FFF2-40B4-BE49-F238E27FC236}">
                <a16:creationId xmlns:a16="http://schemas.microsoft.com/office/drawing/2014/main" id="{0FC02419-E534-C7D6-2336-E235DD896E31}"/>
              </a:ext>
            </a:extLst>
          </p:cNvPr>
          <p:cNvSpPr txBox="1">
            <a:spLocks noGrp="1"/>
          </p:cNvSpPr>
          <p:nvPr>
            <p:ph type="body" sz="quarter" idx="10"/>
          </p:nvPr>
        </p:nvSpPr>
        <p:spPr>
          <a:xfrm>
            <a:off x="1155696" y="1688126"/>
            <a:ext cx="9345617" cy="8000386"/>
          </a:xfrm>
          <a:prstGeom prst="rect">
            <a:avLst/>
          </a:prstGeom>
          <a:noFill/>
          <a:ln>
            <a:noFill/>
          </a:ln>
        </p:spPr>
        <p:txBody>
          <a:bodyPr spcFirstLastPara="1" vert="horz" wrap="square" lIns="137138" tIns="68550" rIns="137138" bIns="68550" rtlCol="0" anchor="t" anchorCtr="0">
            <a:noAutofit/>
          </a:bodyPr>
          <a:lstStyle/>
          <a:p>
            <a:pPr marL="0" indent="0">
              <a:lnSpc>
                <a:spcPct val="100000"/>
              </a:lnSpc>
              <a:spcBef>
                <a:spcPts val="0"/>
              </a:spcBef>
              <a:buNone/>
            </a:pPr>
            <a:r>
              <a:rPr lang="en-US" dirty="0">
                <a:solidFill>
                  <a:srgbClr val="0E0E0E"/>
                </a:solidFill>
                <a:latin typeface="+mn-lt"/>
              </a:rPr>
              <a:t>Once training has finished and the model is performing its best at predicting an output, we can often benefit by optimizing the model for deployment. </a:t>
            </a:r>
          </a:p>
          <a:p>
            <a:pPr marL="0" indent="0">
              <a:lnSpc>
                <a:spcPct val="100000"/>
              </a:lnSpc>
              <a:spcBef>
                <a:spcPts val="0"/>
              </a:spcBef>
              <a:buNone/>
            </a:pPr>
            <a:endParaRPr lang="en-US" dirty="0">
              <a:solidFill>
                <a:srgbClr val="0E0E0E"/>
              </a:solidFill>
              <a:latin typeface="+mn-lt"/>
            </a:endParaRPr>
          </a:p>
          <a:p>
            <a:pPr marL="0" indent="0">
              <a:lnSpc>
                <a:spcPct val="100000"/>
              </a:lnSpc>
              <a:spcBef>
                <a:spcPts val="0"/>
              </a:spcBef>
              <a:buNone/>
            </a:pPr>
            <a:endParaRPr lang="en-US" dirty="0">
              <a:solidFill>
                <a:srgbClr val="0E0E0E"/>
              </a:solidFill>
              <a:latin typeface="+mn-lt"/>
            </a:endParaRPr>
          </a:p>
          <a:p>
            <a:pPr marL="0" indent="0">
              <a:lnSpc>
                <a:spcPct val="100000"/>
              </a:lnSpc>
              <a:spcBef>
                <a:spcPts val="0"/>
              </a:spcBef>
              <a:buNone/>
            </a:pPr>
            <a:r>
              <a:rPr lang="en-US" dirty="0">
                <a:solidFill>
                  <a:srgbClr val="0E0E0E"/>
                </a:solidFill>
                <a:latin typeface="+mn-lt"/>
              </a:rPr>
              <a:t>Pushing the model to be as large as possible to achieve the training objectives allows us more room to compress the model without losing too much accuracy whilst improving:</a:t>
            </a:r>
          </a:p>
          <a:p>
            <a:pPr marL="0" indent="0">
              <a:lnSpc>
                <a:spcPct val="100000"/>
              </a:lnSpc>
              <a:spcBef>
                <a:spcPts val="0"/>
              </a:spcBef>
              <a:buNone/>
            </a:pPr>
            <a:endParaRPr lang="en-US" dirty="0">
              <a:solidFill>
                <a:srgbClr val="0E0E0E"/>
              </a:solidFill>
              <a:latin typeface="+mn-lt"/>
            </a:endParaRPr>
          </a:p>
          <a:p>
            <a:pPr marL="0" indent="0">
              <a:lnSpc>
                <a:spcPct val="100000"/>
              </a:lnSpc>
              <a:spcBef>
                <a:spcPts val="0"/>
              </a:spcBef>
              <a:buNone/>
            </a:pPr>
            <a:r>
              <a:rPr lang="en-US" b="1" dirty="0">
                <a:solidFill>
                  <a:srgbClr val="0E0E0E"/>
                </a:solidFill>
                <a:latin typeface="+mn-lt"/>
              </a:rPr>
              <a:t>Latency</a:t>
            </a:r>
            <a:r>
              <a:rPr lang="en-US" dirty="0">
                <a:solidFill>
                  <a:srgbClr val="0E0E0E"/>
                </a:solidFill>
                <a:latin typeface="+mn-lt"/>
              </a:rPr>
              <a:t> </a:t>
            </a:r>
          </a:p>
          <a:p>
            <a:pPr>
              <a:lnSpc>
                <a:spcPct val="100000"/>
              </a:lnSpc>
              <a:spcBef>
                <a:spcPts val="0"/>
              </a:spcBef>
            </a:pPr>
            <a:r>
              <a:rPr lang="en-US" dirty="0">
                <a:solidFill>
                  <a:srgbClr val="0E0E0E"/>
                </a:solidFill>
                <a:latin typeface="+mn-lt"/>
              </a:rPr>
              <a:t>The more neurons and layers in a model has increases the time it takes to calculate an output</a:t>
            </a:r>
          </a:p>
          <a:p>
            <a:pPr>
              <a:lnSpc>
                <a:spcPct val="100000"/>
              </a:lnSpc>
              <a:spcBef>
                <a:spcPts val="0"/>
              </a:spcBef>
            </a:pPr>
            <a:endParaRPr lang="en-US" dirty="0">
              <a:solidFill>
                <a:srgbClr val="0E0E0E"/>
              </a:solidFill>
              <a:latin typeface="+mn-lt"/>
            </a:endParaRPr>
          </a:p>
          <a:p>
            <a:pPr marL="0" indent="0">
              <a:lnSpc>
                <a:spcPct val="100000"/>
              </a:lnSpc>
              <a:spcBef>
                <a:spcPts val="0"/>
              </a:spcBef>
              <a:buNone/>
            </a:pPr>
            <a:r>
              <a:rPr lang="en-US" b="1" dirty="0">
                <a:solidFill>
                  <a:srgbClr val="0E0E0E"/>
                </a:solidFill>
                <a:latin typeface="+mn-lt"/>
              </a:rPr>
              <a:t>Size</a:t>
            </a:r>
          </a:p>
          <a:p>
            <a:pPr>
              <a:lnSpc>
                <a:spcPct val="100000"/>
              </a:lnSpc>
              <a:spcBef>
                <a:spcPts val="0"/>
              </a:spcBef>
            </a:pPr>
            <a:r>
              <a:rPr lang="en-US" dirty="0">
                <a:solidFill>
                  <a:srgbClr val="0E0E0E"/>
                </a:solidFill>
                <a:latin typeface="+mn-lt"/>
              </a:rPr>
              <a:t>The smaller a model can be, the more batches can be run and the cheaper a deployment can be on hardware</a:t>
            </a:r>
          </a:p>
          <a:p>
            <a:pPr>
              <a:lnSpc>
                <a:spcPct val="100000"/>
              </a:lnSpc>
              <a:spcBef>
                <a:spcPts val="0"/>
              </a:spcBef>
            </a:pPr>
            <a:endParaRPr lang="en-US" dirty="0">
              <a:solidFill>
                <a:srgbClr val="0E0E0E"/>
              </a:solidFill>
              <a:latin typeface="+mn-lt"/>
            </a:endParaRPr>
          </a:p>
          <a:p>
            <a:pPr marL="0" indent="0">
              <a:lnSpc>
                <a:spcPct val="100000"/>
              </a:lnSpc>
              <a:spcBef>
                <a:spcPts val="0"/>
              </a:spcBef>
              <a:buNone/>
            </a:pPr>
            <a:r>
              <a:rPr lang="en-US" b="1" dirty="0">
                <a:solidFill>
                  <a:srgbClr val="0E0E0E"/>
                </a:solidFill>
                <a:latin typeface="+mn-lt"/>
              </a:rPr>
              <a:t>Throughput</a:t>
            </a:r>
            <a:r>
              <a:rPr lang="en-US" dirty="0">
                <a:solidFill>
                  <a:srgbClr val="0E0E0E"/>
                </a:solidFill>
                <a:latin typeface="+mn-lt"/>
              </a:rPr>
              <a:t> </a:t>
            </a:r>
          </a:p>
          <a:p>
            <a:pPr>
              <a:lnSpc>
                <a:spcPct val="100000"/>
              </a:lnSpc>
              <a:spcBef>
                <a:spcPts val="0"/>
              </a:spcBef>
            </a:pPr>
            <a:r>
              <a:rPr lang="en-US" dirty="0">
                <a:solidFill>
                  <a:srgbClr val="0E0E0E"/>
                </a:solidFill>
                <a:latin typeface="+mn-lt"/>
              </a:rPr>
              <a:t>The combination of latency and size informs the total throughput of the model when deployed as smaller, faster models can process more data faster</a:t>
            </a:r>
          </a:p>
        </p:txBody>
      </p:sp>
      <p:pic>
        <p:nvPicPr>
          <p:cNvPr id="3074" name="Picture 2" descr="Compression Example">
            <a:extLst>
              <a:ext uri="{FF2B5EF4-FFF2-40B4-BE49-F238E27FC236}">
                <a16:creationId xmlns:a16="http://schemas.microsoft.com/office/drawing/2014/main" id="{0B42A36A-DE40-B968-3CED-5CBB621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804" b="22933"/>
          <a:stretch/>
        </p:blipFill>
        <p:spPr bwMode="auto">
          <a:xfrm>
            <a:off x="11071257" y="4343399"/>
            <a:ext cx="7216743" cy="187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641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8D220C2-2AE4-31A0-B991-57E11B73D8B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6026CB5E-D476-95AB-2C4E-A8A641F27719}"/>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rPr>
              <a:t>Libraries for NN Optimization</a:t>
            </a:r>
            <a:endParaRPr dirty="0"/>
          </a:p>
        </p:txBody>
      </p:sp>
      <p:sp>
        <p:nvSpPr>
          <p:cNvPr id="107" name="Google Shape;107;p15">
            <a:extLst>
              <a:ext uri="{FF2B5EF4-FFF2-40B4-BE49-F238E27FC236}">
                <a16:creationId xmlns:a16="http://schemas.microsoft.com/office/drawing/2014/main" id="{879C26DD-7746-7B49-8A01-E328982D64ED}"/>
              </a:ext>
            </a:extLst>
          </p:cNvPr>
          <p:cNvSpPr txBox="1">
            <a:spLocks noGrp="1"/>
          </p:cNvSpPr>
          <p:nvPr>
            <p:ph type="body" sz="quarter" idx="10"/>
          </p:nvPr>
        </p:nvSpPr>
        <p:spPr>
          <a:xfrm>
            <a:off x="1155696" y="1688126"/>
            <a:ext cx="10988679" cy="8000386"/>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To automate and standardize different techniques to optimize models for deployment, a number of popular libraries have been developed and adopted by the industry. These libraries focus on improving performance, scalability, and efficiency for inference, especially in distributed and real-time settings.</a:t>
            </a:r>
            <a:br>
              <a:rPr lang="en-US" dirty="0">
                <a:solidFill>
                  <a:srgbClr val="0E0E0E"/>
                </a:solidFill>
                <a:effectLst/>
              </a:rPr>
            </a:br>
            <a:endParaRPr lang="en-US" dirty="0">
              <a:solidFill>
                <a:srgbClr val="0E0E0E"/>
              </a:solidFill>
              <a:effectLst/>
            </a:endParaRPr>
          </a:p>
          <a:p>
            <a:pPr marL="0" indent="0">
              <a:buNone/>
            </a:pPr>
            <a:r>
              <a:rPr lang="en-US" b="1" dirty="0">
                <a:solidFill>
                  <a:srgbClr val="0E0E0E"/>
                </a:solidFill>
                <a:effectLst/>
              </a:rPr>
              <a:t>ONNX (Open Neural Network Exchange)</a:t>
            </a:r>
            <a:endParaRPr lang="en-US" dirty="0">
              <a:solidFill>
                <a:srgbClr val="0E0E0E"/>
              </a:solidFill>
              <a:effectLst/>
            </a:endParaRPr>
          </a:p>
          <a:p>
            <a:pPr marL="0" indent="0">
              <a:spcBef>
                <a:spcPts val="900"/>
              </a:spcBef>
              <a:buNone/>
            </a:pPr>
            <a:r>
              <a:rPr lang="en-US" dirty="0">
                <a:solidFill>
                  <a:srgbClr val="0E0E0E"/>
                </a:solidFill>
                <a:effectLst/>
              </a:rPr>
              <a:t>A standard format for representing machine learning models across different frameworks (e.g., </a:t>
            </a:r>
            <a:r>
              <a:rPr lang="en-US" dirty="0" err="1">
                <a:solidFill>
                  <a:srgbClr val="0E0E0E"/>
                </a:solidFill>
                <a:effectLst/>
              </a:rPr>
              <a:t>PyTorch</a:t>
            </a:r>
            <a:r>
              <a:rPr lang="en-US" dirty="0">
                <a:solidFill>
                  <a:srgbClr val="0E0E0E"/>
                </a:solidFill>
                <a:effectLst/>
              </a:rPr>
              <a:t>, TensorFlow).</a:t>
            </a:r>
            <a:endParaRPr lang="en-US" dirty="0">
              <a:effectLst/>
            </a:endParaRPr>
          </a:p>
          <a:p>
            <a:pPr marL="0" indent="0">
              <a:buNone/>
            </a:pPr>
            <a:r>
              <a:rPr lang="en-US" b="1" dirty="0" err="1">
                <a:solidFill>
                  <a:srgbClr val="0E0E0E"/>
                </a:solidFill>
                <a:effectLst/>
              </a:rPr>
              <a:t>TensorRT</a:t>
            </a:r>
            <a:r>
              <a:rPr lang="en-US" b="1" dirty="0">
                <a:solidFill>
                  <a:srgbClr val="0E0E0E"/>
                </a:solidFill>
                <a:effectLst/>
              </a:rPr>
              <a:t> / LLM</a:t>
            </a:r>
            <a:endParaRPr lang="en-US" dirty="0">
              <a:solidFill>
                <a:srgbClr val="0E0E0E"/>
              </a:solidFill>
              <a:effectLst/>
            </a:endParaRPr>
          </a:p>
          <a:p>
            <a:pPr marL="0" indent="0">
              <a:spcBef>
                <a:spcPts val="900"/>
              </a:spcBef>
              <a:buNone/>
            </a:pPr>
            <a:r>
              <a:rPr lang="en-US" dirty="0">
                <a:solidFill>
                  <a:srgbClr val="0E0E0E"/>
                </a:solidFill>
                <a:effectLst/>
              </a:rPr>
              <a:t>NVIDIA’s library for high-performance inference on NVIDIA GPUs, tailored for both general and large language models (LLMs).</a:t>
            </a:r>
            <a:endParaRPr lang="en-US" dirty="0">
              <a:effectLst/>
            </a:endParaRPr>
          </a:p>
          <a:p>
            <a:pPr marL="0" indent="0">
              <a:buNone/>
            </a:pPr>
            <a:r>
              <a:rPr lang="en-US" b="1" dirty="0" err="1">
                <a:solidFill>
                  <a:srgbClr val="0E0E0E"/>
                </a:solidFill>
                <a:effectLst/>
              </a:rPr>
              <a:t>vLLM</a:t>
            </a:r>
            <a:endParaRPr lang="en-US" dirty="0">
              <a:solidFill>
                <a:srgbClr val="0E0E0E"/>
              </a:solidFill>
              <a:effectLst/>
            </a:endParaRPr>
          </a:p>
          <a:p>
            <a:pPr marL="0" indent="0">
              <a:spcBef>
                <a:spcPts val="900"/>
              </a:spcBef>
              <a:buNone/>
            </a:pPr>
            <a:r>
              <a:rPr lang="en-US" dirty="0">
                <a:solidFill>
                  <a:srgbClr val="0E0E0E"/>
                </a:solidFill>
                <a:effectLst/>
              </a:rPr>
              <a:t>A specialized library designed for efficient and scalable inference of large language models.</a:t>
            </a:r>
            <a:endParaRPr lang="en-US" dirty="0">
              <a:effectLst/>
            </a:endParaRPr>
          </a:p>
          <a:p>
            <a:pPr marL="0" indent="0">
              <a:buNone/>
            </a:pPr>
            <a:r>
              <a:rPr lang="en-US" b="1" dirty="0">
                <a:solidFill>
                  <a:srgbClr val="0E0E0E"/>
                </a:solidFill>
                <a:effectLst/>
              </a:rPr>
              <a:t>Triton Inference Server</a:t>
            </a:r>
            <a:endParaRPr lang="en-US" dirty="0">
              <a:solidFill>
                <a:srgbClr val="0E0E0E"/>
              </a:solidFill>
              <a:effectLst/>
            </a:endParaRPr>
          </a:p>
          <a:p>
            <a:pPr marL="0" indent="0">
              <a:spcBef>
                <a:spcPts val="900"/>
              </a:spcBef>
              <a:buNone/>
            </a:pPr>
            <a:r>
              <a:rPr lang="en-US" dirty="0">
                <a:solidFill>
                  <a:srgbClr val="0E0E0E"/>
                </a:solidFill>
                <a:effectLst/>
              </a:rPr>
              <a:t>A scalable and production-ready inference server designed for hosting multiple models and managing inference pipelines.</a:t>
            </a:r>
          </a:p>
        </p:txBody>
      </p:sp>
      <p:pic>
        <p:nvPicPr>
          <p:cNvPr id="4098" name="Picture 2" descr="Streamlining the Machine Learning Workflow with ONNX and ONNX Runtime | by  Tamanna | Medium">
            <a:extLst>
              <a:ext uri="{FF2B5EF4-FFF2-40B4-BE49-F238E27FC236}">
                <a16:creationId xmlns:a16="http://schemas.microsoft.com/office/drawing/2014/main" id="{728C875F-8CBD-4867-E2F6-06AEEF5BC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3438" y="2197373"/>
            <a:ext cx="1751078" cy="17796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8F18EB9-D454-556C-21C0-66D538396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6059" y="4239251"/>
            <a:ext cx="2852737" cy="17796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LLM">
            <a:extLst>
              <a:ext uri="{FF2B5EF4-FFF2-40B4-BE49-F238E27FC236}">
                <a16:creationId xmlns:a16="http://schemas.microsoft.com/office/drawing/2014/main" id="{EE9D1E7C-AD99-426F-9049-282DADEB9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0299" y="5735515"/>
            <a:ext cx="4008433" cy="11489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ogo for Triton Inference Server">
            <a:extLst>
              <a:ext uri="{FF2B5EF4-FFF2-40B4-BE49-F238E27FC236}">
                <a16:creationId xmlns:a16="http://schemas.microsoft.com/office/drawing/2014/main" id="{7F941911-CA31-439D-BCDA-B2827C3BA2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042" t="16999" r="20509" b="22681"/>
          <a:stretch/>
        </p:blipFill>
        <p:spPr bwMode="auto">
          <a:xfrm>
            <a:off x="13344525" y="7101800"/>
            <a:ext cx="3336920" cy="193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90445"/>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93CE3C-8D08-46FD-B983-8BA93075CE2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FAC996C-A2F3-447C-8002-F2DC62351C2B}">
  <ds:schemaRefs>
    <ds:schemaRef ds:uri="http://schemas.microsoft.com/sharepoint/v3/contenttype/forms"/>
  </ds:schemaRefs>
</ds:datastoreItem>
</file>

<file path=customXml/itemProps3.xml><?xml version="1.0" encoding="utf-8"?>
<ds:datastoreItem xmlns:ds="http://schemas.openxmlformats.org/officeDocument/2006/customXml" ds:itemID="{EEBE373A-E4D9-4B06-B65A-59F19DCC8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4e829-e29b-491b-8f41-18a36dc8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88616</TotalTime>
  <Words>2725</Words>
  <Application>Microsoft Office PowerPoint</Application>
  <PresentationFormat>Custom</PresentationFormat>
  <Paragraphs>256</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Main</vt:lpstr>
      <vt:lpstr>Lecture 9.3 - Scaling Inference and Deployment</vt:lpstr>
      <vt:lpstr>PowerPoint Presentation</vt:lpstr>
      <vt:lpstr>This lecture</vt:lpstr>
      <vt:lpstr>Inference vs. Training LLMs</vt:lpstr>
      <vt:lpstr>Training vs. Inference</vt:lpstr>
      <vt:lpstr>Challenges in GenAI </vt:lpstr>
      <vt:lpstr>Inference Optimization</vt:lpstr>
      <vt:lpstr>Why do we need to “optimize”?</vt:lpstr>
      <vt:lpstr>Libraries for NN Optimization</vt:lpstr>
      <vt:lpstr>NVIDIA TensorRT</vt:lpstr>
      <vt:lpstr>TensorRT-LLM</vt:lpstr>
      <vt:lpstr>vLLM</vt:lpstr>
      <vt:lpstr>Production-Scale Inference</vt:lpstr>
      <vt:lpstr>Development vs. Production-scale Inference Challenges</vt:lpstr>
      <vt:lpstr>Load Balancing </vt:lpstr>
      <vt:lpstr>Triton Inference Server</vt:lpstr>
      <vt:lpstr>Latency vs. Throughput</vt:lpstr>
      <vt:lpstr>End-to-End Deployment with TensorRT-LLM</vt:lpstr>
      <vt:lpstr>Life Cycle of an LLM</vt:lpstr>
      <vt:lpstr>Life Cycle of an LLM</vt:lpstr>
      <vt:lpstr>Life Cycle of an LLM</vt:lpstr>
      <vt:lpstr>Life Cycle of an LLM</vt:lpstr>
      <vt:lpstr>Life Cycle of an LLM</vt:lpstr>
      <vt:lpstr>Life Cycle of an LLM</vt:lpstr>
      <vt:lpstr>Life Cycle of an LLM</vt:lpstr>
      <vt:lpstr>Life Cycle of an LLM</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363</cp:revision>
  <dcterms:created xsi:type="dcterms:W3CDTF">2023-02-16T22:53:10Z</dcterms:created>
  <dcterms:modified xsi:type="dcterms:W3CDTF">2025-02-07T19:01:11Z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0x0101004B8C0436B587D54C83BFD563750D75D3</vt:lpwstr>
  </property>
</Properties>
</file>